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74" r:id="rId4"/>
  </p:sldMasterIdLst>
  <p:notesMasterIdLst>
    <p:notesMasterId r:id="rId14"/>
  </p:notesMasterIdLst>
  <p:handoutMasterIdLst>
    <p:handoutMasterId r:id="rId15"/>
  </p:handoutMasterIdLst>
  <p:sldIdLst>
    <p:sldId id="444" r:id="rId5"/>
    <p:sldId id="421" r:id="rId6"/>
    <p:sldId id="433" r:id="rId7"/>
    <p:sldId id="435" r:id="rId8"/>
    <p:sldId id="440" r:id="rId9"/>
    <p:sldId id="441" r:id="rId10"/>
    <p:sldId id="442" r:id="rId11"/>
    <p:sldId id="443" r:id="rId12"/>
    <p:sldId id="413" r:id="rId13"/>
  </p:sldIdLst>
  <p:sldSz cx="9144000" cy="5143500" type="screen16x9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 pos="288">
          <p15:clr>
            <a:srgbClr val="A4A3A4"/>
          </p15:clr>
        </p15:guide>
        <p15:guide id="3" pos="40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513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00"/>
    <a:srgbClr val="009933"/>
    <a:srgbClr val="0066CC"/>
    <a:srgbClr val="AAAAAD"/>
    <a:srgbClr val="FF0000"/>
    <a:srgbClr val="FF9900"/>
    <a:srgbClr val="FAC090"/>
    <a:srgbClr val="E7D2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0" autoAdjust="0"/>
    <p:restoredTop sz="95398" autoAdjust="0"/>
  </p:normalViewPr>
  <p:slideViewPr>
    <p:cSldViewPr snapToGrid="0">
      <p:cViewPr varScale="1">
        <p:scale>
          <a:sx n="86" d="100"/>
          <a:sy n="86" d="100"/>
        </p:scale>
        <p:origin x="1060" y="52"/>
      </p:cViewPr>
      <p:guideLst>
        <p:guide orient="horz" pos="1620"/>
        <p:guide pos="2880"/>
        <p:guide orient="horz"/>
      </p:guideLst>
    </p:cSldViewPr>
  </p:slideViewPr>
  <p:outlineViewPr>
    <p:cViewPr>
      <p:scale>
        <a:sx n="33" d="100"/>
        <a:sy n="33" d="100"/>
      </p:scale>
      <p:origin x="0" y="36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123" d="100"/>
          <a:sy n="123" d="100"/>
        </p:scale>
        <p:origin x="-3834" y="-96"/>
      </p:cViewPr>
      <p:guideLst>
        <p:guide orient="horz"/>
        <p:guide pos="288"/>
        <p:guide pos="403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7" dt="2021-03-02T16:57:04.206" idx="508">
    <p:pos x="5384" y="2005"/>
    <p:text>Update first part of this paragrah to "The global 5-year survival rate is ~20-30%;" This is to be consistent with the IARC reference where 5-year survival is 32%.  Also update this paragraphs´ reference to have both Ref 1 and 2</p:text>
    <p:extLst>
      <p:ext uri="{C676402C-5697-4E1C-873F-D02D1690AC5C}">
        <p15:threadingInfo xmlns:p15="http://schemas.microsoft.com/office/powerpoint/2012/main" timeZoneBias="-60"/>
      </p:ext>
    </p:extLst>
  </p:cm>
  <p:cm authorId="7" dt="2021-03-02T17:05:38.264" idx="509">
    <p:pos x="5384" y="2118"/>
    <p:text>Note to Edward: For consistency with Chapter 1 - we have updated to the exact value (32% - as in cancer.org), and cited each sub-statement independently</p:text>
    <p:extLst mod="1">
      <p:ext uri="{C676402C-5697-4E1C-873F-D02D1690AC5C}">
        <p15:threadingInfo xmlns:p15="http://schemas.microsoft.com/office/powerpoint/2012/main" timeZoneBias="-60">
          <p15:parentCm authorId="7" idx="508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24291-41F6-4D42-AD14-427215D8C438}" type="datetimeFigureOut">
              <a:rPr lang="en-GB" smtClean="0">
                <a:latin typeface="Arial" pitchFamily="34" charset="0"/>
              </a:rPr>
              <a:t>08/03/2021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D694-59FB-4BFA-9346-1F124772E77B}" type="slidenum">
              <a:rPr lang="en-GB" smtClean="0">
                <a:latin typeface="Arial" pitchFamily="34" charset="0"/>
              </a:rPr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829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490538"/>
            <a:ext cx="5930900" cy="333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/>
              <a:t>z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6344" y="4114800"/>
            <a:ext cx="5925312" cy="44647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66344" y="8685213"/>
            <a:ext cx="59253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188075" y="8686800"/>
            <a:ext cx="66992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6C7858-50F4-4BD8-8654-905989BF9587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29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lnSpc>
        <a:spcPct val="90000"/>
      </a:lnSpc>
      <a:spcBef>
        <a:spcPts val="600"/>
      </a:spcBef>
      <a:spcAft>
        <a:spcPts val="60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1pPr>
    <a:lvl2pPr marL="173736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2pPr>
    <a:lvl3pPr marL="347472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3pPr>
    <a:lvl4pPr marL="520700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4pPr>
    <a:lvl5pPr marL="694944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490538"/>
            <a:ext cx="5930900" cy="3336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12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8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086601" y="1094308"/>
            <a:ext cx="205581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25" y="1297247"/>
            <a:ext cx="7974013" cy="1232535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725" y="2694658"/>
            <a:ext cx="7974013" cy="866775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accent4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44000" cy="41704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7247"/>
            <a:ext cx="8686800" cy="1242433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94985"/>
            <a:ext cx="8686800" cy="867876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2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D786A1-06CF-F04F-A465-BCAF5497D0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6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A168-A0C0-8B46-A65A-E3961C65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23D717E-D371-F849-99E8-16837EF720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12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98988" y="964308"/>
            <a:ext cx="3852862" cy="3264052"/>
          </a:xfrm>
        </p:spPr>
        <p:txBody>
          <a:bodyPr anchor="ctr"/>
          <a:lstStyle>
            <a:lvl1pPr marL="0" indent="0" algn="ctr">
              <a:lnSpc>
                <a:spcPct val="85000"/>
              </a:lnSpc>
              <a:buNone/>
              <a:defRPr/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Object/Picture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64FD1F-84A3-5640-9410-4574EA9C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2063C43-1D4F-E44C-A2EF-FBD683F850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9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EB12E-C57E-4D47-8CB8-79CAF41F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BC6F09-A7FB-0648-BEF9-919AB4F3CD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8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DF6903F-2351-A340-8356-21692AA5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9691448-3B35-E94D-A16E-B10CE8821C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6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725" y="4752000"/>
            <a:ext cx="7970412" cy="3639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58595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7" y="968010"/>
            <a:ext cx="7970410" cy="3424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9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accent4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58788" indent="-2317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87388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14400" indent="-2270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084263" indent="-1698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257300" indent="-1730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SzPct val="85000"/>
        <a:buFont typeface="Arial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8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5397" userDrawn="1">
          <p15:clr>
            <a:srgbClr val="F26B43"/>
          </p15:clr>
        </p15:guide>
        <p15:guide id="4" orient="horz" pos="545" userDrawn="1">
          <p15:clr>
            <a:srgbClr val="F26B43"/>
          </p15:clr>
        </p15:guide>
        <p15:guide id="5" orient="horz" pos="171" userDrawn="1">
          <p15:clr>
            <a:srgbClr val="F26B43"/>
          </p15:clr>
        </p15:guide>
        <p15:guide id="6" orient="horz" pos="2770" userDrawn="1">
          <p15:clr>
            <a:srgbClr val="F26B43"/>
          </p15:clr>
        </p15:guide>
        <p15:guide id="7" orient="horz" pos="29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4724" y="1955483"/>
            <a:ext cx="8294553" cy="1232535"/>
          </a:xfrm>
        </p:spPr>
        <p:txBody>
          <a:bodyPr anchor="ctr"/>
          <a:lstStyle/>
          <a:p>
            <a:r>
              <a:rPr lang="en-GB" dirty="0">
                <a:latin typeface="Arial" panose="020B0604020202020204" pitchFamily="34" charset="0"/>
              </a:rPr>
              <a:t>GI cancers: </a:t>
            </a:r>
            <a:r>
              <a:rPr lang="en-US" dirty="0"/>
              <a:t>epidemiology </a:t>
            </a:r>
            <a:br>
              <a:rPr lang="en-US" dirty="0"/>
            </a:br>
            <a:r>
              <a:rPr lang="en-US" dirty="0"/>
              <a:t>and risk factors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593724" y="4397375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baseline="0">
                <a:solidFill>
                  <a:schemeClr val="tx2"/>
                </a:solidFill>
                <a:cs typeface="Arial" pitchFamily="34" charset="0"/>
              </a:defRPr>
            </a:lvl1pPr>
            <a:lvl2pPr marL="22701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>
                <a:solidFill>
                  <a:schemeClr val="tx2"/>
                </a:solidFill>
                <a:cs typeface="Arial" pitchFamily="34" charset="0"/>
              </a:defRPr>
            </a:lvl2pPr>
            <a:lvl3pPr marL="458788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3pPr>
            <a:lvl4pPr marL="687387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4pPr>
            <a:lvl5pPr marL="91440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5pPr>
            <a:lvl6pPr marL="1257300" indent="-1730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baseline="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8153985" y="4958834"/>
            <a:ext cx="990015" cy="184666"/>
          </a:xfrm>
          <a:prstGeom prst="rect">
            <a:avLst/>
          </a:prstGeom>
          <a:noFill/>
          <a:ln w="12700">
            <a:noFill/>
          </a:ln>
        </p:spPr>
        <p:txBody>
          <a:bodyPr wrap="none" lIns="45720" r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>
                <a:cs typeface="Arial" pitchFamily="34" charset="0"/>
              </a:rPr>
              <a:t>Last updated: March 2021</a:t>
            </a:r>
          </a:p>
        </p:txBody>
      </p:sp>
    </p:spTree>
    <p:extLst>
      <p:ext uri="{BB962C8B-B14F-4D97-AF65-F5344CB8AC3E}">
        <p14:creationId xmlns:p14="http://schemas.microsoft.com/office/powerpoint/2010/main" val="39513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93727" y="1054347"/>
            <a:ext cx="7970410" cy="22131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This chapter provides a summary of: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CRC, colorectal cancer; GI, gastrointestinal.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F69D08D-40BC-5144-86A1-C65AAD16DC47}"/>
              </a:ext>
            </a:extLst>
          </p:cNvPr>
          <p:cNvSpPr txBox="1">
            <a:spLocks/>
          </p:cNvSpPr>
          <p:nvPr/>
        </p:nvSpPr>
        <p:spPr>
          <a:xfrm>
            <a:off x="1140985" y="1519629"/>
            <a:ext cx="2842200" cy="907452"/>
          </a:xfrm>
          <a:prstGeom prst="roundRect">
            <a:avLst>
              <a:gd name="adj" fmla="val 10029"/>
            </a:avLst>
          </a:prstGeom>
          <a:solidFill>
            <a:schemeClr val="tx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Global </a:t>
            </a:r>
            <a:r>
              <a:rPr lang="en-US" b="1" dirty="0" smtClean="0">
                <a:solidFill>
                  <a:schemeClr val="bg1"/>
                </a:solidFill>
              </a:rPr>
              <a:t>epidemiologic </a:t>
            </a:r>
            <a:r>
              <a:rPr lang="en-US" b="1" dirty="0">
                <a:solidFill>
                  <a:schemeClr val="bg1"/>
                </a:solidFill>
              </a:rPr>
              <a:t>trends in GI cancers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A72B4C47-D6E4-6941-A5D1-DB06A12B2328}"/>
              </a:ext>
            </a:extLst>
          </p:cNvPr>
          <p:cNvSpPr txBox="1">
            <a:spLocks/>
          </p:cNvSpPr>
          <p:nvPr/>
        </p:nvSpPr>
        <p:spPr>
          <a:xfrm>
            <a:off x="4325787" y="1519629"/>
            <a:ext cx="2842200" cy="907452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Key risk factors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GI cancers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85894" y="2790846"/>
            <a:ext cx="7972213" cy="1606529"/>
            <a:chOff x="585894" y="2790846"/>
            <a:chExt cx="7972213" cy="1606529"/>
          </a:xfrm>
        </p:grpSpPr>
        <p:grpSp>
          <p:nvGrpSpPr>
            <p:cNvPr id="20" name="Group 19"/>
            <p:cNvGrpSpPr/>
            <p:nvPr/>
          </p:nvGrpSpPr>
          <p:grpSpPr>
            <a:xfrm>
              <a:off x="585894" y="2790846"/>
              <a:ext cx="989671" cy="1606529"/>
              <a:chOff x="593725" y="2790846"/>
              <a:chExt cx="989671" cy="1606529"/>
            </a:xfrm>
          </p:grpSpPr>
          <p:sp>
            <p:nvSpPr>
              <p:cNvPr id="69" name="Text Placeholder 2">
                <a:extLst>
                  <a:ext uri="{FF2B5EF4-FFF2-40B4-BE49-F238E27FC236}">
                    <a16:creationId xmlns:a16="http://schemas.microsoft.com/office/drawing/2014/main" id="{630C0339-B68C-C14A-B26D-448D19AFA5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3725" y="3954291"/>
                <a:ext cx="989670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CRC</a:t>
                </a: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0333E02-0ED1-4247-96C3-3255DF7DC64D}"/>
                  </a:ext>
                </a:extLst>
              </p:cNvPr>
              <p:cNvGrpSpPr/>
              <p:nvPr/>
            </p:nvGrpSpPr>
            <p:grpSpPr>
              <a:xfrm>
                <a:off x="593725" y="2790846"/>
                <a:ext cx="989671" cy="991995"/>
                <a:chOff x="593725" y="2790846"/>
                <a:chExt cx="989671" cy="991995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6FB726CB-5FDF-4B49-B72C-606897A02DB0}"/>
                    </a:ext>
                  </a:extLst>
                </p:cNvPr>
                <p:cNvSpPr/>
                <p:nvPr/>
              </p:nvSpPr>
              <p:spPr>
                <a:xfrm>
                  <a:off x="593725" y="2790846"/>
                  <a:ext cx="989671" cy="991995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  <p:pic>
              <p:nvPicPr>
                <p:cNvPr id="75" name="Picture 74">
                  <a:extLst>
                    <a:ext uri="{FF2B5EF4-FFF2-40B4-BE49-F238E27FC236}">
                      <a16:creationId xmlns:a16="http://schemas.microsoft.com/office/drawing/2014/main" id="{DCEF555C-3929-E947-ACAD-6860BEED5D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065" r="5220" b="15136"/>
                <a:stretch/>
              </p:blipFill>
              <p:spPr>
                <a:xfrm>
                  <a:off x="758379" y="2967393"/>
                  <a:ext cx="660362" cy="6389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9" name="Group 18"/>
            <p:cNvGrpSpPr/>
            <p:nvPr/>
          </p:nvGrpSpPr>
          <p:grpSpPr>
            <a:xfrm>
              <a:off x="1947074" y="2790846"/>
              <a:ext cx="989671" cy="1606529"/>
              <a:chOff x="1989874" y="2790846"/>
              <a:chExt cx="989671" cy="1606529"/>
            </a:xfrm>
          </p:grpSpPr>
          <p:sp>
            <p:nvSpPr>
              <p:cNvPr id="70" name="Text Placeholder 2">
                <a:extLst>
                  <a:ext uri="{FF2B5EF4-FFF2-40B4-BE49-F238E27FC236}">
                    <a16:creationId xmlns:a16="http://schemas.microsoft.com/office/drawing/2014/main" id="{C1216796-F544-FD41-8716-D0014B552C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89874" y="3954291"/>
                <a:ext cx="989670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Gastric </a:t>
                </a:r>
                <a:br>
                  <a:rPr lang="en-US" sz="1400" b="1" dirty="0"/>
                </a:br>
                <a:r>
                  <a:rPr lang="en-US" sz="1400" b="1" dirty="0"/>
                  <a:t>cancer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989874" y="2790846"/>
                <a:ext cx="989671" cy="991994"/>
                <a:chOff x="1989874" y="2790846"/>
                <a:chExt cx="989671" cy="991994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7166E953-D5F3-2C4B-B19C-D2B6C135FAEE}"/>
                    </a:ext>
                  </a:extLst>
                </p:cNvPr>
                <p:cNvSpPr/>
                <p:nvPr/>
              </p:nvSpPr>
              <p:spPr>
                <a:xfrm>
                  <a:off x="1989874" y="2790846"/>
                  <a:ext cx="989671" cy="991994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  <p:pic>
              <p:nvPicPr>
                <p:cNvPr id="76" name="Picture 75">
                  <a:extLst>
                    <a:ext uri="{FF2B5EF4-FFF2-40B4-BE49-F238E27FC236}">
                      <a16:creationId xmlns:a16="http://schemas.microsoft.com/office/drawing/2014/main" id="{16A5208F-1D52-5B41-BAD6-A4983257EB7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3234"/>
                <a:stretch/>
              </p:blipFill>
              <p:spPr>
                <a:xfrm>
                  <a:off x="2174144" y="3022071"/>
                  <a:ext cx="621129" cy="53893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8" name="Group 17"/>
            <p:cNvGrpSpPr/>
            <p:nvPr/>
          </p:nvGrpSpPr>
          <p:grpSpPr>
            <a:xfrm>
              <a:off x="3308254" y="2790846"/>
              <a:ext cx="989670" cy="1606529"/>
              <a:chOff x="3386021" y="2790846"/>
              <a:chExt cx="989670" cy="1606529"/>
            </a:xfrm>
          </p:grpSpPr>
          <p:sp>
            <p:nvSpPr>
              <p:cNvPr id="71" name="Text Placeholder 2">
                <a:extLst>
                  <a:ext uri="{FF2B5EF4-FFF2-40B4-BE49-F238E27FC236}">
                    <a16:creationId xmlns:a16="http://schemas.microsoft.com/office/drawing/2014/main" id="{E4AB7825-A9C9-1946-B3EB-0CAE950720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86021" y="3954291"/>
                <a:ext cx="989670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Liver </a:t>
                </a:r>
                <a:br>
                  <a:rPr lang="en-US" sz="1400" b="1" dirty="0"/>
                </a:br>
                <a:r>
                  <a:rPr lang="en-US" sz="1400" b="1" dirty="0"/>
                  <a:t>cancer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386022" y="2790846"/>
                <a:ext cx="989669" cy="991995"/>
                <a:chOff x="3386023" y="2790846"/>
                <a:chExt cx="989669" cy="991995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D4435A57-E4C2-FF40-9F4E-24EDE369E534}"/>
                    </a:ext>
                  </a:extLst>
                </p:cNvPr>
                <p:cNvSpPr/>
                <p:nvPr/>
              </p:nvSpPr>
              <p:spPr>
                <a:xfrm>
                  <a:off x="3386023" y="2790846"/>
                  <a:ext cx="989669" cy="991995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  <p:pic>
              <p:nvPicPr>
                <p:cNvPr id="77" name="Picture 76">
                  <a:extLst>
                    <a:ext uri="{FF2B5EF4-FFF2-40B4-BE49-F238E27FC236}">
                      <a16:creationId xmlns:a16="http://schemas.microsoft.com/office/drawing/2014/main" id="{941A4039-E120-8744-82BB-EA8112F366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6683"/>
                <a:stretch/>
              </p:blipFill>
              <p:spPr>
                <a:xfrm>
                  <a:off x="3568105" y="3025599"/>
                  <a:ext cx="625504" cy="52115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" name="Group 16"/>
            <p:cNvGrpSpPr/>
            <p:nvPr/>
          </p:nvGrpSpPr>
          <p:grpSpPr>
            <a:xfrm>
              <a:off x="4669433" y="2790846"/>
              <a:ext cx="1166313" cy="1606529"/>
              <a:chOff x="4695648" y="2790846"/>
              <a:chExt cx="1166313" cy="1606529"/>
            </a:xfrm>
          </p:grpSpPr>
          <p:sp>
            <p:nvSpPr>
              <p:cNvPr id="72" name="Text Placeholder 2">
                <a:extLst>
                  <a:ext uri="{FF2B5EF4-FFF2-40B4-BE49-F238E27FC236}">
                    <a16:creationId xmlns:a16="http://schemas.microsoft.com/office/drawing/2014/main" id="{835DD096-A11C-D642-AA5A-F0C3D52755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5648" y="3954291"/>
                <a:ext cx="1166313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Esophageal </a:t>
                </a:r>
                <a:br>
                  <a:rPr lang="en-US" sz="1400" b="1" dirty="0"/>
                </a:br>
                <a:r>
                  <a:rPr lang="en-US" sz="1400" b="1" dirty="0"/>
                  <a:t>cancer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783970" y="2790846"/>
                <a:ext cx="989669" cy="991993"/>
                <a:chOff x="4782170" y="2790846"/>
                <a:chExt cx="989669" cy="991993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E44236A2-5934-9C4B-BCE5-A18BB4E9C738}"/>
                    </a:ext>
                  </a:extLst>
                </p:cNvPr>
                <p:cNvSpPr/>
                <p:nvPr/>
              </p:nvSpPr>
              <p:spPr>
                <a:xfrm>
                  <a:off x="4782170" y="2790846"/>
                  <a:ext cx="989669" cy="991993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  <p:pic>
              <p:nvPicPr>
                <p:cNvPr id="78" name="Picture 77">
                  <a:extLst>
                    <a:ext uri="{FF2B5EF4-FFF2-40B4-BE49-F238E27FC236}">
                      <a16:creationId xmlns:a16="http://schemas.microsoft.com/office/drawing/2014/main" id="{B79B59B3-60FA-7146-811E-D0D1BCF057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9668" t="48292" r="63135" b="14295"/>
                <a:stretch/>
              </p:blipFill>
              <p:spPr>
                <a:xfrm>
                  <a:off x="5065269" y="3032042"/>
                  <a:ext cx="442560" cy="60879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6" name="Group 15"/>
            <p:cNvGrpSpPr/>
            <p:nvPr/>
          </p:nvGrpSpPr>
          <p:grpSpPr>
            <a:xfrm>
              <a:off x="6207255" y="2790846"/>
              <a:ext cx="989670" cy="1606529"/>
              <a:chOff x="6180118" y="2790846"/>
              <a:chExt cx="989670" cy="1606529"/>
            </a:xfrm>
          </p:grpSpPr>
          <p:sp>
            <p:nvSpPr>
              <p:cNvPr id="73" name="Text Placeholder 2">
                <a:extLst>
                  <a:ext uri="{FF2B5EF4-FFF2-40B4-BE49-F238E27FC236}">
                    <a16:creationId xmlns:a16="http://schemas.microsoft.com/office/drawing/2014/main" id="{BBFAEE77-07A8-AF44-8AE5-5A99BAF9F7F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0118" y="3954291"/>
                <a:ext cx="989670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Pancreatic </a:t>
                </a:r>
                <a:br>
                  <a:rPr lang="en-US" sz="1400" b="1" dirty="0"/>
                </a:br>
                <a:r>
                  <a:rPr lang="en-US" sz="1400" b="1" dirty="0"/>
                  <a:t>cancer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6180118" y="2790846"/>
                <a:ext cx="989670" cy="991993"/>
                <a:chOff x="6178317" y="2790846"/>
                <a:chExt cx="989670" cy="991993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B4031BF-F1DE-174C-837E-EDC8CE873C54}"/>
                    </a:ext>
                  </a:extLst>
                </p:cNvPr>
                <p:cNvSpPr/>
                <p:nvPr/>
              </p:nvSpPr>
              <p:spPr>
                <a:xfrm>
                  <a:off x="6178317" y="2790846"/>
                  <a:ext cx="989670" cy="991993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  <p:pic>
              <p:nvPicPr>
                <p:cNvPr id="79" name="Picture 78">
                  <a:extLst>
                    <a:ext uri="{FF2B5EF4-FFF2-40B4-BE49-F238E27FC236}">
                      <a16:creationId xmlns:a16="http://schemas.microsoft.com/office/drawing/2014/main" id="{0C873319-3CF5-EF47-B6F1-AEBFF99676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4327" b="29951"/>
                <a:stretch/>
              </p:blipFill>
              <p:spPr>
                <a:xfrm>
                  <a:off x="6303093" y="3130944"/>
                  <a:ext cx="740120" cy="41240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" name="Group 14"/>
            <p:cNvGrpSpPr/>
            <p:nvPr/>
          </p:nvGrpSpPr>
          <p:grpSpPr>
            <a:xfrm>
              <a:off x="7568436" y="2790846"/>
              <a:ext cx="989671" cy="1606529"/>
              <a:chOff x="7576267" y="2790846"/>
              <a:chExt cx="989671" cy="1606529"/>
            </a:xfrm>
          </p:grpSpPr>
          <p:sp>
            <p:nvSpPr>
              <p:cNvPr id="74" name="Text Placeholder 2">
                <a:extLst>
                  <a:ext uri="{FF2B5EF4-FFF2-40B4-BE49-F238E27FC236}">
                    <a16:creationId xmlns:a16="http://schemas.microsoft.com/office/drawing/2014/main" id="{E19BB058-6C67-264D-AA1A-7747A43246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76267" y="3954291"/>
                <a:ext cx="989670" cy="443084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227013" indent="-227013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anose="020B0604020202020204" pitchFamily="34" charset="0"/>
                  <a:buChar char="•"/>
                  <a:defRPr sz="18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1pPr>
                <a:lvl2pPr marL="458788" indent="-231775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tabLst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2pPr>
                <a:lvl3pPr marL="687388" indent="-228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3pPr>
                <a:lvl4pPr marL="914400" indent="-22701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SzPct val="85000"/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4pPr>
                <a:lvl5pPr marL="1084263" indent="-169863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4"/>
                  </a:buClr>
                  <a:buFont typeface="Arial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Arial" pitchFamily="34" charset="0"/>
                  </a:defRPr>
                </a:lvl5pPr>
                <a:lvl6pPr marL="1257300" indent="-17303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85000"/>
                  <a:buFont typeface="Arial" pitchFamily="34" charset="0"/>
                  <a:buChar char="–"/>
                  <a:defRPr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/>
                  <a:t>Anal </a:t>
                </a:r>
                <a:br>
                  <a:rPr lang="en-US" sz="1400" b="1" dirty="0"/>
                </a:br>
                <a:r>
                  <a:rPr lang="en-US" sz="1400" b="1" dirty="0"/>
                  <a:t>cancer</a:t>
                </a: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7576267" y="2790846"/>
                <a:ext cx="989671" cy="991995"/>
                <a:chOff x="3551476" y="-1703076"/>
                <a:chExt cx="989671" cy="991995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3716911" y="-1527479"/>
                  <a:ext cx="658800" cy="640800"/>
                  <a:chOff x="3885810" y="1100692"/>
                  <a:chExt cx="3337783" cy="3229303"/>
                </a:xfrm>
              </p:grpSpPr>
              <p:pic>
                <p:nvPicPr>
                  <p:cNvPr id="53" name="Picture 52">
                    <a:extLst>
                      <a:ext uri="{FF2B5EF4-FFF2-40B4-BE49-F238E27FC236}">
                        <a16:creationId xmlns:a16="http://schemas.microsoft.com/office/drawing/2014/main" id="{DCEF555C-3929-E947-ACAD-6860BEED5DF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duotone>
                      <a:schemeClr val="bg2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065" r="5220" b="15136"/>
                  <a:stretch/>
                </p:blipFill>
                <p:spPr>
                  <a:xfrm>
                    <a:off x="3885810" y="1100692"/>
                    <a:ext cx="3337783" cy="3229303"/>
                  </a:xfrm>
                  <a:prstGeom prst="rect">
                    <a:avLst/>
                  </a:prstGeom>
                </p:spPr>
              </p:pic>
              <p:pic>
                <p:nvPicPr>
                  <p:cNvPr id="54" name="Picture 53">
                    <a:extLst>
                      <a:ext uri="{FF2B5EF4-FFF2-40B4-BE49-F238E27FC236}">
                        <a16:creationId xmlns:a16="http://schemas.microsoft.com/office/drawing/2014/main" id="{DCEF555C-3929-E947-ACAD-6860BEED5DF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1643" t="62855" r="16663" b="15136"/>
                  <a:stretch/>
                </p:blipFill>
                <p:spPr>
                  <a:xfrm>
                    <a:off x="5962651" y="3492500"/>
                    <a:ext cx="825500" cy="837495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6FB726CB-5FDF-4B49-B72C-606897A02DB0}"/>
                    </a:ext>
                  </a:extLst>
                </p:cNvPr>
                <p:cNvSpPr/>
                <p:nvPr/>
              </p:nvSpPr>
              <p:spPr>
                <a:xfrm>
                  <a:off x="3551476" y="-1703076"/>
                  <a:ext cx="989671" cy="991995"/>
                </a:xfrm>
                <a:prstGeom prst="ellipse">
                  <a:avLst/>
                </a:prstGeom>
                <a:noFill/>
                <a:ln w="38100">
                  <a:solidFill>
                    <a:srgbClr val="009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rIns="45720" rtlCol="0" anchor="ctr" anchorCtr="0">
                  <a:spAutoFit/>
                </a:bodyPr>
                <a:lstStyle/>
                <a:p>
                  <a:pPr algn="ctr"/>
                  <a:endParaRPr lang="en-US" sz="14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026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4C2024-BA10-2E4A-A781-26B23A68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CRC</a:t>
            </a:r>
          </a:p>
        </p:txBody>
      </p:sp>
      <p:sp>
        <p:nvSpPr>
          <p:cNvPr id="24" name="Text Placeholder 25">
            <a:extLst>
              <a:ext uri="{FF2B5EF4-FFF2-40B4-BE49-F238E27FC236}">
                <a16:creationId xmlns:a16="http://schemas.microsoft.com/office/drawing/2014/main" id="{6617D7B3-8418-8F44-BC6C-928B4478A0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CRC, colorectal cancer.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D88B092E-780B-2543-AD68-A13CBFA7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Colorectal Cancer Collaborators. Lancet Gastroenterol Hepatol 2019;4(12):913–33; 2. International Agency for Research on Cancer (IARC). Estimated global cancer burden in 2020. https://gco.iarc.fr/today/home (</a:t>
            </a:r>
            <a:r>
              <a:rPr lang="en-US" dirty="0" smtClean="0">
                <a:solidFill>
                  <a:srgbClr val="9E9FA2"/>
                </a:solidFill>
              </a:rPr>
              <a:t>Accessed: </a:t>
            </a:r>
            <a:r>
              <a:rPr lang="en-US" dirty="0">
                <a:solidFill>
                  <a:srgbClr val="9E9FA2"/>
                </a:solidFill>
              </a:rPr>
              <a:t>February 2021).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C23A660-97F0-EC4F-81C3-86605CDBCF35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CRC remains a substantial public health challenge across the globe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EF8FE1B-A38B-DF47-B799-F1D95125A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D3EF029-E5D9-BC40-9C66-46CF69EE3CB6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Substantial </a:t>
            </a:r>
            <a:r>
              <a:rPr lang="en-US" sz="1200" b="1" dirty="0">
                <a:solidFill>
                  <a:schemeClr val="accent1"/>
                </a:solidFill>
              </a:rPr>
              <a:t>regional and national variations</a:t>
            </a:r>
            <a:r>
              <a:rPr lang="en-US" sz="1200" dirty="0"/>
              <a:t> exist in the incidence of CRC</a:t>
            </a:r>
            <a:r>
              <a:rPr lang="en-US" sz="1200" baseline="30000" dirty="0"/>
              <a:t>1</a:t>
            </a:r>
          </a:p>
          <a:p>
            <a:r>
              <a:rPr lang="en-US" sz="1200" dirty="0"/>
              <a:t>In many </a:t>
            </a:r>
            <a:r>
              <a:rPr lang="en-US" sz="1200" b="1" dirty="0">
                <a:solidFill>
                  <a:schemeClr val="accent1"/>
                </a:solidFill>
              </a:rPr>
              <a:t>high-income countries</a:t>
            </a:r>
            <a:r>
              <a:rPr lang="en-US" sz="1200" dirty="0"/>
              <a:t>, the burden of CRC has </a:t>
            </a:r>
            <a:r>
              <a:rPr lang="en-US" sz="1200" b="1" dirty="0">
                <a:solidFill>
                  <a:schemeClr val="accent1"/>
                </a:solidFill>
              </a:rPr>
              <a:t>stabilized or declined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r>
              <a:rPr lang="en-US" sz="1200" dirty="0"/>
              <a:t>The burden is increasing in most </a:t>
            </a:r>
            <a:r>
              <a:rPr lang="en-US" sz="1200" b="1" dirty="0">
                <a:solidFill>
                  <a:schemeClr val="accent1"/>
                </a:solidFill>
              </a:rPr>
              <a:t>low- and middle-income countries</a:t>
            </a:r>
            <a:r>
              <a:rPr lang="en-US" sz="1200" dirty="0"/>
              <a:t>, possibly as a result of </a:t>
            </a:r>
            <a:r>
              <a:rPr lang="en-US" sz="1200" b="1" dirty="0" smtClean="0">
                <a:solidFill>
                  <a:schemeClr val="accent1"/>
                </a:solidFill>
              </a:rPr>
              <a:t>aging </a:t>
            </a:r>
            <a:r>
              <a:rPr lang="en-US" sz="1200" b="1" dirty="0">
                <a:solidFill>
                  <a:schemeClr val="accent1"/>
                </a:solidFill>
              </a:rPr>
              <a:t>populations and lifestyle risk factors </a:t>
            </a:r>
            <a:r>
              <a:rPr lang="en-US" sz="1200" dirty="0"/>
              <a:t>(alcohol, obesity, smoking and diet)</a:t>
            </a:r>
            <a:r>
              <a:rPr lang="en-US" sz="1200" baseline="30000" dirty="0"/>
              <a:t>1</a:t>
            </a:r>
          </a:p>
          <a:p>
            <a:endParaRPr lang="en-US" sz="12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F24F4-30BC-814B-AE47-2FBFB95FFE9C}"/>
              </a:ext>
            </a:extLst>
          </p:cNvPr>
          <p:cNvGrpSpPr/>
          <p:nvPr/>
        </p:nvGrpSpPr>
        <p:grpSpPr>
          <a:xfrm>
            <a:off x="2693577" y="2588091"/>
            <a:ext cx="1332000" cy="1332000"/>
            <a:chOff x="593725" y="2790846"/>
            <a:chExt cx="989671" cy="99199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242E604-BFF3-9642-94FC-296D2D7CA961}"/>
                </a:ext>
              </a:extLst>
            </p:cNvPr>
            <p:cNvSpPr/>
            <p:nvPr/>
          </p:nvSpPr>
          <p:spPr>
            <a:xfrm>
              <a:off x="593725" y="2790846"/>
              <a:ext cx="989671" cy="991995"/>
            </a:xfrm>
            <a:prstGeom prst="ellipse">
              <a:avLst/>
            </a:prstGeom>
            <a:solidFill>
              <a:schemeClr val="bg2">
                <a:alpha val="89000"/>
              </a:schemeClr>
            </a:solidFill>
            <a:ln w="38100">
              <a:solidFill>
                <a:srgbClr val="00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 anchorCtr="0">
              <a:spAutoFit/>
            </a:bodyPr>
            <a:lstStyle/>
            <a:p>
              <a:pPr algn="ctr"/>
              <a:endParaRPr lang="en-US" sz="1400" dirty="0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A3FB1CC-0A90-DA44-8444-6BBD06C35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758379" y="2967393"/>
              <a:ext cx="660362" cy="6389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BA264EF-1355-A344-823B-B8E95FF3A380}"/>
              </a:ext>
            </a:extLst>
          </p:cNvPr>
          <p:cNvGrpSpPr/>
          <p:nvPr/>
        </p:nvGrpSpPr>
        <p:grpSpPr>
          <a:xfrm>
            <a:off x="593725" y="1794133"/>
            <a:ext cx="1610794" cy="1218650"/>
            <a:chOff x="221440" y="-1267218"/>
            <a:chExt cx="2143966" cy="162202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C73038-112D-2742-979B-4B696FE81F83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1.9m cases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795D1C1-D7FC-D340-89B7-0ED97AA32C5A}"/>
                </a:ext>
              </a:extLst>
            </p:cNvPr>
            <p:cNvSpPr/>
            <p:nvPr/>
          </p:nvSpPr>
          <p:spPr>
            <a:xfrm>
              <a:off x="221440" y="-1267218"/>
              <a:ext cx="981820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+9.5%</a:t>
              </a:r>
            </a:p>
            <a:p>
              <a:pPr algn="ctr"/>
              <a:r>
                <a:rPr lang="en-GB" sz="1000" dirty="0" smtClean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3"/>
                  </a:solidFill>
                </a:rPr>
                <a:t>1</a:t>
              </a:r>
              <a:r>
                <a:rPr lang="en-GB" sz="1000" dirty="0" smtClean="0">
                  <a:solidFill>
                    <a:schemeClr val="accent3"/>
                  </a:solidFill>
                </a:rPr>
                <a:t>*</a:t>
              </a:r>
              <a:endParaRPr lang="en-GB" sz="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5B3A18-73DB-2C42-A921-6A325310170D}"/>
              </a:ext>
            </a:extLst>
          </p:cNvPr>
          <p:cNvGrpSpPr/>
          <p:nvPr/>
        </p:nvGrpSpPr>
        <p:grpSpPr>
          <a:xfrm>
            <a:off x="593725" y="3117854"/>
            <a:ext cx="1618217" cy="1226270"/>
            <a:chOff x="211561" y="-1277358"/>
            <a:chExt cx="2153845" cy="163216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4708EF6-CB3E-8C43-A8B7-1274E1BE55D4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0.9m deaths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C3A5DDD-2365-294A-8CFB-5E2E64E21C7A}"/>
                </a:ext>
              </a:extLst>
            </p:cNvPr>
            <p:cNvSpPr/>
            <p:nvPr/>
          </p:nvSpPr>
          <p:spPr>
            <a:xfrm>
              <a:off x="211561" y="-1277358"/>
              <a:ext cx="981819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6"/>
                  </a:solidFill>
                </a:rPr>
                <a:t>–13.5%</a:t>
              </a:r>
            </a:p>
            <a:p>
              <a:pPr algn="ctr"/>
              <a:r>
                <a:rPr lang="en-GB" sz="1000" dirty="0" smtClean="0">
                  <a:solidFill>
                    <a:schemeClr val="accent6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6"/>
                  </a:solidFill>
                </a:rPr>
                <a:t>1</a:t>
              </a:r>
              <a:r>
                <a:rPr lang="en-GB" sz="1000" dirty="0" smtClean="0">
                  <a:solidFill>
                    <a:schemeClr val="accent6"/>
                  </a:solidFill>
                </a:rPr>
                <a:t>*</a:t>
              </a:r>
              <a:endParaRPr lang="en-GB" sz="8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F580A0EA-E417-4343-8D76-6E668F443C05}"/>
              </a:ext>
            </a:extLst>
          </p:cNvPr>
          <p:cNvCxnSpPr>
            <a:cxnSpLocks/>
            <a:stCxn id="41" idx="4"/>
            <a:endCxn id="32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2C64B08-2530-D340-A4FB-8FE5A960CE3B}"/>
              </a:ext>
            </a:extLst>
          </p:cNvPr>
          <p:cNvCxnSpPr>
            <a:cxnSpLocks/>
            <a:stCxn id="37" idx="6"/>
            <a:endCxn id="32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gastric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Gastric cancer remains an important contributor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to the global burden of cancer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41199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The highest incidence of gastric cancer is observed in Asia, with </a:t>
            </a:r>
            <a:r>
              <a:rPr lang="en-US" sz="1200" b="1" dirty="0">
                <a:solidFill>
                  <a:schemeClr val="accent1"/>
                </a:solidFill>
              </a:rPr>
              <a:t>nearly half of cases occurring in China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absolute number of cases globally has risen since 1990 – however, </a:t>
            </a:r>
            <a:r>
              <a:rPr lang="en-US" sz="1200" b="1" dirty="0">
                <a:solidFill>
                  <a:schemeClr val="accent1"/>
                </a:solidFill>
              </a:rPr>
              <a:t>age-standardized incidence and mortality rates have declined</a:t>
            </a:r>
            <a:r>
              <a:rPr lang="en-US" sz="1200" dirty="0"/>
              <a:t>, linked to a reduction in </a:t>
            </a:r>
            <a:r>
              <a:rPr lang="en-US" sz="1200" i="1" dirty="0"/>
              <a:t>H. pylori</a:t>
            </a:r>
            <a:r>
              <a:rPr lang="en-US" sz="1200" dirty="0"/>
              <a:t> infection rates and rising socio-economic status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</a:t>
            </a:r>
            <a:r>
              <a:rPr lang="en-US" sz="1200" b="1" dirty="0">
                <a:solidFill>
                  <a:schemeClr val="accent1"/>
                </a:solidFill>
              </a:rPr>
              <a:t>global 5-year survival rate is 32%</a:t>
            </a:r>
            <a:r>
              <a:rPr lang="en-US" sz="1200" dirty="0"/>
              <a:t>;</a:t>
            </a:r>
            <a:r>
              <a:rPr lang="en-US" sz="1200" baseline="30000" dirty="0"/>
              <a:t>3</a:t>
            </a:r>
            <a:r>
              <a:rPr lang="en-US" sz="1200" dirty="0"/>
              <a:t> notable exceptions of 65% in Japan and 71.5% in South Korea have been achieved by national screening </a:t>
            </a:r>
            <a:r>
              <a:rPr lang="en-US" sz="1200" dirty="0" smtClean="0"/>
              <a:t>programs</a:t>
            </a:r>
            <a:r>
              <a:rPr lang="en-US" sz="1200" baseline="30000" dirty="0"/>
              <a:t>1</a:t>
            </a:r>
            <a:endParaRPr lang="en-US" sz="1200" baseline="30000" dirty="0"/>
          </a:p>
          <a:p>
            <a:pPr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High-sodium diets </a:t>
            </a:r>
            <a:r>
              <a:rPr lang="en-US" sz="1200" dirty="0"/>
              <a:t>and </a:t>
            </a:r>
            <a:r>
              <a:rPr lang="en-US" sz="1200" b="1" dirty="0">
                <a:solidFill>
                  <a:schemeClr val="accent1"/>
                </a:solidFill>
              </a:rPr>
              <a:t>cigarette smoking </a:t>
            </a:r>
            <a:r>
              <a:rPr lang="en-US" sz="1200" dirty="0"/>
              <a:t>contribute significantly to the burden of gastric cancer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93725" y="1794133"/>
            <a:ext cx="1610794" cy="1218650"/>
            <a:chOff x="221440" y="-1267218"/>
            <a:chExt cx="2143966" cy="162202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1.1m cases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221440" y="-1267218"/>
              <a:ext cx="981820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–28.0%</a:t>
              </a:r>
            </a:p>
            <a:p>
              <a:pPr algn="ctr"/>
              <a:r>
                <a:rPr lang="en-GB" sz="1000" dirty="0" smtClean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 smtClean="0">
                  <a:solidFill>
                    <a:schemeClr val="accent3"/>
                  </a:solidFill>
                </a:rPr>
                <a:t>1</a:t>
              </a:r>
              <a:r>
                <a:rPr lang="en-GB" sz="1000" dirty="0" smtClean="0">
                  <a:solidFill>
                    <a:schemeClr val="accent3"/>
                  </a:solidFill>
                </a:rPr>
                <a:t>*</a:t>
              </a:r>
              <a:endParaRPr lang="en-GB" sz="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93725" y="3117854"/>
            <a:ext cx="1618217" cy="1226270"/>
            <a:chOff x="211561" y="-1277358"/>
            <a:chExt cx="2153845" cy="163216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0.8m deaths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211561" y="-1277358"/>
              <a:ext cx="981819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6"/>
                  </a:solidFill>
                </a:rPr>
                <a:t>–43.2%</a:t>
              </a:r>
            </a:p>
            <a:p>
              <a:pPr algn="ctr"/>
              <a:r>
                <a:rPr lang="en-GB" sz="1000" dirty="0" smtClean="0">
                  <a:solidFill>
                    <a:schemeClr val="accent6"/>
                  </a:solidFill>
                </a:rPr>
                <a:t>1990–2017</a:t>
              </a:r>
              <a:r>
                <a:rPr lang="en-GB" sz="1000" baseline="30000" dirty="0" smtClean="0">
                  <a:solidFill>
                    <a:schemeClr val="accent6"/>
                  </a:solidFill>
                </a:rPr>
                <a:t>1</a:t>
              </a:r>
              <a:r>
                <a:rPr lang="en-GB" sz="1000" dirty="0" smtClean="0">
                  <a:solidFill>
                    <a:schemeClr val="accent6"/>
                  </a:solidFill>
                </a:rPr>
                <a:t>*</a:t>
              </a:r>
              <a:endParaRPr lang="en-GB" sz="8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/>
          <a:lstStyle/>
          <a:p>
            <a:r>
              <a:rPr lang="en-GB" dirty="0"/>
              <a:t>*Percentage change in age-standardized rates.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Stomach Cancer Collaborators. Lancet Gastroenterol Hepatol 2020;5(1):42–54; 2. International Agency for Research on Cancer (IARC). Estimated global cancer burden in 2020. https://gco.iarc.fr/today/home (</a:t>
            </a:r>
            <a:r>
              <a:rPr lang="en-US" dirty="0" smtClean="0">
                <a:solidFill>
                  <a:srgbClr val="9E9FA2"/>
                </a:solidFill>
              </a:rPr>
              <a:t>Accessed: </a:t>
            </a:r>
            <a:r>
              <a:rPr lang="en-US" dirty="0">
                <a:solidFill>
                  <a:srgbClr val="9E9FA2"/>
                </a:solidFill>
              </a:rPr>
              <a:t>February 2021); 3. </a:t>
            </a:r>
            <a:r>
              <a:rPr lang="en-US" dirty="0"/>
              <a:t>American Cancer Society. Stomach Cancer Survival Rates. </a:t>
            </a:r>
            <a:r>
              <a:rPr lang="en-US" dirty="0" smtClean="0"/>
              <a:t>https</a:t>
            </a:r>
            <a:r>
              <a:rPr lang="en-US" dirty="0"/>
              <a:t>://www.cancer.org/cancer/stomach-cancer/detection-diagnosis-staging/survival-rates.html (</a:t>
            </a:r>
            <a:r>
              <a:rPr lang="en-US" dirty="0" smtClean="0"/>
              <a:t>Accessed: </a:t>
            </a:r>
            <a:r>
              <a:rPr lang="en-US" dirty="0"/>
              <a:t>February 2021).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5446BA1B-1CB4-0444-B8BB-BA82F2E756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4"/>
          <a:stretch/>
        </p:blipFill>
        <p:spPr>
          <a:xfrm>
            <a:off x="2969827" y="2895621"/>
            <a:ext cx="820888" cy="712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3648" y="-12831"/>
            <a:ext cx="417036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000" b="1" dirty="0" smtClean="0"/>
              <a:t>Client Comment: </a:t>
            </a:r>
            <a:r>
              <a:rPr lang="en-US" sz="1000" dirty="0" smtClean="0"/>
              <a:t>Update </a:t>
            </a:r>
            <a:r>
              <a:rPr lang="en-US" sz="1000" dirty="0"/>
              <a:t>first part of this </a:t>
            </a:r>
            <a:r>
              <a:rPr lang="en-US" sz="1000" dirty="0" err="1"/>
              <a:t>paragrah</a:t>
            </a:r>
            <a:r>
              <a:rPr lang="en-US" sz="1000" dirty="0"/>
              <a:t> to "The global 5-year survival rate is ~20-30%;" This is to be consistent with the IARC reference where 5-year survival is 32%.  Also update this paragraphs´ reference to have both Ref 1 and 2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0152" y="12018"/>
            <a:ext cx="4572000" cy="55399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en-US" sz="1000" b="1" dirty="0"/>
              <a:t>Note to Edward: </a:t>
            </a:r>
            <a:r>
              <a:rPr lang="en-US" sz="1000" dirty="0"/>
              <a:t>For consistency with Chapter 1 - we have updated to the exact value (32% - as in cancer.org), and cited each sub-statement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2998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liver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In contrast to the decreasing burden of many other non-GI cancers,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the overall burden of liver cancer worldwide is increasing over time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Almost 85% of HCC cases occur in </a:t>
            </a:r>
            <a:r>
              <a:rPr lang="en-US" sz="1200" b="1" dirty="0">
                <a:solidFill>
                  <a:schemeClr val="accent1"/>
                </a:solidFill>
              </a:rPr>
              <a:t>low- or middle-resource countries</a:t>
            </a:r>
            <a:r>
              <a:rPr lang="en-US" sz="1200" dirty="0"/>
              <a:t>, particularly in East Asia and </a:t>
            </a:r>
            <a:br>
              <a:rPr lang="en-US" sz="1200" dirty="0"/>
            </a:br>
            <a:r>
              <a:rPr lang="en-US" sz="1200" dirty="0"/>
              <a:t>sub-Saharan Africa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Taiwan and Japan have the </a:t>
            </a:r>
            <a:r>
              <a:rPr lang="en-US" sz="1200" b="1" dirty="0">
                <a:solidFill>
                  <a:schemeClr val="accent1"/>
                </a:solidFill>
              </a:rPr>
              <a:t>best clinical outcomes </a:t>
            </a:r>
            <a:br>
              <a:rPr lang="en-US" sz="1200" b="1" dirty="0">
                <a:solidFill>
                  <a:schemeClr val="accent1"/>
                </a:solidFill>
              </a:rPr>
            </a:br>
            <a:r>
              <a:rPr lang="en-US" sz="1200" dirty="0"/>
              <a:t>for patients with HCC, likely due to comprehensive </a:t>
            </a:r>
            <a:r>
              <a:rPr lang="en-US" sz="1200" dirty="0" smtClean="0"/>
              <a:t>programs </a:t>
            </a:r>
            <a:r>
              <a:rPr lang="en-US" sz="1200" dirty="0"/>
              <a:t>to </a:t>
            </a:r>
            <a:r>
              <a:rPr lang="en-US" sz="1200" b="1" dirty="0">
                <a:solidFill>
                  <a:schemeClr val="accent1"/>
                </a:solidFill>
              </a:rPr>
              <a:t>identify high-risk adults </a:t>
            </a: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follow-up with </a:t>
            </a:r>
            <a:r>
              <a:rPr lang="en-US" sz="1200" b="1" dirty="0">
                <a:solidFill>
                  <a:schemeClr val="accent1"/>
                </a:solidFill>
              </a:rPr>
              <a:t>intensive surveillance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Chronic HBV and HCV infections </a:t>
            </a:r>
            <a:r>
              <a:rPr lang="en-US" sz="1200" dirty="0"/>
              <a:t>are the most frequent causes of HCC, accounting for 80% of </a:t>
            </a:r>
            <a:br>
              <a:rPr lang="en-US" sz="1200" dirty="0"/>
            </a:br>
            <a:r>
              <a:rPr lang="en-US" sz="1200" dirty="0"/>
              <a:t>cases globally</a:t>
            </a:r>
          </a:p>
          <a:p>
            <a:pPr lvl="1">
              <a:spcAft>
                <a:spcPts val="300"/>
              </a:spcAft>
            </a:pPr>
            <a:r>
              <a:rPr lang="en-US" sz="1200" dirty="0"/>
              <a:t>In developed countries, </a:t>
            </a:r>
            <a:r>
              <a:rPr lang="en-US" sz="1200" b="1" dirty="0">
                <a:solidFill>
                  <a:schemeClr val="accent1"/>
                </a:solidFill>
              </a:rPr>
              <a:t>non-alcoholic fatty liver disease </a:t>
            </a:r>
            <a:r>
              <a:rPr lang="en-US" sz="1200" dirty="0"/>
              <a:t>is a major risk factor for HCC, accounting for 10–20% of cases in the US</a:t>
            </a:r>
            <a:r>
              <a:rPr lang="en-US" sz="1200" baseline="30000" dirty="0"/>
              <a:t>1</a:t>
            </a:r>
          </a:p>
          <a:p>
            <a:pPr lvl="1"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Alcoholic cirrhosis </a:t>
            </a:r>
            <a:r>
              <a:rPr lang="en-US" sz="1200" dirty="0"/>
              <a:t>is the second most common risk factor for HCC in the US and Europe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17525" y="1824786"/>
            <a:ext cx="1686994" cy="1187997"/>
            <a:chOff x="120020" y="-1226420"/>
            <a:chExt cx="2245386" cy="158122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400" b="1" dirty="0"/>
                <a:t>2.2-fold</a:t>
              </a:r>
              <a:r>
                <a:rPr lang="en-GB" sz="1200" b="1" dirty="0"/>
                <a:t/>
              </a:r>
              <a:br>
                <a:rPr lang="en-GB" sz="1200" b="1" dirty="0"/>
              </a:br>
              <a:r>
                <a:rPr lang="en-GB" sz="1200" b="1" dirty="0"/>
                <a:t>increased incidence</a:t>
              </a:r>
              <a:r>
                <a:rPr lang="en-GB" sz="1200" b="1" baseline="30000" dirty="0"/>
                <a:t>2</a:t>
              </a:r>
              <a:r>
                <a:rPr lang="en-GB" sz="1200" b="1" dirty="0"/>
                <a:t>*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120020" y="-1206366"/>
              <a:ext cx="981819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000" b="1" dirty="0">
                  <a:solidFill>
                    <a:schemeClr val="accent3"/>
                  </a:solidFill>
                </a:rPr>
                <a:t>In the US </a:t>
              </a:r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endParaRPr lang="en-GB" sz="1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17525" y="3156125"/>
            <a:ext cx="1694417" cy="1187999"/>
            <a:chOff x="110141" y="-1226420"/>
            <a:chExt cx="2255265" cy="158122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400" b="1" dirty="0"/>
                <a:t>1.9-fold</a:t>
              </a:r>
              <a:r>
                <a:rPr lang="en-GB" sz="1200" b="1" dirty="0"/>
                <a:t/>
              </a:r>
              <a:br>
                <a:rPr lang="en-GB" sz="1200" b="1" dirty="0"/>
              </a:br>
              <a:r>
                <a:rPr lang="en-GB" sz="1200" b="1" dirty="0"/>
                <a:t>increased mortality</a:t>
              </a:r>
              <a:r>
                <a:rPr lang="en-GB" sz="1200" b="1" baseline="30000" dirty="0"/>
                <a:t>2</a:t>
              </a:r>
              <a:r>
                <a:rPr lang="en-GB" sz="1200" b="1" dirty="0"/>
                <a:t>*</a:t>
              </a:r>
              <a:endParaRPr lang="en-GB" sz="12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110141" y="-1216505"/>
              <a:ext cx="981818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000" b="1" dirty="0">
                  <a:solidFill>
                    <a:srgbClr val="9A0000"/>
                  </a:solidFill>
                </a:rPr>
                <a:t>In the US </a:t>
              </a:r>
              <a:r>
                <a:rPr lang="en-GB" sz="1000" dirty="0">
                  <a:solidFill>
                    <a:srgbClr val="9A0000"/>
                  </a:solidFill>
                </a:rPr>
                <a:t>1990–2017</a:t>
              </a:r>
              <a:endParaRPr lang="en-GB" sz="1000" b="1" dirty="0">
                <a:solidFill>
                  <a:srgbClr val="9A0000"/>
                </a:solidFill>
              </a:endParaRP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493625"/>
            <a:ext cx="3606569" cy="301374"/>
          </a:xfrm>
        </p:spPr>
        <p:txBody>
          <a:bodyPr/>
          <a:lstStyle/>
          <a:p>
            <a:r>
              <a:rPr lang="en-GB" dirty="0"/>
              <a:t>*Percentage change in age-standardized </a:t>
            </a:r>
            <a:r>
              <a:rPr lang="en-GB" dirty="0" smtClean="0"/>
              <a:t>rates. GI</a:t>
            </a:r>
            <a:r>
              <a:rPr lang="en-GB" dirty="0"/>
              <a:t>, gastrointestinal; HBV, hepatitis B virus; HCC, hepatocellular carcinoma; HCV, hepatitis C virus.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84825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Yang JD, et al. Nat Rev Gastroenterol Hepatol 2019;16(10):589‒604; 2. National Cancer Institute. Cancer Stat Facts: Liver and Intrahepatic Bile Duct </a:t>
            </a:r>
            <a:r>
              <a:rPr lang="en-US" dirty="0" smtClean="0">
                <a:solidFill>
                  <a:srgbClr val="9E9FA2"/>
                </a:solidFill>
              </a:rPr>
              <a:t>Cancer. https</a:t>
            </a:r>
            <a:r>
              <a:rPr lang="en-US" dirty="0">
                <a:solidFill>
                  <a:srgbClr val="9E9FA2"/>
                </a:solidFill>
              </a:rPr>
              <a:t>://seer.cancer.gov/statfacts/html/livibd.html (</a:t>
            </a:r>
            <a:r>
              <a:rPr lang="en-US" dirty="0" smtClean="0">
                <a:solidFill>
                  <a:srgbClr val="9E9FA2"/>
                </a:solidFill>
              </a:rPr>
              <a:t>Accessed: </a:t>
            </a:r>
            <a:r>
              <a:rPr lang="en-US" dirty="0">
                <a:solidFill>
                  <a:srgbClr val="9E9FA2"/>
                </a:solidFill>
              </a:rPr>
              <a:t>February 2021).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57F7B0-F425-8A4D-BAA7-138FE0F7A5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3"/>
          <a:stretch/>
        </p:blipFill>
        <p:spPr>
          <a:xfrm>
            <a:off x="2973431" y="2894131"/>
            <a:ext cx="920833" cy="7672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181143-A0E3-814F-A6E7-C48AE3C09BE3}"/>
              </a:ext>
            </a:extLst>
          </p:cNvPr>
          <p:cNvSpPr/>
          <p:nvPr/>
        </p:nvSpPr>
        <p:spPr>
          <a:xfrm>
            <a:off x="496048" y="4489731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700" dirty="0" smtClean="0">
                <a:solidFill>
                  <a:schemeClr val="tx2"/>
                </a:solidFill>
              </a:rPr>
              <a:t>.</a:t>
            </a:r>
            <a:endParaRPr lang="en-GB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569613" cy="583901"/>
          </a:xfrm>
        </p:spPr>
        <p:txBody>
          <a:bodyPr/>
          <a:lstStyle/>
          <a:p>
            <a:r>
              <a:rPr lang="en-US" dirty="0"/>
              <a:t>Global epidemiology of esophageal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Esophageal cancer predominantly affects men,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and histology (adenocarcinoma vs SCC) varies geographically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4136223" cy="29447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66CC"/>
                </a:solidFill>
              </a:rPr>
              <a:t>70% of esophageal cancer cases occur in men</a:t>
            </a:r>
            <a:r>
              <a:rPr lang="en-US" sz="1200" baseline="30000" dirty="0"/>
              <a:t>1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Incidence of esophageal cancer generally decreased in men in 2000–2015, but varied in women (increasing in Japan, the Netherlands, New Zealand, Norway and </a:t>
            </a:r>
            <a:r>
              <a:rPr lang="en-US" sz="1200" dirty="0" smtClean="0"/>
              <a:t>Switzerland)</a:t>
            </a:r>
            <a:r>
              <a:rPr lang="en-US" sz="1200" baseline="30000" dirty="0"/>
              <a:t>4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Esophageal SCC is the dominant histological type (85%), but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</a:rPr>
              <a:t>esophageal adenocarcinoma is increasing in high-income countries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1,3,4</a:t>
            </a:r>
            <a:r>
              <a:rPr lang="en-US" sz="1200" dirty="0"/>
              <a:t> 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main risk factors for esophageal SCC are </a:t>
            </a:r>
            <a:r>
              <a:rPr lang="en-US" sz="1200" b="1" dirty="0">
                <a:solidFill>
                  <a:srgbClr val="9A0000"/>
                </a:solidFill>
              </a:rPr>
              <a:t>tobacco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9A0000"/>
                </a:solidFill>
              </a:rPr>
              <a:t>smoking</a:t>
            </a:r>
            <a:r>
              <a:rPr lang="en-US" sz="1200" dirty="0"/>
              <a:t> and </a:t>
            </a:r>
            <a:r>
              <a:rPr lang="en-US" sz="1200" b="1" dirty="0">
                <a:solidFill>
                  <a:srgbClr val="9A0000"/>
                </a:solidFill>
              </a:rPr>
              <a:t>overconsumption of alcohol</a:t>
            </a:r>
            <a:r>
              <a:rPr lang="en-US" sz="1200" dirty="0"/>
              <a:t>, particularly in combination</a:t>
            </a:r>
            <a:r>
              <a:rPr lang="en-US" sz="1200" baseline="30000" dirty="0"/>
              <a:t>3,4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The main risk factors for esophageal adenocarcinoma are </a:t>
            </a:r>
            <a:r>
              <a:rPr lang="en-US" sz="1200" b="1" dirty="0">
                <a:solidFill>
                  <a:srgbClr val="009933"/>
                </a:solidFill>
              </a:rPr>
              <a:t>obesity, </a:t>
            </a:r>
            <a:r>
              <a:rPr lang="en-US" sz="1200" b="1" dirty="0" smtClean="0">
                <a:solidFill>
                  <a:srgbClr val="009933"/>
                </a:solidFill>
              </a:rPr>
              <a:t>smoking </a:t>
            </a:r>
            <a:r>
              <a:rPr lang="en-US" sz="1200" b="1" dirty="0">
                <a:solidFill>
                  <a:srgbClr val="009933"/>
                </a:solidFill>
              </a:rPr>
              <a:t>and gastro-esophageal reflux disease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3</a:t>
            </a:r>
            <a:endParaRPr lang="en-US" sz="1200" dirty="0"/>
          </a:p>
          <a:p>
            <a:pPr>
              <a:spcAft>
                <a:spcPts val="300"/>
              </a:spcAft>
            </a:pPr>
            <a:endParaRPr lang="en-US" sz="1200" dirty="0"/>
          </a:p>
          <a:p>
            <a:pPr>
              <a:spcAft>
                <a:spcPts val="300"/>
              </a:spcAft>
            </a:pPr>
            <a:endParaRPr lang="en-US" sz="1200" dirty="0"/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905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Sung H, et al. CA Cancer J Clin 2021; </a:t>
            </a:r>
            <a:r>
              <a:rPr lang="en-US" dirty="0" err="1">
                <a:solidFill>
                  <a:srgbClr val="9E9FA2"/>
                </a:solidFill>
              </a:rPr>
              <a:t>doi</a:t>
            </a:r>
            <a:r>
              <a:rPr lang="en-US" dirty="0">
                <a:solidFill>
                  <a:srgbClr val="9E9FA2"/>
                </a:solidFill>
              </a:rPr>
              <a:t>: 10.3322/caac.21660 [online ahead of print]; 2. International Agency for Research on Cancer (IARC). Estimated global cancer burden in 2020. https://gco.iarc.fr/today/home (</a:t>
            </a:r>
            <a:r>
              <a:rPr lang="en-US" dirty="0" smtClean="0">
                <a:solidFill>
                  <a:srgbClr val="9E9FA2"/>
                </a:solidFill>
              </a:rPr>
              <a:t>Accessed: </a:t>
            </a:r>
            <a:r>
              <a:rPr lang="en-US" dirty="0">
                <a:solidFill>
                  <a:srgbClr val="9E9FA2"/>
                </a:solidFill>
              </a:rPr>
              <a:t>February 2021); 3. GBD 2017 </a:t>
            </a:r>
            <a:r>
              <a:rPr lang="en-US" dirty="0" err="1">
                <a:solidFill>
                  <a:srgbClr val="9E9FA2"/>
                </a:solidFill>
              </a:rPr>
              <a:t>Oesophageal</a:t>
            </a:r>
            <a:r>
              <a:rPr lang="en-US" dirty="0">
                <a:solidFill>
                  <a:srgbClr val="9E9FA2"/>
                </a:solidFill>
              </a:rPr>
              <a:t> Cancer Collaborators. Lancet Gastroenterol Hepatol 2020;5(6):</a:t>
            </a:r>
            <a:r>
              <a:rPr lang="en-US" dirty="0" smtClean="0">
                <a:solidFill>
                  <a:srgbClr val="9E9FA2"/>
                </a:solidFill>
              </a:rPr>
              <a:t>582–97</a:t>
            </a:r>
            <a:r>
              <a:rPr lang="en-US" dirty="0">
                <a:solidFill>
                  <a:srgbClr val="9E9FA2"/>
                </a:solidFill>
              </a:rPr>
              <a:t>; 4. </a:t>
            </a:r>
            <a:r>
              <a:rPr lang="en-US" dirty="0"/>
              <a:t>Wang QL, et al. Clin Epidemiol 2018;10:717‒28.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4FB8B4-0B8E-8146-98ED-D09FB28404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48292" r="63135" b="14295"/>
          <a:stretch/>
        </p:blipFill>
        <p:spPr>
          <a:xfrm>
            <a:off x="3067499" y="2866566"/>
            <a:ext cx="660357" cy="9084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959ADA0-A307-284B-B5B5-67F68563C2CB}"/>
              </a:ext>
            </a:extLst>
          </p:cNvPr>
          <p:cNvGrpSpPr/>
          <p:nvPr/>
        </p:nvGrpSpPr>
        <p:grpSpPr>
          <a:xfrm>
            <a:off x="517525" y="1824786"/>
            <a:ext cx="1686994" cy="1187997"/>
            <a:chOff x="120020" y="-1226420"/>
            <a:chExt cx="2245386" cy="158122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2D400E4-2BD2-104F-AF22-389C06636EA3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0.6m cases</a:t>
              </a:r>
            </a:p>
            <a:p>
              <a:pPr algn="ctr"/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100" b="1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8C48B2C-BEFA-784B-8567-98C45C494492}"/>
                </a:ext>
              </a:extLst>
            </p:cNvPr>
            <p:cNvSpPr/>
            <p:nvPr/>
          </p:nvSpPr>
          <p:spPr>
            <a:xfrm>
              <a:off x="120020" y="-1206366"/>
              <a:ext cx="981819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 dirty="0">
                  <a:solidFill>
                    <a:schemeClr val="accent3"/>
                  </a:solidFill>
                </a:rPr>
                <a:t>–22%</a:t>
              </a:r>
            </a:p>
            <a:p>
              <a:pPr algn="ctr">
                <a:lnSpc>
                  <a:spcPct val="80000"/>
                </a:lnSpc>
              </a:pPr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3"/>
                  </a:solidFill>
                </a:rPr>
                <a:t>3</a:t>
              </a:r>
              <a:r>
                <a:rPr lang="en-GB" sz="1000" dirty="0">
                  <a:solidFill>
                    <a:schemeClr val="accent3"/>
                  </a:solidFill>
                </a:rPr>
                <a:t>*</a:t>
              </a:r>
              <a:endParaRPr lang="en-GB" sz="1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75E91B-D3A1-044D-9A72-9885581DD169}"/>
              </a:ext>
            </a:extLst>
          </p:cNvPr>
          <p:cNvGrpSpPr/>
          <p:nvPr/>
        </p:nvGrpSpPr>
        <p:grpSpPr>
          <a:xfrm>
            <a:off x="517525" y="3156125"/>
            <a:ext cx="1694417" cy="1187999"/>
            <a:chOff x="110141" y="-1226420"/>
            <a:chExt cx="2255265" cy="1581228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0BF7789-F690-974D-B6B2-CC52D6FBC2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deaths</a:t>
              </a:r>
            </a:p>
            <a:p>
              <a:pPr algn="ctr"/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10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36E5C45-9ADB-694A-AAE3-57438B973BD2}"/>
                </a:ext>
              </a:extLst>
            </p:cNvPr>
            <p:cNvSpPr/>
            <p:nvPr/>
          </p:nvSpPr>
          <p:spPr>
            <a:xfrm>
              <a:off x="110141" y="-1216505"/>
              <a:ext cx="981818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 dirty="0">
                  <a:solidFill>
                    <a:srgbClr val="9A0000"/>
                  </a:solidFill>
                </a:rPr>
                <a:t>–29%</a:t>
              </a:r>
            </a:p>
            <a:p>
              <a:pPr algn="ctr">
                <a:lnSpc>
                  <a:spcPct val="80000"/>
                </a:lnSpc>
              </a:pPr>
              <a:r>
                <a:rPr lang="en-GB" sz="1000" dirty="0">
                  <a:solidFill>
                    <a:srgbClr val="9A0000"/>
                  </a:solidFill>
                </a:rPr>
                <a:t>1990–2017</a:t>
              </a:r>
              <a:r>
                <a:rPr lang="en-GB" sz="1000" baseline="30000" dirty="0">
                  <a:solidFill>
                    <a:srgbClr val="9A0000"/>
                  </a:solidFill>
                </a:rPr>
                <a:t>3</a:t>
              </a:r>
              <a:r>
                <a:rPr lang="en-GB" sz="1000" dirty="0">
                  <a:solidFill>
                    <a:srgbClr val="9A0000"/>
                  </a:solidFill>
                </a:rPr>
                <a:t>*</a:t>
              </a:r>
              <a:endParaRPr lang="en-GB" sz="1000" b="1" dirty="0">
                <a:solidFill>
                  <a:srgbClr val="9A0000"/>
                </a:solidFill>
              </a:endParaRPr>
            </a:p>
          </p:txBody>
        </p:sp>
      </p:grp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2895E817-630B-D04A-A78E-C7A11B6D7300}"/>
              </a:ext>
            </a:extLst>
          </p:cNvPr>
          <p:cNvCxnSpPr>
            <a:cxnSpLocks/>
            <a:stCxn id="40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D81BDCD3-8773-CA42-875A-A3A9B9A47EE3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25">
            <a:extLst>
              <a:ext uri="{FF2B5EF4-FFF2-40B4-BE49-F238E27FC236}">
                <a16:creationId xmlns:a16="http://schemas.microsoft.com/office/drawing/2014/main" id="{0D1F6331-1CDA-DD45-A49C-B961D01555A3}"/>
              </a:ext>
            </a:extLst>
          </p:cNvPr>
          <p:cNvSpPr txBox="1">
            <a:spLocks/>
          </p:cNvSpPr>
          <p:nvPr/>
        </p:nvSpPr>
        <p:spPr>
          <a:xfrm>
            <a:off x="593724" y="4533369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SCC, squamous cell carcinoma.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6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370831" cy="583901"/>
          </a:xfrm>
        </p:spPr>
        <p:txBody>
          <a:bodyPr/>
          <a:lstStyle/>
          <a:p>
            <a:r>
              <a:rPr lang="en-US" dirty="0"/>
              <a:t>Global epidemiology of pancreatic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Rising incidence and mortality rates for pancreatic cancer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represent a major public health challenge worldwide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Incidence and mortality rates for pancreatic cancer </a:t>
            </a:r>
            <a:r>
              <a:rPr lang="en-US" sz="1200" b="1" dirty="0">
                <a:solidFill>
                  <a:schemeClr val="accent1"/>
                </a:solidFill>
              </a:rPr>
              <a:t>increased in almost all countries </a:t>
            </a:r>
            <a:r>
              <a:rPr lang="en-US" sz="1200" dirty="0"/>
              <a:t>from 1990–2017</a:t>
            </a:r>
            <a:r>
              <a:rPr lang="en-US" sz="1200" baseline="30000" dirty="0"/>
              <a:t>1 </a:t>
            </a:r>
          </a:p>
          <a:p>
            <a:pPr lvl="1">
              <a:spcAft>
                <a:spcPts val="300"/>
              </a:spcAft>
            </a:pPr>
            <a:r>
              <a:rPr lang="en-US" sz="1200" dirty="0"/>
              <a:t>The highest rates are found in </a:t>
            </a:r>
            <a:r>
              <a:rPr lang="en-US" sz="1200" b="1" dirty="0">
                <a:solidFill>
                  <a:schemeClr val="accent1"/>
                </a:solidFill>
              </a:rPr>
              <a:t>high-income countries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With population growth and increases in longevity, </a:t>
            </a:r>
            <a:r>
              <a:rPr lang="en-US" sz="1200" b="1" dirty="0">
                <a:solidFill>
                  <a:schemeClr val="accent1"/>
                </a:solidFill>
              </a:rPr>
              <a:t>further increases are expected</a:t>
            </a:r>
            <a:r>
              <a:rPr lang="en-US" sz="1200" dirty="0"/>
              <a:t>, particularly in low- and middle-income countries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Pancreatic cancer is often </a:t>
            </a:r>
            <a:r>
              <a:rPr lang="en-US" sz="1200" b="1" dirty="0">
                <a:solidFill>
                  <a:schemeClr val="accent1"/>
                </a:solidFill>
              </a:rPr>
              <a:t>diagnosed at an advanced stage </a:t>
            </a:r>
            <a:r>
              <a:rPr lang="en-US" sz="1200" dirty="0"/>
              <a:t>and </a:t>
            </a:r>
            <a:r>
              <a:rPr lang="en-US" sz="1200" b="1" dirty="0">
                <a:solidFill>
                  <a:schemeClr val="accent1"/>
                </a:solidFill>
              </a:rPr>
              <a:t>responds poorly </a:t>
            </a:r>
            <a:r>
              <a:rPr lang="en-US" sz="1200" dirty="0"/>
              <a:t>to chemotherapy, resulting in a </a:t>
            </a:r>
            <a:r>
              <a:rPr lang="en-US" sz="1200" b="1" dirty="0">
                <a:solidFill>
                  <a:schemeClr val="accent1"/>
                </a:solidFill>
              </a:rPr>
              <a:t>5-year OS rate of ~10%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1,3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Causes of pancreatic cancer are not well understood, although </a:t>
            </a:r>
            <a:r>
              <a:rPr lang="en-US" sz="1200" b="1" dirty="0">
                <a:solidFill>
                  <a:schemeClr val="accent1"/>
                </a:solidFill>
              </a:rPr>
              <a:t>smoking, obesity and diabetes </a:t>
            </a:r>
            <a:r>
              <a:rPr lang="en-US" sz="1200" dirty="0"/>
              <a:t>are important risk factors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40571" y="1824785"/>
            <a:ext cx="1663948" cy="1187998"/>
            <a:chOff x="150693" y="-1226420"/>
            <a:chExt cx="2214713" cy="158122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cases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aseline="30000" dirty="0"/>
                <a:t>2</a:t>
              </a:r>
              <a:endParaRPr lang="en-GB" sz="1400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150693" y="-1194135"/>
              <a:ext cx="981819" cy="981820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3"/>
                  </a:solidFill>
                </a:rPr>
                <a:t>2.3-fold increase</a:t>
              </a:r>
            </a:p>
            <a:p>
              <a:pPr algn="ctr"/>
              <a:r>
                <a:rPr lang="en-GB" sz="800" dirty="0">
                  <a:solidFill>
                    <a:schemeClr val="accent3"/>
                  </a:solidFill>
                </a:rPr>
                <a:t>1990–2017</a:t>
              </a:r>
              <a:r>
                <a:rPr lang="en-GB" sz="800" baseline="30000" dirty="0">
                  <a:solidFill>
                    <a:schemeClr val="accent3"/>
                  </a:solidFill>
                </a:rPr>
                <a:t>1</a:t>
              </a:r>
              <a:r>
                <a:rPr lang="en-GB" sz="800" dirty="0">
                  <a:solidFill>
                    <a:schemeClr val="accent3"/>
                  </a:solidFill>
                </a:rPr>
                <a:t>*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34871" y="3108294"/>
            <a:ext cx="1677071" cy="1235830"/>
            <a:chOff x="133227" y="-1290082"/>
            <a:chExt cx="2232179" cy="164489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deaths</a:t>
              </a:r>
              <a:r>
                <a:rPr lang="en-GB" sz="1100" b="1" dirty="0"/>
                <a:t/>
              </a:r>
              <a:br>
                <a:rPr lang="en-GB" sz="1100" b="1" dirty="0"/>
              </a:br>
              <a:r>
                <a:rPr lang="en-GB" sz="1100" b="1" dirty="0"/>
                <a:t>in 2020</a:t>
              </a:r>
              <a:r>
                <a:rPr lang="en-GB" sz="1100" baseline="30000" dirty="0"/>
                <a:t>2</a:t>
              </a:r>
              <a:endParaRPr lang="en-GB" sz="1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133227" y="-1290082"/>
              <a:ext cx="981819" cy="981818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6"/>
                  </a:solidFill>
                </a:rPr>
                <a:t>2.3-fold increase</a:t>
              </a:r>
            </a:p>
            <a:p>
              <a:pPr algn="ctr"/>
              <a:r>
                <a:rPr lang="en-GB" sz="800" dirty="0">
                  <a:solidFill>
                    <a:schemeClr val="accent6"/>
                  </a:solidFill>
                </a:rPr>
                <a:t>1990–2017</a:t>
              </a:r>
              <a:r>
                <a:rPr lang="en-GB" sz="800" baseline="30000" dirty="0">
                  <a:solidFill>
                    <a:schemeClr val="accent6"/>
                  </a:solidFill>
                </a:rPr>
                <a:t>1</a:t>
              </a:r>
              <a:r>
                <a:rPr lang="en-GB" sz="800" dirty="0">
                  <a:solidFill>
                    <a:schemeClr val="accent6"/>
                  </a:solidFill>
                </a:rPr>
                <a:t>*</a:t>
              </a: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Pancreatic Cancer Collaborators. Lancet Gastroenterol Hepatol 2019;4(12):</a:t>
            </a:r>
            <a:r>
              <a:rPr lang="en-US" dirty="0" smtClean="0">
                <a:solidFill>
                  <a:srgbClr val="9E9FA2"/>
                </a:solidFill>
              </a:rPr>
              <a:t>934–47</a:t>
            </a:r>
            <a:r>
              <a:rPr lang="en-US" dirty="0">
                <a:solidFill>
                  <a:srgbClr val="9E9FA2"/>
                </a:solidFill>
              </a:rPr>
              <a:t>; 2. . International Agency for Research on Cancer (IARC). Estimated global cancer burden in 2020. https://gco.iarc.fr/today/home (</a:t>
            </a:r>
            <a:r>
              <a:rPr lang="en-US" dirty="0" smtClean="0">
                <a:solidFill>
                  <a:srgbClr val="9E9FA2"/>
                </a:solidFill>
              </a:rPr>
              <a:t>Accessed: </a:t>
            </a:r>
            <a:r>
              <a:rPr lang="en-US" dirty="0">
                <a:solidFill>
                  <a:srgbClr val="9E9FA2"/>
                </a:solidFill>
              </a:rPr>
              <a:t>February 2021); 3. </a:t>
            </a:r>
            <a:r>
              <a:rPr lang="en-US" dirty="0"/>
              <a:t>American Cancer Society. Pancreatic Cancer Survival Rates. </a:t>
            </a:r>
            <a:r>
              <a:rPr lang="en-US" dirty="0" smtClean="0"/>
              <a:t>https</a:t>
            </a:r>
            <a:r>
              <a:rPr lang="en-US" dirty="0"/>
              <a:t>://www.cancer.org/cancer/pancreatic-cancer/detection-diagnosis-staging/survival-rates.html (</a:t>
            </a:r>
            <a:r>
              <a:rPr lang="en-US" dirty="0" smtClean="0"/>
              <a:t>Accessed: </a:t>
            </a:r>
            <a:r>
              <a:rPr lang="en-US" dirty="0"/>
              <a:t>February 2021).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E3C4B77-C7AE-1544-973E-079769360E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7" b="29951"/>
          <a:stretch/>
        </p:blipFill>
        <p:spPr>
          <a:xfrm>
            <a:off x="2885938" y="3024536"/>
            <a:ext cx="1012067" cy="563943"/>
          </a:xfrm>
          <a:prstGeom prst="rect">
            <a:avLst/>
          </a:prstGeom>
        </p:spPr>
      </p:pic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7845B4DC-C6CF-6C4E-A9C9-4379505F1CA1}"/>
              </a:ext>
            </a:extLst>
          </p:cNvPr>
          <p:cNvSpPr txBox="1">
            <a:spLocks/>
          </p:cNvSpPr>
          <p:nvPr/>
        </p:nvSpPr>
        <p:spPr>
          <a:xfrm>
            <a:off x="593723" y="4391954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OS, overall survival. </a:t>
            </a:r>
          </a:p>
        </p:txBody>
      </p:sp>
    </p:spTree>
    <p:extLst>
      <p:ext uri="{BB962C8B-B14F-4D97-AF65-F5344CB8AC3E}">
        <p14:creationId xmlns:p14="http://schemas.microsoft.com/office/powerpoint/2010/main" val="33006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370831" cy="583901"/>
          </a:xfrm>
        </p:spPr>
        <p:txBody>
          <a:bodyPr/>
          <a:lstStyle/>
          <a:p>
            <a:r>
              <a:rPr lang="en-US" dirty="0"/>
              <a:t>Global epidemiology of anal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Although anal cancer represents only 1–2% of all GI malignancies,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the incidence has increased globally in recent decades</a:t>
            </a:r>
            <a:r>
              <a:rPr lang="en-US" sz="1600" b="1" baseline="30000" dirty="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Social and cultural changes </a:t>
            </a:r>
            <a:r>
              <a:rPr lang="en-US" sz="1200" dirty="0"/>
              <a:t>globally in the last few decades have resulted in increased individual exposure to risk factors such as </a:t>
            </a:r>
            <a:r>
              <a:rPr lang="en-US" sz="1200" b="1" dirty="0">
                <a:solidFill>
                  <a:schemeClr val="accent1"/>
                </a:solidFill>
              </a:rPr>
              <a:t>HPV infection, HIV infection </a:t>
            </a:r>
            <a:r>
              <a:rPr lang="en-US" sz="1200" dirty="0"/>
              <a:t>and particular types of </a:t>
            </a:r>
            <a:r>
              <a:rPr lang="en-US" sz="1200" b="1" dirty="0">
                <a:solidFill>
                  <a:schemeClr val="accent1"/>
                </a:solidFill>
              </a:rPr>
              <a:t>sexual activity </a:t>
            </a:r>
            <a:r>
              <a:rPr lang="en-US" sz="1200" dirty="0"/>
              <a:t>(such as receptive anal intercourse)</a:t>
            </a:r>
            <a:r>
              <a:rPr lang="en-US" sz="1200" baseline="30000" dirty="0"/>
              <a:t>1,2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The </a:t>
            </a:r>
            <a:r>
              <a:rPr lang="en-US" sz="1200" b="1" dirty="0">
                <a:solidFill>
                  <a:schemeClr val="accent1"/>
                </a:solidFill>
              </a:rPr>
              <a:t>incidence is higher in females </a:t>
            </a:r>
            <a:r>
              <a:rPr lang="en-US" sz="1200" dirty="0"/>
              <a:t>than in males </a:t>
            </a:r>
            <a:br>
              <a:rPr lang="en-US" sz="1200" dirty="0"/>
            </a:br>
            <a:r>
              <a:rPr lang="en-US" sz="1200" dirty="0"/>
              <a:t>(by as much as 5:1) due to the higher prevalence of HPV infection</a:t>
            </a:r>
            <a:r>
              <a:rPr lang="en-US" sz="1200" baseline="30000" dirty="0"/>
              <a:t>1,2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Although outcomes for anal cancer have improved, the 2-year OS rate for patients with metastatic disease may be as low as 10%</a:t>
            </a:r>
            <a:r>
              <a:rPr lang="en-US" sz="1200" baseline="30000" dirty="0"/>
              <a:t>1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The strong correlation between HPV and anal cancer (causative agent in 80–85% of patients) may allow the development of effective </a:t>
            </a:r>
            <a:r>
              <a:rPr lang="en-US" sz="1200" b="1" dirty="0">
                <a:solidFill>
                  <a:schemeClr val="accent1"/>
                </a:solidFill>
              </a:rPr>
              <a:t>screening and prevention </a:t>
            </a:r>
            <a:r>
              <a:rPr lang="en-US" sz="1200" b="1" dirty="0" smtClean="0">
                <a:solidFill>
                  <a:schemeClr val="accent1"/>
                </a:solidFill>
              </a:rPr>
              <a:t>programs</a:t>
            </a:r>
            <a:r>
              <a:rPr lang="en-US" sz="1200" b="1" dirty="0" smtClean="0"/>
              <a:t> </a:t>
            </a:r>
            <a:r>
              <a:rPr lang="en-US" sz="1200" dirty="0"/>
              <a:t>(e.g. HPV vaccination)</a:t>
            </a:r>
            <a:r>
              <a:rPr lang="en-US" sz="1200" baseline="30000" dirty="0"/>
              <a:t>2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BE8FA47-DC59-1E48-A88D-DBC7E6033480}"/>
              </a:ext>
            </a:extLst>
          </p:cNvPr>
          <p:cNvSpPr/>
          <p:nvPr/>
        </p:nvSpPr>
        <p:spPr>
          <a:xfrm>
            <a:off x="1023941" y="3156124"/>
            <a:ext cx="1188001" cy="118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/>
              <a:t>+3.2%</a:t>
            </a: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1050" b="1" dirty="0"/>
              <a:t>increased mortality each year</a:t>
            </a:r>
            <a:r>
              <a:rPr lang="en-GB" sz="1050" b="1" baseline="30000" dirty="0"/>
              <a:t>3</a:t>
            </a:r>
            <a:r>
              <a:rPr lang="en-GB" sz="1050" b="1" dirty="0"/>
              <a:t>*</a:t>
            </a:r>
            <a:endParaRPr lang="en-GB" sz="900" b="1" baseline="30000" dirty="0"/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493625"/>
            <a:ext cx="3978276" cy="301374"/>
          </a:xfrm>
        </p:spPr>
        <p:txBody>
          <a:bodyPr/>
          <a:lstStyle/>
          <a:p>
            <a:r>
              <a:rPr lang="en-GB" dirty="0"/>
              <a:t>*Percentage change in age-standardized </a:t>
            </a:r>
            <a:r>
              <a:rPr lang="en-GB" dirty="0" smtClean="0"/>
              <a:t>rates. GI</a:t>
            </a:r>
            <a:r>
              <a:rPr lang="en-GB" dirty="0"/>
              <a:t>, gastrointestinal; HIV, human immunodeficiency virus; HPV, human papillomavirus; OS, overall survival. 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84825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</a:t>
            </a:r>
            <a:r>
              <a:rPr lang="en-US" dirty="0"/>
              <a:t>Salati SA, et al. Int J Health Sci (Qassim) 2012;6(2):206‒30; 2. Glynne-Jones R, et al. Ann Oncol 2014;25(Suppl. 3):iii10‒iii20; 3. National Cancer Institute. Cancer Stat Facts: Anal </a:t>
            </a:r>
            <a:r>
              <a:rPr lang="en-US" dirty="0" smtClean="0"/>
              <a:t>Cancer. </a:t>
            </a:r>
            <a:r>
              <a:rPr lang="en-US" dirty="0"/>
              <a:t>https://seer.cancer.gov/statfacts/html/anus.html (</a:t>
            </a:r>
            <a:r>
              <a:rPr lang="en-US" dirty="0" smtClean="0"/>
              <a:t>Accessed: </a:t>
            </a:r>
            <a:r>
              <a:rPr lang="en-US" dirty="0"/>
              <a:t>February 2021).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105511-1820-7344-9C96-70B6701CC8E9}"/>
              </a:ext>
            </a:extLst>
          </p:cNvPr>
          <p:cNvSpPr/>
          <p:nvPr/>
        </p:nvSpPr>
        <p:spPr>
          <a:xfrm>
            <a:off x="1023941" y="1824783"/>
            <a:ext cx="1188001" cy="118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/>
              <a:t>+2.2%</a:t>
            </a: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1050" b="1" dirty="0"/>
              <a:t>increased incidence each year</a:t>
            </a:r>
            <a:r>
              <a:rPr lang="en-GB" sz="1050" b="1" baseline="30000" dirty="0"/>
              <a:t>3</a:t>
            </a:r>
            <a:r>
              <a:rPr lang="en-GB" sz="1050" b="1" dirty="0"/>
              <a:t>*</a:t>
            </a:r>
            <a:endParaRPr lang="en-GB" sz="900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15185" y="2825149"/>
            <a:ext cx="889200" cy="856800"/>
            <a:chOff x="3885813" y="1100692"/>
            <a:chExt cx="3337783" cy="322930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3885813" y="1100692"/>
              <a:ext cx="3337783" cy="322930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43" t="62855" r="16663" b="15136"/>
            <a:stretch/>
          </p:blipFill>
          <p:spPr>
            <a:xfrm>
              <a:off x="5962651" y="3492500"/>
              <a:ext cx="825500" cy="837495"/>
            </a:xfrm>
            <a:prstGeom prst="rect">
              <a:avLst/>
            </a:prstGeom>
          </p:spPr>
        </p:pic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2AC1FF80-969C-1A44-9124-D5D01755D363}"/>
              </a:ext>
            </a:extLst>
          </p:cNvPr>
          <p:cNvSpPr/>
          <p:nvPr/>
        </p:nvSpPr>
        <p:spPr>
          <a:xfrm>
            <a:off x="517525" y="1839853"/>
            <a:ext cx="737656" cy="737655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000" b="1" dirty="0">
                <a:solidFill>
                  <a:schemeClr val="accent3"/>
                </a:solidFill>
              </a:rPr>
              <a:t>In the US </a:t>
            </a:r>
            <a:r>
              <a:rPr lang="en-GB" sz="1000" dirty="0">
                <a:solidFill>
                  <a:schemeClr val="accent3"/>
                </a:solidFill>
              </a:rPr>
              <a:t>2008–2017</a:t>
            </a:r>
            <a:endParaRPr lang="en-GB" sz="1000" b="1" dirty="0">
              <a:solidFill>
                <a:schemeClr val="accent3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24BF16F-69E8-9C40-A0EA-E82E47F94E95}"/>
              </a:ext>
            </a:extLst>
          </p:cNvPr>
          <p:cNvSpPr/>
          <p:nvPr/>
        </p:nvSpPr>
        <p:spPr>
          <a:xfrm>
            <a:off x="517525" y="3163574"/>
            <a:ext cx="737656" cy="737653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000" b="1" dirty="0">
                <a:solidFill>
                  <a:srgbClr val="9A0000"/>
                </a:solidFill>
              </a:rPr>
              <a:t>In the US </a:t>
            </a:r>
            <a:r>
              <a:rPr lang="en-GB" sz="1000" dirty="0">
                <a:solidFill>
                  <a:srgbClr val="9A0000"/>
                </a:solidFill>
              </a:rPr>
              <a:t>2009–2018</a:t>
            </a:r>
            <a:endParaRPr lang="en-GB" sz="1000" b="1" dirty="0">
              <a:solidFill>
                <a:srgbClr val="9A0000"/>
              </a:solidFill>
            </a:endParaRP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640521C1-6DA3-6545-8607-27BF004AE61D}"/>
              </a:ext>
            </a:extLst>
          </p:cNvPr>
          <p:cNvSpPr txBox="1">
            <a:spLocks/>
          </p:cNvSpPr>
          <p:nvPr/>
        </p:nvSpPr>
        <p:spPr>
          <a:xfrm>
            <a:off x="593724" y="4344124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4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45C3021-53F0-794C-9AC3-30205979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93638"/>
              </p:ext>
            </p:extLst>
          </p:nvPr>
        </p:nvGraphicFramePr>
        <p:xfrm>
          <a:off x="1202988" y="970873"/>
          <a:ext cx="7444262" cy="34265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69150">
                  <a:extLst>
                    <a:ext uri="{9D8B030D-6E8A-4147-A177-3AD203B41FA5}">
                      <a16:colId xmlns:a16="http://schemas.microsoft.com/office/drawing/2014/main" val="1232229916"/>
                    </a:ext>
                  </a:extLst>
                </a:gridCol>
                <a:gridCol w="6275112">
                  <a:extLst>
                    <a:ext uri="{9D8B030D-6E8A-4147-A177-3AD203B41FA5}">
                      <a16:colId xmlns:a16="http://schemas.microsoft.com/office/drawing/2014/main" val="1176375250"/>
                    </a:ext>
                  </a:extLst>
                </a:gridCol>
              </a:tblGrid>
              <a:tr h="48284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CRC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CRC remains a substantial public health challenge across the globe; the disease burden</a:t>
                      </a:r>
                      <a:r>
                        <a:rPr lang="en-US" sz="1200" baseline="0" dirty="0"/>
                        <a:t> is increasing </a:t>
                      </a:r>
                      <a:r>
                        <a:rPr lang="en-US" sz="1200" dirty="0"/>
                        <a:t>in low- and middle-income countries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359531"/>
                  </a:ext>
                </a:extLst>
              </a:tr>
              <a:tr h="48284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Gastric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Age-standardized incidence and mortality rates for gastric cancer are declining,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linked to improved management of </a:t>
                      </a:r>
                      <a:r>
                        <a:rPr lang="en-US" sz="1200" i="1" dirty="0"/>
                        <a:t>H. pylori</a:t>
                      </a:r>
                      <a:r>
                        <a:rPr lang="en-US" sz="1200" dirty="0"/>
                        <a:t> infection and rising socio-economic status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821302"/>
                  </a:ext>
                </a:extLst>
              </a:tr>
              <a:tr h="482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Liver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overall burden of liver cancer globally is increasing over time – important risk factors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include HBV/HCV infection, non-alcoholic liver </a:t>
                      </a:r>
                      <a:r>
                        <a:rPr lang="en-US" sz="1200" dirty="0" smtClean="0"/>
                        <a:t>disease </a:t>
                      </a:r>
                      <a:r>
                        <a:rPr lang="en-US" sz="1200" dirty="0"/>
                        <a:t>and alcoholic cirrhosis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18551"/>
                  </a:ext>
                </a:extLst>
              </a:tr>
              <a:tr h="626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Esophageal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Rates of esophageal SCC have been declining in men; the incidence is typically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lower in women. Meanwhile, rates of esophageal adenocarcinoma are increasing in Western countries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008609"/>
                  </a:ext>
                </a:extLst>
              </a:tr>
              <a:tr h="626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Pancreatic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Rising incidence and mortality rates for pancreatic cancer, coupled with a lack of effective treatments, represent a major public health challenge worldwide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281659"/>
                  </a:ext>
                </a:extLst>
              </a:tr>
              <a:tr h="724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Anal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Anal cancer represents only 1–2% of all </a:t>
                      </a:r>
                      <a:r>
                        <a:rPr lang="en-US" sz="1200" dirty="0" smtClean="0"/>
                        <a:t>GI </a:t>
                      </a:r>
                      <a:r>
                        <a:rPr lang="en-US" sz="1200" dirty="0"/>
                        <a:t>malignancies, yet the global incidence has increased in recent decades due to individual exposure to risk factors such as HPV infection, HIV infection</a:t>
                      </a:r>
                      <a:r>
                        <a:rPr lang="en-US" sz="1200" baseline="0" dirty="0"/>
                        <a:t> and particular types of sexual activity</a:t>
                      </a:r>
                      <a:endParaRPr lang="en-US" sz="1200" dirty="0"/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268102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632978F3-6867-9A4D-BD3F-87840D74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global trends in GI cancers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22CEA6-86E4-5746-865F-AA3C6F17D3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CRC, colorectal cancer; GI, gastrointestinal; HBV, hepatitis B virus; HCV, hepatitis C virus; HPV, human papillomavirus; SCC, squamous cell carcinoma.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83A7618-8C46-434F-836E-DBD1E13009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4"/>
          <a:stretch/>
        </p:blipFill>
        <p:spPr>
          <a:xfrm>
            <a:off x="605799" y="1533347"/>
            <a:ext cx="429048" cy="37227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826EACD-A78F-264D-814D-9513E439C3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3"/>
          <a:stretch/>
        </p:blipFill>
        <p:spPr>
          <a:xfrm>
            <a:off x="597529" y="2025400"/>
            <a:ext cx="445589" cy="37125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3C38025-4C95-454C-B3BF-E27447AE5A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48292" r="63135" b="14295"/>
          <a:stretch/>
        </p:blipFill>
        <p:spPr>
          <a:xfrm>
            <a:off x="672057" y="2580075"/>
            <a:ext cx="296532" cy="4079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A40DD7-AC11-2441-995F-5ABF471A163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7" b="29951"/>
          <a:stretch/>
        </p:blipFill>
        <p:spPr>
          <a:xfrm>
            <a:off x="552327" y="3248400"/>
            <a:ext cx="535993" cy="29866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785659E-58B9-8B4D-83AD-2606B14D408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" r="5220" b="15136"/>
          <a:stretch/>
        </p:blipFill>
        <p:spPr>
          <a:xfrm>
            <a:off x="589259" y="979947"/>
            <a:ext cx="462129" cy="44711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589923" y="3831193"/>
            <a:ext cx="460800" cy="446400"/>
            <a:chOff x="3885810" y="1100692"/>
            <a:chExt cx="3337783" cy="322930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3885810" y="1100692"/>
              <a:ext cx="3337783" cy="322930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43" t="62855" r="16663" b="15136"/>
            <a:stretch/>
          </p:blipFill>
          <p:spPr>
            <a:xfrm>
              <a:off x="5962651" y="3492500"/>
              <a:ext cx="825500" cy="8374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2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7cafb9ec1e1420c49f96d063568fb98c9658f"/>
  <p:tag name="ISPRING_RESOURCE_PATHS_HASH_PRESENTER" val="6d43227b6a7f8b6a4e3313c18db88dd28df22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1_Start">
  <a:themeElements>
    <a:clrScheme name="ONFRAN_Color Palette">
      <a:dk1>
        <a:srgbClr val="58595B"/>
      </a:dk1>
      <a:lt1>
        <a:srgbClr val="FFFFFF"/>
      </a:lt1>
      <a:dk2>
        <a:srgbClr val="9E9FA2"/>
      </a:dk2>
      <a:lt2>
        <a:srgbClr val="FFFFFF"/>
      </a:lt2>
      <a:accent1>
        <a:srgbClr val="0066CC"/>
      </a:accent1>
      <a:accent2>
        <a:srgbClr val="FF0000"/>
      </a:accent2>
      <a:accent3>
        <a:srgbClr val="009933"/>
      </a:accent3>
      <a:accent4>
        <a:srgbClr val="FF9900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45720" rIns="45720" rtlCol="0" anchor="ctr" anchorCtr="0">
        <a:sp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none" lIns="45720" rIns="45720" rtlCol="0">
        <a:spAutoFit/>
      </a:bodyPr>
      <a:lstStyle>
        <a:defPPr>
          <a:defRPr dirty="0" err="1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NFRAN Color Theme">
      <a:dk1>
        <a:srgbClr val="4D4F51"/>
      </a:dk1>
      <a:lt1>
        <a:srgbClr val="FFFFFF"/>
      </a:lt1>
      <a:dk2>
        <a:srgbClr val="9D9FA2"/>
      </a:dk2>
      <a:lt2>
        <a:srgbClr val="FFFFFF"/>
      </a:lt2>
      <a:accent1>
        <a:srgbClr val="007AC2"/>
      </a:accent1>
      <a:accent2>
        <a:srgbClr val="ED1C29"/>
      </a:accent2>
      <a:accent3>
        <a:srgbClr val="00A955"/>
      </a:accent3>
      <a:accent4>
        <a:srgbClr val="FAA61A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Custom 1">
      <a:majorFont>
        <a:latin typeface="BISans"/>
        <a:ea typeface=""/>
        <a:cs typeface=""/>
      </a:majorFont>
      <a:minorFont>
        <a:latin typeface="BI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4A1CA53B4F444A2ADC64FEEA404AE" ma:contentTypeVersion="" ma:contentTypeDescription="Create a new document." ma:contentTypeScope="" ma:versionID="d6a4c6dcd35873e8d406fed4f10b73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407F70-745C-41CC-B247-89AE53A66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E50938-DA83-4819-87B9-ED11E2E275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8C2717-C6A1-458B-93AE-24E9E2BB3B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1603</Words>
  <Application>Microsoft Office PowerPoint</Application>
  <PresentationFormat>On-screen Show (16:9)</PresentationFormat>
  <Paragraphs>114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1_Start</vt:lpstr>
      <vt:lpstr>GI cancers: epidemiology  and risk factors</vt:lpstr>
      <vt:lpstr>Introduction</vt:lpstr>
      <vt:lpstr>Global epidemiology of CRC</vt:lpstr>
      <vt:lpstr>Global epidemiology of gastric cancer</vt:lpstr>
      <vt:lpstr>Global epidemiology of liver cancer</vt:lpstr>
      <vt:lpstr>Global epidemiology of esophageal cancer</vt:lpstr>
      <vt:lpstr>Global epidemiology of pancreatic cancer</vt:lpstr>
      <vt:lpstr>Global epidemiology of anal cancer</vt:lpstr>
      <vt:lpstr>Summary: global trends in GI cancers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2014-04-02T22:45:54Z</dcterms:created>
  <dcterms:modified xsi:type="dcterms:W3CDTF">2021-03-08T16:21:10Z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0x010100B044A1CA53B4F444A2ADC64FEEA404AE</vt:lpwstr>
  </property>
</Properties>
</file>