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74" r:id="rId4"/>
  </p:sldMasterIdLst>
  <p:notesMasterIdLst>
    <p:notesMasterId r:id="rId20"/>
  </p:notesMasterIdLst>
  <p:handoutMasterIdLst>
    <p:handoutMasterId r:id="rId21"/>
  </p:handoutMasterIdLst>
  <p:sldIdLst>
    <p:sldId id="338" r:id="rId5"/>
    <p:sldId id="388" r:id="rId6"/>
    <p:sldId id="372" r:id="rId7"/>
    <p:sldId id="363" r:id="rId8"/>
    <p:sldId id="397" r:id="rId9"/>
    <p:sldId id="393" r:id="rId10"/>
    <p:sldId id="383" r:id="rId11"/>
    <p:sldId id="384" r:id="rId12"/>
    <p:sldId id="385" r:id="rId13"/>
    <p:sldId id="386" r:id="rId14"/>
    <p:sldId id="387" r:id="rId15"/>
    <p:sldId id="398" r:id="rId16"/>
    <p:sldId id="394" r:id="rId17"/>
    <p:sldId id="395" r:id="rId18"/>
    <p:sldId id="392" r:id="rId19"/>
  </p:sldIdLst>
  <p:sldSz cx="9144000" cy="5143500" type="screen16x9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>
          <p15:clr>
            <a:srgbClr val="A4A3A4"/>
          </p15:clr>
        </p15:guide>
        <p15:guide id="2" pos="288">
          <p15:clr>
            <a:srgbClr val="A4A3A4"/>
          </p15:clr>
        </p15:guide>
        <p15:guide id="3" pos="403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uthor" initials="A" lastIdx="259" clrIdx="7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0066CC"/>
    <a:srgbClr val="009933"/>
    <a:srgbClr val="58595B"/>
    <a:srgbClr val="FF9900"/>
    <a:srgbClr val="7D7E7F"/>
    <a:srgbClr val="FAC090"/>
    <a:srgbClr val="E7D2C0"/>
    <a:srgbClr val="AAAAA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6" autoAdjust="0"/>
    <p:restoredTop sz="93338" autoAdjust="0"/>
  </p:normalViewPr>
  <p:slideViewPr>
    <p:cSldViewPr snapToGrid="0">
      <p:cViewPr varScale="1">
        <p:scale>
          <a:sx n="85" d="100"/>
          <a:sy n="85" d="100"/>
        </p:scale>
        <p:origin x="756" y="304"/>
      </p:cViewPr>
      <p:guideLst>
        <p:guide orient="horz" pos="1620"/>
        <p:guide pos="2880"/>
        <p:guide orient="horz"/>
      </p:guideLst>
    </p:cSldViewPr>
  </p:slideViewPr>
  <p:outlineViewPr>
    <p:cViewPr>
      <p:scale>
        <a:sx n="33" d="100"/>
        <a:sy n="33" d="100"/>
      </p:scale>
      <p:origin x="0" y="3629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howGuides="1">
      <p:cViewPr varScale="1">
        <p:scale>
          <a:sx n="123" d="100"/>
          <a:sy n="123" d="100"/>
        </p:scale>
        <p:origin x="-3834" y="-96"/>
      </p:cViewPr>
      <p:guideLst>
        <p:guide orient="horz"/>
        <p:guide pos="288"/>
        <p:guide pos="4032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chemeClr val="tx1">
                    <a:lumMod val="75000"/>
                  </a:schemeClr>
                </a:solidFill>
              </a:rPr>
              <a:t>Cancer incidence in 2020*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4062667153396416"/>
          <c:y val="0.14420951048681369"/>
          <c:w val="0.56602365757864048"/>
          <c:h val="0.7566077702470502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Cancer incidence in 2020</c:v>
                </c:pt>
              </c:strCache>
            </c:strRef>
          </c:tx>
          <c:dPt>
            <c:idx val="0"/>
            <c:bubble3D val="0"/>
            <c:spPr>
              <a:solidFill>
                <a:srgbClr val="58595B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1F19-3B4F-B3DB-676BD3437511}"/>
              </c:ext>
            </c:extLst>
          </c:dPt>
          <c:dPt>
            <c:idx val="1"/>
            <c:bubble3D val="0"/>
            <c:spPr>
              <a:solidFill>
                <a:srgbClr val="00993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1F19-3B4F-B3DB-676BD3437511}"/>
              </c:ext>
            </c:extLst>
          </c:dPt>
          <c:dPt>
            <c:idx val="2"/>
            <c:bubble3D val="0"/>
            <c:spPr>
              <a:solidFill>
                <a:srgbClr val="0066C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F19-3B4F-B3DB-676BD3437511}"/>
              </c:ext>
            </c:extLst>
          </c:dPt>
          <c:dPt>
            <c:idx val="3"/>
            <c:bubble3D val="0"/>
            <c:spPr>
              <a:solidFill>
                <a:srgbClr val="FF99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F19-3B4F-B3DB-676BD3437511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F19-3B4F-B3DB-676BD3437511}"/>
              </c:ext>
            </c:extLst>
          </c:dPt>
          <c:dLbls>
            <c:dLbl>
              <c:idx val="2"/>
              <c:tx>
                <c:rich>
                  <a:bodyPr/>
                  <a:lstStyle/>
                  <a:p>
                    <a:fld id="{473B6B78-0366-42AC-BE81-92ECF153BB07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 </a:t>
                    </a:r>
                    <a:r>
                      <a:rPr lang="en-US" baseline="0" smtClean="0"/>
                      <a:t/>
                    </a:r>
                    <a:br>
                      <a:rPr lang="en-US" baseline="0" smtClean="0"/>
                    </a:br>
                    <a:fld id="{33BADA0F-E935-4C9D-BDAF-5392417C94E0}" type="VALUE">
                      <a:rPr lang="en-US" baseline="0" smtClean="0"/>
                      <a:pPr/>
                      <a:t>[VALUE]</a:t>
                    </a:fld>
                    <a:endParaRPr lang="en-US" baseline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1F19-3B4F-B3DB-676BD343751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A9572FC7-C1AA-4236-AFD3-AD95562786F3}" type="CATEGORYNAME">
                      <a:rPr lang="en-US" smtClean="0"/>
                      <a:pPr/>
                      <a:t>[CATEGORY NAME]</a:t>
                    </a:fld>
                    <a:r>
                      <a:rPr lang="en-US" smtClean="0"/>
                      <a:t>**</a:t>
                    </a:r>
                    <a:r>
                      <a:rPr lang="en-US" baseline="0" smtClean="0"/>
                      <a:t> </a:t>
                    </a:r>
                    <a:fld id="{1B5513E7-8302-4571-892C-6B12C75CFDFE}" type="VALUE">
                      <a:rPr lang="en-US" baseline="0"/>
                      <a:pPr/>
                      <a:t>[VALUE]</a:t>
                    </a:fld>
                    <a:endParaRPr lang="en-US" baseline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F19-3B4F-B3DB-676BD34375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Other cancers</c:v>
                </c:pt>
                <c:pt idx="1">
                  <c:v>Lung</c:v>
                </c:pt>
                <c:pt idx="2">
                  <c:v>Breast</c:v>
                </c:pt>
                <c:pt idx="3">
                  <c:v>Prostate</c:v>
                </c:pt>
                <c:pt idx="4">
                  <c:v>Common GI cancers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0.43</c:v>
                </c:pt>
                <c:pt idx="1">
                  <c:v>0.11</c:v>
                </c:pt>
                <c:pt idx="2">
                  <c:v>0.12</c:v>
                </c:pt>
                <c:pt idx="3">
                  <c:v>7.0000000000000007E-2</c:v>
                </c:pt>
                <c:pt idx="4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19-3B4F-B3DB-676BD34375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chemeClr val="tx1">
                    <a:lumMod val="75000"/>
                  </a:schemeClr>
                </a:solidFill>
              </a:rPr>
              <a:t>Cancer deaths in 2020*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6270766035386917"/>
          <c:y val="0.13178547304070498"/>
          <c:w val="0.52541405681412445"/>
          <c:h val="0.7693335512983828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Cancer deaths in 2020*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58595B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144-CA4A-8638-DC1207C509FE}"/>
              </c:ext>
            </c:extLst>
          </c:dPt>
          <c:dPt>
            <c:idx val="1"/>
            <c:bubble3D val="0"/>
            <c:spPr>
              <a:solidFill>
                <a:srgbClr val="00993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9144-CA4A-8638-DC1207C509FE}"/>
              </c:ext>
            </c:extLst>
          </c:dPt>
          <c:dPt>
            <c:idx val="2"/>
            <c:bubble3D val="0"/>
            <c:spPr>
              <a:solidFill>
                <a:srgbClr val="0066C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144-CA4A-8638-DC1207C509FE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9144-CA4A-8638-DC1207C509F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9DC881E3-8688-40E7-AB16-F48B7F999E9F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 </a:t>
                    </a:r>
                    <a:r>
                      <a:rPr lang="en-US" baseline="0" smtClean="0"/>
                      <a:t/>
                    </a:r>
                    <a:br>
                      <a:rPr lang="en-US" baseline="0" smtClean="0"/>
                    </a:br>
                    <a:fld id="{C94299BF-CBED-45E6-B427-46EDFAEAD47A}" type="VALUE">
                      <a:rPr lang="en-US" baseline="0" smtClean="0"/>
                      <a:pPr/>
                      <a:t>[VALUE]</a:t>
                    </a:fld>
                    <a:endParaRPr lang="en-US" baseline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144-CA4A-8638-DC1207C509FE}"/>
                </c:ext>
              </c:extLst>
            </c:dLbl>
            <c:dLbl>
              <c:idx val="2"/>
              <c:layout>
                <c:manualLayout>
                  <c:x val="0.10708717811526078"/>
                  <c:y val="-0.1497530928932084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1175831826315739"/>
                      <c:h val="0.1295616126534880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144-CA4A-8638-DC1207C509F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F75FCDE-6D34-4F5B-BEC5-43229214D9D2}" type="CATEGORYNAME">
                      <a:rPr lang="en-US" smtClean="0"/>
                      <a:pPr/>
                      <a:t>[CATEGORY NAME]</a:t>
                    </a:fld>
                    <a:r>
                      <a:rPr lang="en-US" smtClean="0"/>
                      <a:t>**</a:t>
                    </a:r>
                    <a:r>
                      <a:rPr lang="en-US" baseline="0" smtClean="0"/>
                      <a:t> </a:t>
                    </a:r>
                    <a:fld id="{D56CB29F-1A01-44D2-910B-0D18AAB7C0DA}" type="VALUE">
                      <a:rPr lang="en-US" baseline="0"/>
                      <a:pPr/>
                      <a:t>[VALUE]</a:t>
                    </a:fld>
                    <a:endParaRPr lang="en-US" baseline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144-CA4A-8638-DC1207C509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Other cancers</c:v>
                </c:pt>
                <c:pt idx="1">
                  <c:v>Lung</c:v>
                </c:pt>
                <c:pt idx="2">
                  <c:v>Breast</c:v>
                </c:pt>
                <c:pt idx="3">
                  <c:v>Common GI cancers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0.39</c:v>
                </c:pt>
                <c:pt idx="1">
                  <c:v>0.18</c:v>
                </c:pt>
                <c:pt idx="2">
                  <c:v>7.0000000000000007E-2</c:v>
                </c:pt>
                <c:pt idx="3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44-CA4A-8638-DC1207C509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059113555895375E-2"/>
          <c:y val="4.6182266009852216E-2"/>
          <c:w val="0.95884663345135346"/>
          <c:h val="0.83993996305418717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6C2-D440-A201-E9B628D95D9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6C2-D440-A201-E9B628D95D9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6C2-D440-A201-E9B628D95D9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6C2-D440-A201-E9B628D95D9B}"/>
              </c:ext>
            </c:extLst>
          </c:dPt>
          <c:dPt>
            <c:idx val="4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7E4-0343-AC21-104615453F8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CRC</c:v>
                </c:pt>
                <c:pt idx="1">
                  <c:v>Gastric</c:v>
                </c:pt>
                <c:pt idx="2">
                  <c:v>Liver</c:v>
                </c:pt>
                <c:pt idx="3">
                  <c:v>Esophagus</c:v>
                </c:pt>
                <c:pt idx="4">
                  <c:v>Pancreas</c:v>
                </c:pt>
              </c:strCache>
            </c:strRef>
          </c:cat>
          <c:val>
            <c:numRef>
              <c:f>Sheet1!$B$2:$B$6</c:f>
              <c:numCache>
                <c:formatCode>_(* #,##0_);_(* \(#,##0\);_(* "-"??_);_(@_)</c:formatCode>
                <c:ptCount val="5"/>
                <c:pt idx="0">
                  <c:v>1931590</c:v>
                </c:pt>
                <c:pt idx="1">
                  <c:v>1089103</c:v>
                </c:pt>
                <c:pt idx="2">
                  <c:v>905677</c:v>
                </c:pt>
                <c:pt idx="3">
                  <c:v>604100</c:v>
                </c:pt>
                <c:pt idx="4">
                  <c:v>495773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E4-0343-AC21-104615453F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0"/>
        <c:overlap val="-25"/>
        <c:axId val="103891679"/>
        <c:axId val="135484159"/>
      </c:barChart>
      <c:catAx>
        <c:axId val="1038916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484159"/>
        <c:crosses val="autoZero"/>
        <c:auto val="1"/>
        <c:lblAlgn val="ctr"/>
        <c:lblOffset val="100"/>
        <c:noMultiLvlLbl val="0"/>
      </c:catAx>
      <c:valAx>
        <c:axId val="135484159"/>
        <c:scaling>
          <c:orientation val="minMax"/>
          <c:max val="200000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0"/>
        <c:majorTickMark val="out"/>
        <c:minorTickMark val="none"/>
        <c:tickLblPos val="none"/>
        <c:spPr>
          <a:noFill/>
          <a:ln>
            <a:solidFill>
              <a:schemeClr val="tx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891679"/>
        <c:crosses val="autoZero"/>
        <c:crossBetween val="between"/>
        <c:majorUnit val="50000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7" dt="2021-03-02T15:19:05.220" idx="257">
    <p:pos x="2228" y="644"/>
    <p:text>Since all other cancer survival rates are pulled out from the same reference "Cancer.org" I suggest also use the same source for CRC data for consistency.  Also, the "cancer.gov" source is more updated.
CRC to update to 63%.
Update the ref 1 to the respective cancer.gov source: https://www.cancer.org/cancer/colon-rectal-cancer/detection-diagnosis-staging/survival-rates.html</p:text>
    <p:extLst>
      <p:ext uri="{C676402C-5697-4E1C-873F-D02D1690AC5C}">
        <p15:threadingInfo xmlns:p15="http://schemas.microsoft.com/office/powerpoint/2012/main" timeZoneBias="-60"/>
      </p:ext>
    </p:extLst>
  </p:cm>
  <p:cm authorId="7" dt="2021-03-02T15:53:11.399" idx="258">
    <p:pos x="2228" y="757"/>
    <p:text>Note to Edward: This was not possible, as the cancer.org website shows 5-year survival data separately for colon (63%) and rectal cancer (67%). Because of this, we have used here the most updated data for CRC from the SEER database.</p:text>
    <p:extLst>
      <p:ext uri="{C676402C-5697-4E1C-873F-D02D1690AC5C}">
        <p15:threadingInfo xmlns:p15="http://schemas.microsoft.com/office/powerpoint/2012/main" timeZoneBias="-60">
          <p15:parentCm authorId="7" idx="257"/>
        </p15:threadingInfo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C24291-41F6-4D42-AD14-427215D8C438}" type="datetimeFigureOut">
              <a:rPr lang="en-GB" smtClean="0">
                <a:latin typeface="Arial" pitchFamily="34" charset="0"/>
              </a:rPr>
              <a:t>08/03/2021</a:t>
            </a:fld>
            <a:endParaRPr lang="en-GB" dirty="0">
              <a:latin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7D694-59FB-4BFA-9346-1F124772E77B}" type="slidenum">
              <a:rPr lang="en-GB" smtClean="0">
                <a:latin typeface="Arial" pitchFamily="34" charset="0"/>
              </a:rPr>
              <a:t>‹#›</a:t>
            </a:fld>
            <a:endParaRPr lang="en-GB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59829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63550" y="490538"/>
            <a:ext cx="5930900" cy="3336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r>
              <a:rPr lang="en-US" dirty="0"/>
              <a:t>z</a:t>
            </a: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66344" y="4114800"/>
            <a:ext cx="5925312" cy="44647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66344" y="8685213"/>
            <a:ext cx="5925312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8" name="Slide Number Placeholder 6"/>
          <p:cNvSpPr txBox="1">
            <a:spLocks/>
          </p:cNvSpPr>
          <p:nvPr/>
        </p:nvSpPr>
        <p:spPr>
          <a:xfrm>
            <a:off x="6188075" y="8686800"/>
            <a:ext cx="669925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86C7858-50F4-4BD8-8654-905989BF9587}" type="slidenum">
              <a:rPr lang="en-GB" smtClean="0">
                <a:latin typeface="Arial" panose="020B0604020202020204" pitchFamily="34" charset="0"/>
              </a:rPr>
              <a:pPr/>
              <a:t>‹#›</a:t>
            </a:fld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09293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lnSpc>
        <a:spcPct val="90000"/>
      </a:lnSpc>
      <a:spcBef>
        <a:spcPts val="600"/>
      </a:spcBef>
      <a:spcAft>
        <a:spcPts val="600"/>
      </a:spcAft>
      <a:defRPr sz="1200" b="1" kern="1200">
        <a:solidFill>
          <a:schemeClr val="tx1"/>
        </a:solidFill>
        <a:latin typeface="Arial" panose="020B0604020202020204" pitchFamily="34" charset="0"/>
        <a:ea typeface="+mn-ea"/>
        <a:cs typeface="Arial" pitchFamily="34" charset="0"/>
      </a:defRPr>
    </a:lvl1pPr>
    <a:lvl2pPr marL="173736" indent="-171450" algn="l" defTabSz="914400" rtl="0" eaLnBrk="1" latinLnBrk="0" hangingPunct="1">
      <a:lnSpc>
        <a:spcPct val="90000"/>
      </a:lnSpc>
      <a:spcAft>
        <a:spcPts val="600"/>
      </a:spcAft>
      <a:buClr>
        <a:schemeClr val="tx1"/>
      </a:buClr>
      <a:buFont typeface="Arial" pitchFamily="34" charset="0"/>
      <a:buChar char="•"/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itchFamily="34" charset="0"/>
      </a:defRPr>
    </a:lvl2pPr>
    <a:lvl3pPr marL="347472" indent="-171450" algn="l" defTabSz="914400" rtl="0" eaLnBrk="1" latinLnBrk="0" hangingPunct="1">
      <a:lnSpc>
        <a:spcPct val="90000"/>
      </a:lnSpc>
      <a:spcAft>
        <a:spcPts val="600"/>
      </a:spcAft>
      <a:buClr>
        <a:schemeClr val="tx1"/>
      </a:buClr>
      <a:buFont typeface="Arial" pitchFamily="34" charset="0"/>
      <a:buChar char="—"/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itchFamily="34" charset="0"/>
      </a:defRPr>
    </a:lvl3pPr>
    <a:lvl4pPr marL="520700" indent="-171450" algn="l" defTabSz="914400" rtl="0" eaLnBrk="1" latinLnBrk="0" hangingPunct="1">
      <a:lnSpc>
        <a:spcPct val="90000"/>
      </a:lnSpc>
      <a:spcAft>
        <a:spcPts val="600"/>
      </a:spcAft>
      <a:buClr>
        <a:schemeClr val="tx1"/>
      </a:buClr>
      <a:buFont typeface="Arial" pitchFamily="34" charset="0"/>
      <a:buChar char="•"/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itchFamily="34" charset="0"/>
      </a:defRPr>
    </a:lvl4pPr>
    <a:lvl5pPr marL="694944" indent="-171450" algn="l" defTabSz="914400" rtl="0" eaLnBrk="1" latinLnBrk="0" hangingPunct="1">
      <a:lnSpc>
        <a:spcPct val="90000"/>
      </a:lnSpc>
      <a:spcAft>
        <a:spcPts val="600"/>
      </a:spcAft>
      <a:buClr>
        <a:schemeClr val="tx1"/>
      </a:buClr>
      <a:buFont typeface="Arial" pitchFamily="34" charset="0"/>
      <a:buChar char="—"/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3550" y="490538"/>
            <a:ext cx="5930900" cy="3336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8090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3313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7086601" y="1094308"/>
            <a:ext cx="2055813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 anchorCtr="0">
            <a:spAutoFit/>
          </a:bodyPr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3725" y="1297247"/>
            <a:ext cx="7974013" cy="1232535"/>
          </a:xfrm>
        </p:spPr>
        <p:txBody>
          <a:bodyPr anchor="b">
            <a:noAutofit/>
          </a:bodyPr>
          <a:lstStyle>
            <a:lvl1pPr algn="ctr">
              <a:lnSpc>
                <a:spcPct val="90000"/>
              </a:lnSpc>
              <a:defRPr sz="3600" b="1" cap="none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3725" y="2694658"/>
            <a:ext cx="7974013" cy="866775"/>
          </a:xfrm>
        </p:spPr>
        <p:txBody>
          <a:bodyPr>
            <a:noAutofit/>
          </a:bodyPr>
          <a:lstStyle>
            <a:lvl1pPr marL="0" indent="0" algn="ctr">
              <a:buNone/>
              <a:defRPr sz="2800" b="0">
                <a:solidFill>
                  <a:schemeClr val="accent4"/>
                </a:solidFill>
                <a:latin typeface="+mj-lt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26520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1"/>
            <a:ext cx="9144000" cy="417046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 anchorCtr="0">
            <a:noAutofit/>
          </a:bodyPr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97247"/>
            <a:ext cx="8686800" cy="1242433"/>
          </a:xfrm>
        </p:spPr>
        <p:txBody>
          <a:bodyPr anchor="b">
            <a:noAutofit/>
          </a:bodyPr>
          <a:lstStyle>
            <a:lvl1pPr algn="ctr">
              <a:lnSpc>
                <a:spcPct val="90000"/>
              </a:lnSpc>
              <a:defRPr sz="3600" b="1" cap="none" baseline="0">
                <a:solidFill>
                  <a:srgbClr val="FFFFFF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694985"/>
            <a:ext cx="8686800" cy="867876"/>
          </a:xfrm>
        </p:spPr>
        <p:txBody>
          <a:bodyPr>
            <a:noAutofit/>
          </a:bodyPr>
          <a:lstStyle>
            <a:lvl1pPr marL="0" indent="0" algn="ctr">
              <a:buNone/>
              <a:defRPr sz="2800" b="0">
                <a:solidFill>
                  <a:srgbClr val="FFFFFF"/>
                </a:solidFill>
                <a:latin typeface="+mj-lt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0292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DD786A1-06CF-F04F-A465-BCAF5497D0B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3724" y="4397375"/>
            <a:ext cx="7740577" cy="301374"/>
          </a:xfrm>
        </p:spPr>
        <p:txBody>
          <a:bodyPr anchor="b" anchorCtr="0"/>
          <a:lstStyle>
            <a:lvl1pPr marL="0" indent="0">
              <a:buNone/>
              <a:defRPr sz="700">
                <a:solidFill>
                  <a:schemeClr val="tx2"/>
                </a:solidFill>
              </a:defRPr>
            </a:lvl1pPr>
            <a:lvl2pPr marL="227013" indent="0">
              <a:buNone/>
              <a:defRPr sz="700">
                <a:solidFill>
                  <a:schemeClr val="tx2"/>
                </a:solidFill>
              </a:defRPr>
            </a:lvl2pPr>
            <a:lvl3pPr marL="458788" indent="0">
              <a:buNone/>
              <a:defRPr sz="700">
                <a:solidFill>
                  <a:schemeClr val="tx2"/>
                </a:solidFill>
              </a:defRPr>
            </a:lvl3pPr>
            <a:lvl4pPr marL="687387" indent="0">
              <a:buNone/>
              <a:defRPr sz="700">
                <a:solidFill>
                  <a:schemeClr val="tx2"/>
                </a:solidFill>
              </a:defRPr>
            </a:lvl4pPr>
            <a:lvl5pPr marL="914400" indent="0">
              <a:buNone/>
              <a:defRPr sz="7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5620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6" y="274066"/>
            <a:ext cx="6912862" cy="5839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26" y="964308"/>
            <a:ext cx="3867150" cy="3264052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64308"/>
            <a:ext cx="3867150" cy="32640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F2FA168-A0C0-8B46-A65A-E3961C658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3725" y="4752000"/>
            <a:ext cx="7970412" cy="363995"/>
          </a:xfrm>
        </p:spPr>
        <p:txBody>
          <a:bodyPr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B23D717E-D371-F849-99E8-16837EF7200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3724" y="4397375"/>
            <a:ext cx="7740577" cy="301374"/>
          </a:xfrm>
        </p:spPr>
        <p:txBody>
          <a:bodyPr anchor="b" anchorCtr="0"/>
          <a:lstStyle>
            <a:lvl1pPr marL="0" indent="0">
              <a:buNone/>
              <a:defRPr sz="700">
                <a:solidFill>
                  <a:schemeClr val="tx2"/>
                </a:solidFill>
              </a:defRPr>
            </a:lvl1pPr>
            <a:lvl2pPr marL="227013" indent="0">
              <a:buNone/>
              <a:defRPr sz="700">
                <a:solidFill>
                  <a:schemeClr val="tx2"/>
                </a:solidFill>
              </a:defRPr>
            </a:lvl2pPr>
            <a:lvl3pPr marL="458788" indent="0">
              <a:buNone/>
              <a:defRPr sz="700">
                <a:solidFill>
                  <a:schemeClr val="tx2"/>
                </a:solidFill>
              </a:defRPr>
            </a:lvl3pPr>
            <a:lvl4pPr marL="687387" indent="0">
              <a:buNone/>
              <a:defRPr sz="700">
                <a:solidFill>
                  <a:schemeClr val="tx2"/>
                </a:solidFill>
              </a:defRPr>
            </a:lvl4pPr>
            <a:lvl5pPr marL="914400" indent="0">
              <a:buNone/>
              <a:defRPr sz="7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7124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6" y="274066"/>
            <a:ext cx="6912862" cy="5839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26" y="964308"/>
            <a:ext cx="3867150" cy="32640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4598988" y="964308"/>
            <a:ext cx="3852862" cy="3264052"/>
          </a:xfrm>
        </p:spPr>
        <p:txBody>
          <a:bodyPr anchor="ctr"/>
          <a:lstStyle>
            <a:lvl1pPr marL="0" indent="0" algn="ctr">
              <a:lnSpc>
                <a:spcPct val="85000"/>
              </a:lnSpc>
              <a:buNone/>
              <a:defRPr/>
            </a:lvl1pPr>
          </a:lstStyle>
          <a:p>
            <a:r>
              <a:rPr lang="en-US" dirty="0"/>
              <a:t>Insert </a:t>
            </a:r>
            <a:br>
              <a:rPr lang="en-US" dirty="0"/>
            </a:br>
            <a:r>
              <a:rPr lang="en-US" dirty="0"/>
              <a:t>Object/Picture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E64FD1F-84A3-5640-9410-4574EA9CC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3725" y="4752000"/>
            <a:ext cx="7970412" cy="363995"/>
          </a:xfrm>
        </p:spPr>
        <p:txBody>
          <a:bodyPr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F2063C43-1D4F-E44C-A2EF-FBD683F850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3724" y="4397375"/>
            <a:ext cx="7740577" cy="301374"/>
          </a:xfrm>
        </p:spPr>
        <p:txBody>
          <a:bodyPr anchor="b" anchorCtr="0"/>
          <a:lstStyle>
            <a:lvl1pPr marL="0" indent="0">
              <a:buNone/>
              <a:defRPr sz="700">
                <a:solidFill>
                  <a:schemeClr val="tx2"/>
                </a:solidFill>
              </a:defRPr>
            </a:lvl1pPr>
            <a:lvl2pPr marL="227013" indent="0">
              <a:buNone/>
              <a:defRPr sz="700">
                <a:solidFill>
                  <a:schemeClr val="tx2"/>
                </a:solidFill>
              </a:defRPr>
            </a:lvl2pPr>
            <a:lvl3pPr marL="458788" indent="0">
              <a:buNone/>
              <a:defRPr sz="700">
                <a:solidFill>
                  <a:schemeClr val="tx2"/>
                </a:solidFill>
              </a:defRPr>
            </a:lvl3pPr>
            <a:lvl4pPr marL="687387" indent="0">
              <a:buNone/>
              <a:defRPr sz="700">
                <a:solidFill>
                  <a:schemeClr val="tx2"/>
                </a:solidFill>
              </a:defRPr>
            </a:lvl4pPr>
            <a:lvl5pPr marL="914400" indent="0">
              <a:buNone/>
              <a:defRPr sz="7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8914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EEB12E-C57E-4D47-8CB8-79CAF41F5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3725" y="4752000"/>
            <a:ext cx="7970412" cy="363995"/>
          </a:xfrm>
        </p:spPr>
        <p:txBody>
          <a:bodyPr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BC6F09-A7FB-0648-BEF9-919AB4F3CD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3724" y="4397375"/>
            <a:ext cx="7740577" cy="301374"/>
          </a:xfrm>
        </p:spPr>
        <p:txBody>
          <a:bodyPr anchor="b" anchorCtr="0"/>
          <a:lstStyle>
            <a:lvl1pPr marL="0" indent="0">
              <a:buNone/>
              <a:defRPr sz="700">
                <a:solidFill>
                  <a:schemeClr val="tx2"/>
                </a:solidFill>
              </a:defRPr>
            </a:lvl1pPr>
            <a:lvl2pPr marL="227013" indent="0">
              <a:buNone/>
              <a:defRPr sz="700">
                <a:solidFill>
                  <a:schemeClr val="tx2"/>
                </a:solidFill>
              </a:defRPr>
            </a:lvl2pPr>
            <a:lvl3pPr marL="458788" indent="0">
              <a:buNone/>
              <a:defRPr sz="700">
                <a:solidFill>
                  <a:schemeClr val="tx2"/>
                </a:solidFill>
              </a:defRPr>
            </a:lvl3pPr>
            <a:lvl4pPr marL="687387" indent="0">
              <a:buNone/>
              <a:defRPr sz="700">
                <a:solidFill>
                  <a:schemeClr val="tx2"/>
                </a:solidFill>
              </a:defRPr>
            </a:lvl4pPr>
            <a:lvl5pPr marL="914400" indent="0">
              <a:buNone/>
              <a:defRPr sz="7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6822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6DF6903F-2351-A340-8356-21692AA5B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3725" y="4752000"/>
            <a:ext cx="7970412" cy="363995"/>
          </a:xfrm>
        </p:spPr>
        <p:txBody>
          <a:bodyPr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39691448-3B35-E94D-A16E-B10CE8821C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3724" y="4397375"/>
            <a:ext cx="7740577" cy="301374"/>
          </a:xfrm>
        </p:spPr>
        <p:txBody>
          <a:bodyPr anchor="b" anchorCtr="0"/>
          <a:lstStyle>
            <a:lvl1pPr marL="0" indent="0">
              <a:buNone/>
              <a:defRPr sz="700">
                <a:solidFill>
                  <a:schemeClr val="tx2"/>
                </a:solidFill>
              </a:defRPr>
            </a:lvl1pPr>
            <a:lvl2pPr marL="227013" indent="0">
              <a:buNone/>
              <a:defRPr sz="700">
                <a:solidFill>
                  <a:schemeClr val="tx2"/>
                </a:solidFill>
              </a:defRPr>
            </a:lvl2pPr>
            <a:lvl3pPr marL="458788" indent="0">
              <a:buNone/>
              <a:defRPr sz="700">
                <a:solidFill>
                  <a:schemeClr val="tx2"/>
                </a:solidFill>
              </a:defRPr>
            </a:lvl3pPr>
            <a:lvl4pPr marL="687387" indent="0">
              <a:buNone/>
              <a:defRPr sz="700">
                <a:solidFill>
                  <a:schemeClr val="tx2"/>
                </a:solidFill>
              </a:defRPr>
            </a:lvl4pPr>
            <a:lvl5pPr marL="914400" indent="0">
              <a:buNone/>
              <a:defRPr sz="7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6256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569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357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93725" y="4752000"/>
            <a:ext cx="7970412" cy="36399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58595B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3727" y="968010"/>
            <a:ext cx="7970410" cy="34245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3726" y="274066"/>
            <a:ext cx="6912862" cy="58390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43958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chemeClr val="accent4"/>
          </a:solidFill>
          <a:latin typeface="Arial" panose="020B0604020202020204" pitchFamily="34" charset="0"/>
          <a:ea typeface="+mj-ea"/>
          <a:cs typeface="Arial" pitchFamily="34" charset="0"/>
        </a:defRPr>
      </a:lvl1pPr>
    </p:titleStyle>
    <p:bodyStyle>
      <a:lvl1pPr marL="227013" indent="-227013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accent4"/>
        </a:buClr>
        <a:buFont typeface="Arial" panose="020B0604020202020204" pitchFamily="34" charset="0"/>
        <a:buChar char="•"/>
        <a:defRPr sz="1800" b="0" i="0" kern="1200" baseline="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458788" indent="-231775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4"/>
        </a:buClr>
        <a:buSzPct val="85000"/>
        <a:buFont typeface="Arial" pitchFamily="34" charset="0"/>
        <a:buChar char="–"/>
        <a:tabLst/>
        <a:defRPr sz="16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687388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914400" indent="-227013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4"/>
        </a:buClr>
        <a:buSzPct val="85000"/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1084263" indent="-169863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4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1257300" indent="-173038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1"/>
        </a:buClr>
        <a:buSzPct val="85000"/>
        <a:buFont typeface="Arial" pitchFamily="34" charset="0"/>
        <a:buChar char="–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08">
          <p15:clr>
            <a:srgbClr val="F26B43"/>
          </p15:clr>
        </p15:guide>
        <p15:guide id="2" pos="374" userDrawn="1">
          <p15:clr>
            <a:srgbClr val="F26B43"/>
          </p15:clr>
        </p15:guide>
        <p15:guide id="3" pos="5397" userDrawn="1">
          <p15:clr>
            <a:srgbClr val="F26B43"/>
          </p15:clr>
        </p15:guide>
        <p15:guide id="4" orient="horz" pos="545" userDrawn="1">
          <p15:clr>
            <a:srgbClr val="F26B43"/>
          </p15:clr>
        </p15:guide>
        <p15:guide id="5" orient="horz" pos="171" userDrawn="1">
          <p15:clr>
            <a:srgbClr val="F26B43"/>
          </p15:clr>
        </p15:guide>
        <p15:guide id="6" orient="horz" pos="2770" userDrawn="1">
          <p15:clr>
            <a:srgbClr val="F26B43"/>
          </p15:clr>
        </p15:guide>
        <p15:guide id="7" orient="horz" pos="299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26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17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7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32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hyperlink" Target="https://www.cancer.org/cancer/colon-rectal-cancer/detection-diagnosis-staging/survival-rates.html" TargetMode="Externa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24724" y="1955483"/>
            <a:ext cx="8294553" cy="1232535"/>
          </a:xfrm>
        </p:spPr>
        <p:txBody>
          <a:bodyPr anchor="ctr"/>
          <a:lstStyle/>
          <a:p>
            <a:r>
              <a:rPr lang="en-GB" dirty="0">
                <a:latin typeface="Arial" panose="020B0604020202020204" pitchFamily="34" charset="0"/>
              </a:rPr>
              <a:t>GI cancers: an introduction</a:t>
            </a:r>
          </a:p>
        </p:txBody>
      </p:sp>
      <p:sp>
        <p:nvSpPr>
          <p:cNvPr id="5" name="Text Placeholder 8"/>
          <p:cNvSpPr txBox="1">
            <a:spLocks/>
          </p:cNvSpPr>
          <p:nvPr/>
        </p:nvSpPr>
        <p:spPr>
          <a:xfrm>
            <a:off x="593724" y="4397375"/>
            <a:ext cx="7740577" cy="30137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None/>
              <a:defRPr sz="700" b="0" i="0" baseline="0">
                <a:solidFill>
                  <a:schemeClr val="tx2"/>
                </a:solidFill>
                <a:cs typeface="Arial" pitchFamily="34" charset="0"/>
              </a:defRPr>
            </a:lvl1pPr>
            <a:lvl2pPr marL="227013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85000"/>
              <a:buFont typeface="Arial" pitchFamily="34" charset="0"/>
              <a:buNone/>
              <a:tabLst/>
              <a:defRPr sz="700">
                <a:solidFill>
                  <a:schemeClr val="tx2"/>
                </a:solidFill>
                <a:cs typeface="Arial" pitchFamily="34" charset="0"/>
              </a:defRPr>
            </a:lvl2pPr>
            <a:lvl3pPr marL="458788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Arial" pitchFamily="34" charset="0"/>
              <a:buNone/>
              <a:defRPr sz="700">
                <a:solidFill>
                  <a:schemeClr val="tx2"/>
                </a:solidFill>
                <a:cs typeface="Arial" pitchFamily="34" charset="0"/>
              </a:defRPr>
            </a:lvl3pPr>
            <a:lvl4pPr marL="687387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85000"/>
              <a:buFont typeface="Arial" pitchFamily="34" charset="0"/>
              <a:buNone/>
              <a:defRPr sz="700">
                <a:solidFill>
                  <a:schemeClr val="tx2"/>
                </a:solidFill>
                <a:cs typeface="Arial" pitchFamily="34" charset="0"/>
              </a:defRPr>
            </a:lvl4pPr>
            <a:lvl5pPr marL="91440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Arial" pitchFamily="34" charset="0"/>
              <a:buNone/>
              <a:defRPr sz="700">
                <a:solidFill>
                  <a:schemeClr val="tx2"/>
                </a:solidFill>
                <a:cs typeface="Arial" pitchFamily="34" charset="0"/>
              </a:defRPr>
            </a:lvl5pPr>
            <a:lvl6pPr marL="1257300" indent="-173038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5000"/>
              <a:buFont typeface="Arial" pitchFamily="34" charset="0"/>
              <a:buChar char="–"/>
              <a:defRPr sz="1200" baseline="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endParaRPr lang="en-US" dirty="0"/>
          </a:p>
        </p:txBody>
      </p:sp>
      <p:sp>
        <p:nvSpPr>
          <p:cNvPr id="7" name="TextBox 1"/>
          <p:cNvSpPr txBox="1"/>
          <p:nvPr/>
        </p:nvSpPr>
        <p:spPr>
          <a:xfrm>
            <a:off x="8153985" y="4958834"/>
            <a:ext cx="990015" cy="184666"/>
          </a:xfrm>
          <a:prstGeom prst="rect">
            <a:avLst/>
          </a:prstGeom>
          <a:noFill/>
          <a:ln w="12700">
            <a:noFill/>
          </a:ln>
        </p:spPr>
        <p:txBody>
          <a:bodyPr wrap="none" lIns="45720" rIns="4572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600" dirty="0">
                <a:cs typeface="Arial" pitchFamily="34" charset="0"/>
              </a:rPr>
              <a:t>Last updated: March 2021</a:t>
            </a:r>
          </a:p>
        </p:txBody>
      </p:sp>
    </p:spTree>
    <p:extLst>
      <p:ext uri="{BB962C8B-B14F-4D97-AF65-F5344CB8AC3E}">
        <p14:creationId xmlns:p14="http://schemas.microsoft.com/office/powerpoint/2010/main" val="914747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674" y="189362"/>
            <a:ext cx="957155" cy="125588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n-US" dirty="0" err="1"/>
              <a:t>Lordick</a:t>
            </a:r>
            <a:r>
              <a:rPr lang="en-US" dirty="0"/>
              <a:t> F, et al. Ann </a:t>
            </a:r>
            <a:r>
              <a:rPr lang="en-US" dirty="0" err="1"/>
              <a:t>Oncol</a:t>
            </a:r>
            <a:r>
              <a:rPr lang="en-US" dirty="0"/>
              <a:t> </a:t>
            </a:r>
            <a:r>
              <a:rPr lang="en-US" dirty="0" smtClean="0"/>
              <a:t>2016;27(Suppl. 5</a:t>
            </a:r>
            <a:r>
              <a:rPr lang="en-US" dirty="0"/>
              <a:t>):v50–7; 2. </a:t>
            </a:r>
            <a:r>
              <a:rPr lang="fr-FR" dirty="0"/>
              <a:t>Harris C, et al. Ann </a:t>
            </a:r>
            <a:r>
              <a:rPr lang="fr-FR" dirty="0" err="1"/>
              <a:t>Cardiothorac</a:t>
            </a:r>
            <a:r>
              <a:rPr lang="fr-FR" dirty="0"/>
              <a:t> </a:t>
            </a:r>
            <a:r>
              <a:rPr lang="fr-FR" dirty="0" err="1"/>
              <a:t>Surg</a:t>
            </a:r>
            <a:r>
              <a:rPr lang="fr-FR" dirty="0"/>
              <a:t> 2017;6(2):190</a:t>
            </a:r>
            <a:r>
              <a:rPr lang="en-US" dirty="0"/>
              <a:t>; 3. Smyth EC, et al. Nat Rev Dis </a:t>
            </a:r>
            <a:r>
              <a:rPr lang="en-US" dirty="0" smtClean="0"/>
              <a:t>Primers </a:t>
            </a:r>
            <a:r>
              <a:rPr lang="en-US" dirty="0"/>
              <a:t>2017;3:17048.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GI, gastrointestinal.</a:t>
            </a:r>
            <a:endParaRPr lang="en-GB" dirty="0"/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1531916" y="274066"/>
            <a:ext cx="7304846" cy="58390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baseline="0">
                <a:solidFill>
                  <a:schemeClr val="accent4"/>
                </a:solidFill>
                <a:latin typeface="Arial" panose="020B0604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Common GI cancers: esophageal cancer</a:t>
            </a:r>
          </a:p>
        </p:txBody>
      </p:sp>
      <p:sp>
        <p:nvSpPr>
          <p:cNvPr id="56" name="Chord 55"/>
          <p:cNvSpPr/>
          <p:nvPr/>
        </p:nvSpPr>
        <p:spPr>
          <a:xfrm>
            <a:off x="1412334" y="1265243"/>
            <a:ext cx="952959" cy="952960"/>
          </a:xfrm>
          <a:prstGeom prst="chord">
            <a:avLst>
              <a:gd name="adj1" fmla="val 5318860"/>
              <a:gd name="adj2" fmla="val 162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ound Diagonal Corner Rectangle 56"/>
          <p:cNvSpPr/>
          <p:nvPr/>
        </p:nvSpPr>
        <p:spPr>
          <a:xfrm>
            <a:off x="1228315" y="1896168"/>
            <a:ext cx="1320999" cy="2464550"/>
          </a:xfrm>
          <a:prstGeom prst="round2DiagRect">
            <a:avLst/>
          </a:prstGeom>
          <a:solidFill>
            <a:schemeClr val="bg1"/>
          </a:solidFill>
          <a:ln w="6350">
            <a:solidFill>
              <a:srgbClr val="0066C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Chord 58"/>
          <p:cNvSpPr/>
          <p:nvPr/>
        </p:nvSpPr>
        <p:spPr>
          <a:xfrm rot="10800000">
            <a:off x="1412334" y="1265243"/>
            <a:ext cx="952959" cy="952960"/>
          </a:xfrm>
          <a:prstGeom prst="chord">
            <a:avLst>
              <a:gd name="adj1" fmla="val 5318860"/>
              <a:gd name="adj2" fmla="val 16200000"/>
            </a:avLst>
          </a:prstGeom>
          <a:solidFill>
            <a:schemeClr val="accent1"/>
          </a:solidFill>
          <a:ln>
            <a:noFill/>
          </a:ln>
          <a:effectLst>
            <a:outerShdw blurRad="114300" dist="88900" dir="10800000" algn="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Chord 59"/>
          <p:cNvSpPr/>
          <p:nvPr/>
        </p:nvSpPr>
        <p:spPr>
          <a:xfrm>
            <a:off x="3117803" y="1265243"/>
            <a:ext cx="952959" cy="952960"/>
          </a:xfrm>
          <a:prstGeom prst="chord">
            <a:avLst>
              <a:gd name="adj1" fmla="val 5318860"/>
              <a:gd name="adj2" fmla="val 162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ound Diagonal Corner Rectangle 60"/>
          <p:cNvSpPr/>
          <p:nvPr/>
        </p:nvSpPr>
        <p:spPr>
          <a:xfrm>
            <a:off x="2933783" y="1896168"/>
            <a:ext cx="1320999" cy="2464550"/>
          </a:xfrm>
          <a:prstGeom prst="round2DiagRect">
            <a:avLst/>
          </a:prstGeom>
          <a:solidFill>
            <a:schemeClr val="bg1"/>
          </a:solidFill>
          <a:ln w="63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Chord 62"/>
          <p:cNvSpPr/>
          <p:nvPr/>
        </p:nvSpPr>
        <p:spPr>
          <a:xfrm rot="10800000">
            <a:off x="3117803" y="1265243"/>
            <a:ext cx="952959" cy="952960"/>
          </a:xfrm>
          <a:prstGeom prst="chord">
            <a:avLst>
              <a:gd name="adj1" fmla="val 5318860"/>
              <a:gd name="adj2" fmla="val 16200000"/>
            </a:avLst>
          </a:prstGeom>
          <a:solidFill>
            <a:schemeClr val="accent2"/>
          </a:solidFill>
          <a:ln>
            <a:noFill/>
          </a:ln>
          <a:effectLst>
            <a:outerShdw blurRad="114300" dist="88900" dir="10800000" algn="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Chord 63"/>
          <p:cNvSpPr/>
          <p:nvPr/>
        </p:nvSpPr>
        <p:spPr>
          <a:xfrm>
            <a:off x="4823271" y="1265243"/>
            <a:ext cx="952959" cy="952960"/>
          </a:xfrm>
          <a:prstGeom prst="chord">
            <a:avLst>
              <a:gd name="adj1" fmla="val 5318860"/>
              <a:gd name="adj2" fmla="val 1620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ound Diagonal Corner Rectangle 64"/>
          <p:cNvSpPr/>
          <p:nvPr/>
        </p:nvSpPr>
        <p:spPr>
          <a:xfrm>
            <a:off x="4639253" y="1896168"/>
            <a:ext cx="1320999" cy="2464550"/>
          </a:xfrm>
          <a:prstGeom prst="round2DiagRect">
            <a:avLst/>
          </a:prstGeom>
          <a:solidFill>
            <a:schemeClr val="bg1"/>
          </a:solidFill>
          <a:ln w="6350">
            <a:solidFill>
              <a:srgbClr val="00993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Chord 66"/>
          <p:cNvSpPr/>
          <p:nvPr/>
        </p:nvSpPr>
        <p:spPr>
          <a:xfrm rot="10800000">
            <a:off x="4823271" y="1265243"/>
            <a:ext cx="952959" cy="952960"/>
          </a:xfrm>
          <a:prstGeom prst="chord">
            <a:avLst>
              <a:gd name="adj1" fmla="val 5318860"/>
              <a:gd name="adj2" fmla="val 16200000"/>
            </a:avLst>
          </a:prstGeom>
          <a:solidFill>
            <a:schemeClr val="accent3"/>
          </a:solidFill>
          <a:ln>
            <a:noFill/>
          </a:ln>
          <a:effectLst>
            <a:outerShdw blurRad="114300" dist="88900" dir="10800000" algn="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Chord 67"/>
          <p:cNvSpPr/>
          <p:nvPr/>
        </p:nvSpPr>
        <p:spPr>
          <a:xfrm>
            <a:off x="6528740" y="1265243"/>
            <a:ext cx="952959" cy="952960"/>
          </a:xfrm>
          <a:prstGeom prst="chord">
            <a:avLst>
              <a:gd name="adj1" fmla="val 5318860"/>
              <a:gd name="adj2" fmla="val 1620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ound Diagonal Corner Rectangle 68"/>
          <p:cNvSpPr/>
          <p:nvPr/>
        </p:nvSpPr>
        <p:spPr>
          <a:xfrm>
            <a:off x="6344722" y="1896168"/>
            <a:ext cx="1320999" cy="2464550"/>
          </a:xfrm>
          <a:prstGeom prst="round2Diag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Chord 70"/>
          <p:cNvSpPr/>
          <p:nvPr/>
        </p:nvSpPr>
        <p:spPr>
          <a:xfrm rot="10800000">
            <a:off x="6528740" y="1265243"/>
            <a:ext cx="952959" cy="952960"/>
          </a:xfrm>
          <a:prstGeom prst="chord">
            <a:avLst>
              <a:gd name="adj1" fmla="val 5318860"/>
              <a:gd name="adj2" fmla="val 16200000"/>
            </a:avLst>
          </a:prstGeom>
          <a:solidFill>
            <a:schemeClr val="accent4"/>
          </a:solidFill>
          <a:ln>
            <a:noFill/>
          </a:ln>
          <a:effectLst>
            <a:outerShdw blurRad="114300" dist="88900" dir="10800000" algn="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Text Placeholder 3"/>
          <p:cNvSpPr txBox="1">
            <a:spLocks/>
          </p:cNvSpPr>
          <p:nvPr/>
        </p:nvSpPr>
        <p:spPr>
          <a:xfrm>
            <a:off x="2961758" y="2337545"/>
            <a:ext cx="1251798" cy="141200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Font typeface="Arial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roman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US" sz="1000" dirty="0"/>
              <a:t>Squamous cell carcinoma </a:t>
            </a:r>
            <a:r>
              <a:rPr lang="en-GB" sz="1000" dirty="0"/>
              <a:t>occurs more frequently in the </a:t>
            </a:r>
            <a:r>
              <a:rPr lang="en-GB" sz="1000" b="1" dirty="0">
                <a:solidFill>
                  <a:schemeClr val="accent2"/>
                </a:solidFill>
              </a:rPr>
              <a:t>upper/middle parts </a:t>
            </a:r>
            <a:r>
              <a:rPr lang="en-GB" sz="1000" dirty="0"/>
              <a:t>of the </a:t>
            </a:r>
            <a:r>
              <a:rPr lang="en-GB" sz="1000" dirty="0" err="1" smtClean="0"/>
              <a:t>esophageal</a:t>
            </a:r>
            <a:r>
              <a:rPr lang="en-GB" sz="1000" dirty="0" smtClean="0"/>
              <a:t> </a:t>
            </a:r>
            <a:r>
              <a:rPr lang="en-GB" sz="1000" dirty="0"/>
              <a:t>tract; adenocarcinoma usually occurs in the </a:t>
            </a:r>
            <a:r>
              <a:rPr lang="en-GB" sz="1000" b="1" dirty="0">
                <a:solidFill>
                  <a:schemeClr val="accent2"/>
                </a:solidFill>
              </a:rPr>
              <a:t>lower part </a:t>
            </a:r>
            <a:r>
              <a:rPr lang="en-GB" sz="1000" dirty="0"/>
              <a:t>of the </a:t>
            </a:r>
            <a:r>
              <a:rPr lang="en-GB" sz="1000" dirty="0" smtClean="0"/>
              <a:t>esophagus</a:t>
            </a:r>
            <a:r>
              <a:rPr lang="en-GB" sz="1000" baseline="30000" dirty="0" smtClean="0"/>
              <a:t>2</a:t>
            </a:r>
            <a:endParaRPr lang="en-US" sz="1000" baseline="30000" dirty="0"/>
          </a:p>
        </p:txBody>
      </p:sp>
      <p:sp>
        <p:nvSpPr>
          <p:cNvPr id="75" name="Text Placeholder 3"/>
          <p:cNvSpPr txBox="1">
            <a:spLocks/>
          </p:cNvSpPr>
          <p:nvPr/>
        </p:nvSpPr>
        <p:spPr>
          <a:xfrm>
            <a:off x="1263941" y="2308282"/>
            <a:ext cx="1251798" cy="141200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Font typeface="Arial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roman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US" sz="1100" dirty="0"/>
              <a:t>The two major types of </a:t>
            </a: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1100" dirty="0" smtClean="0"/>
              <a:t>esophageal </a:t>
            </a:r>
            <a:r>
              <a:rPr lang="en-US" sz="1100" dirty="0"/>
              <a:t>cancer are </a:t>
            </a:r>
            <a:r>
              <a:rPr lang="en-US" sz="1100" b="1" dirty="0">
                <a:solidFill>
                  <a:schemeClr val="accent1"/>
                </a:solidFill>
              </a:rPr>
              <a:t>squamous </a:t>
            </a:r>
            <a:r>
              <a:rPr lang="en-US" sz="1100" b="1" dirty="0" smtClean="0">
                <a:solidFill>
                  <a:schemeClr val="accent1"/>
                </a:solidFill>
              </a:rPr>
              <a:t/>
            </a:r>
            <a:br>
              <a:rPr lang="en-US" sz="1100" b="1" dirty="0" smtClean="0">
                <a:solidFill>
                  <a:schemeClr val="accent1"/>
                </a:solidFill>
              </a:rPr>
            </a:br>
            <a:r>
              <a:rPr lang="en-US" sz="1100" b="1" dirty="0" smtClean="0">
                <a:solidFill>
                  <a:schemeClr val="accent1"/>
                </a:solidFill>
              </a:rPr>
              <a:t>cell </a:t>
            </a:r>
            <a:r>
              <a:rPr lang="en-US" sz="1100" b="1" dirty="0">
                <a:solidFill>
                  <a:schemeClr val="accent1"/>
                </a:solidFill>
              </a:rPr>
              <a:t>carcinoma </a:t>
            </a:r>
            <a:r>
              <a:rPr lang="en-US" sz="1100" b="1" dirty="0" smtClean="0">
                <a:solidFill>
                  <a:schemeClr val="accent1"/>
                </a:solidFill>
              </a:rPr>
              <a:t/>
            </a:r>
            <a:br>
              <a:rPr lang="en-US" sz="1100" b="1" dirty="0" smtClean="0">
                <a:solidFill>
                  <a:schemeClr val="accent1"/>
                </a:solidFill>
              </a:rPr>
            </a:br>
            <a:r>
              <a:rPr lang="en-US" sz="1100" dirty="0" smtClean="0"/>
              <a:t>and </a:t>
            </a:r>
            <a:r>
              <a:rPr lang="en-US" sz="1100" b="1" dirty="0">
                <a:solidFill>
                  <a:schemeClr val="accent1"/>
                </a:solidFill>
              </a:rPr>
              <a:t>esophageal adenocarcinoma</a:t>
            </a:r>
            <a:r>
              <a:rPr lang="en-US" sz="1100" baseline="30000" dirty="0"/>
              <a:t>1</a:t>
            </a:r>
          </a:p>
        </p:txBody>
      </p:sp>
      <p:sp>
        <p:nvSpPr>
          <p:cNvPr id="77" name="Text Placeholder 3"/>
          <p:cNvSpPr txBox="1">
            <a:spLocks/>
          </p:cNvSpPr>
          <p:nvPr/>
        </p:nvSpPr>
        <p:spPr>
          <a:xfrm>
            <a:off x="4673851" y="2341106"/>
            <a:ext cx="1251798" cy="13760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Font typeface="Arial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roman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US" sz="1000" dirty="0"/>
              <a:t>Squamous cell carcinoma accounts for 90% of all cases </a:t>
            </a: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>of esophageal </a:t>
            </a:r>
            <a:r>
              <a:rPr lang="en-US" sz="1000" dirty="0"/>
              <a:t>cancer globally, but </a:t>
            </a:r>
            <a:r>
              <a:rPr lang="en-US" sz="1000" b="1" dirty="0">
                <a:solidFill>
                  <a:srgbClr val="00B050"/>
                </a:solidFill>
              </a:rPr>
              <a:t>adenocarcinoma has a higher mortality rate</a:t>
            </a:r>
            <a:r>
              <a:rPr lang="en-US" sz="1000" baseline="30000" dirty="0"/>
              <a:t>1</a:t>
            </a:r>
            <a:endParaRPr lang="en-US" sz="1000" b="1" baseline="30000" dirty="0">
              <a:solidFill>
                <a:srgbClr val="00B050"/>
              </a:solidFill>
            </a:endParaRPr>
          </a:p>
        </p:txBody>
      </p:sp>
      <p:sp>
        <p:nvSpPr>
          <p:cNvPr id="79" name="Text Placeholder 3"/>
          <p:cNvSpPr txBox="1">
            <a:spLocks/>
          </p:cNvSpPr>
          <p:nvPr/>
        </p:nvSpPr>
        <p:spPr>
          <a:xfrm>
            <a:off x="6379319" y="2305616"/>
            <a:ext cx="1251798" cy="130399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Font typeface="Arial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roman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US" sz="1000" dirty="0"/>
              <a:t>Adenocarcinoma is </a:t>
            </a:r>
            <a:r>
              <a:rPr lang="en-US" sz="1000" b="1" dirty="0">
                <a:solidFill>
                  <a:srgbClr val="FF9900"/>
                </a:solidFill>
              </a:rPr>
              <a:t>more</a:t>
            </a:r>
            <a:r>
              <a:rPr lang="en-US" sz="1000" dirty="0">
                <a:solidFill>
                  <a:srgbClr val="FF9900"/>
                </a:solidFill>
              </a:rPr>
              <a:t> </a:t>
            </a:r>
            <a:r>
              <a:rPr lang="en-US" sz="1000" b="1" dirty="0">
                <a:solidFill>
                  <a:srgbClr val="FF9900"/>
                </a:solidFill>
              </a:rPr>
              <a:t>common in developed</a:t>
            </a:r>
            <a:r>
              <a:rPr lang="en-US" sz="1000" dirty="0">
                <a:solidFill>
                  <a:srgbClr val="FF9900"/>
                </a:solidFill>
              </a:rPr>
              <a:t> </a:t>
            </a:r>
            <a:r>
              <a:rPr lang="en-US" sz="1000" b="1" dirty="0">
                <a:solidFill>
                  <a:srgbClr val="FF9900"/>
                </a:solidFill>
              </a:rPr>
              <a:t>countries</a:t>
            </a:r>
            <a:r>
              <a:rPr lang="en-US" sz="1000" dirty="0">
                <a:solidFill>
                  <a:srgbClr val="FF9900"/>
                </a:solidFill>
              </a:rPr>
              <a:t> </a:t>
            </a:r>
            <a:r>
              <a:rPr lang="en-US" sz="1000" dirty="0"/>
              <a:t>than in developing countries</a:t>
            </a:r>
            <a:r>
              <a:rPr lang="en-US" sz="1000" baseline="30000" dirty="0"/>
              <a:t>3</a:t>
            </a: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02"/>
          <a:stretch/>
        </p:blipFill>
        <p:spPr>
          <a:xfrm>
            <a:off x="1426607" y="3761924"/>
            <a:ext cx="824836" cy="552626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9" t="10851" r="17677" b="23579"/>
          <a:stretch/>
        </p:blipFill>
        <p:spPr>
          <a:xfrm>
            <a:off x="5019896" y="3758106"/>
            <a:ext cx="555215" cy="567198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56"/>
          <a:stretch/>
        </p:blipFill>
        <p:spPr>
          <a:xfrm>
            <a:off x="6763321" y="3828201"/>
            <a:ext cx="499838" cy="42308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8" t="48292" r="63135" b="14295"/>
          <a:stretch/>
        </p:blipFill>
        <p:spPr>
          <a:xfrm>
            <a:off x="3500651" y="3937379"/>
            <a:ext cx="245659" cy="33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67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18" y="188215"/>
            <a:ext cx="951058" cy="1261981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1. Siegel RL, et al. CA Cancer J </a:t>
            </a:r>
            <a:r>
              <a:rPr lang="en-US" dirty="0" err="1" smtClean="0"/>
              <a:t>Clin</a:t>
            </a:r>
            <a:r>
              <a:rPr lang="en-US" dirty="0"/>
              <a:t> </a:t>
            </a:r>
            <a:r>
              <a:rPr lang="en-US" dirty="0" smtClean="0"/>
              <a:t>2020;70(1</a:t>
            </a:r>
            <a:r>
              <a:rPr lang="en-US" dirty="0"/>
              <a:t>):</a:t>
            </a:r>
            <a:r>
              <a:rPr lang="en-US" dirty="0" smtClean="0"/>
              <a:t>7–30</a:t>
            </a:r>
            <a:r>
              <a:rPr lang="en-US" dirty="0"/>
              <a:t>; 2. </a:t>
            </a:r>
            <a:r>
              <a:rPr lang="da-DK" dirty="0" err="1"/>
              <a:t>Kleeff</a:t>
            </a:r>
            <a:r>
              <a:rPr lang="da-DK" dirty="0"/>
              <a:t> J, et al. Nat Rev Dis Primers 2016;2:16022.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GI, gastrointestinal.</a:t>
            </a:r>
            <a:endParaRPr lang="en-GB" dirty="0"/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1531916" y="274066"/>
            <a:ext cx="6902400" cy="58390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baseline="0">
                <a:solidFill>
                  <a:schemeClr val="accent4"/>
                </a:solidFill>
                <a:latin typeface="Arial" panose="020B0604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Common GI cancers: pancreatic cancer</a:t>
            </a:r>
          </a:p>
        </p:txBody>
      </p:sp>
      <p:sp>
        <p:nvSpPr>
          <p:cNvPr id="56" name="Chord 55"/>
          <p:cNvSpPr/>
          <p:nvPr/>
        </p:nvSpPr>
        <p:spPr>
          <a:xfrm>
            <a:off x="1412334" y="1265243"/>
            <a:ext cx="952959" cy="952960"/>
          </a:xfrm>
          <a:prstGeom prst="chord">
            <a:avLst>
              <a:gd name="adj1" fmla="val 5318860"/>
              <a:gd name="adj2" fmla="val 162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ound Diagonal Corner Rectangle 56"/>
          <p:cNvSpPr/>
          <p:nvPr/>
        </p:nvSpPr>
        <p:spPr>
          <a:xfrm>
            <a:off x="1228315" y="1896168"/>
            <a:ext cx="1320999" cy="2464550"/>
          </a:xfrm>
          <a:prstGeom prst="round2DiagRect">
            <a:avLst/>
          </a:prstGeom>
          <a:solidFill>
            <a:schemeClr val="bg1"/>
          </a:solidFill>
          <a:ln w="6350">
            <a:solidFill>
              <a:srgbClr val="0066C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Chord 58"/>
          <p:cNvSpPr/>
          <p:nvPr/>
        </p:nvSpPr>
        <p:spPr>
          <a:xfrm rot="10800000">
            <a:off x="1412334" y="1265243"/>
            <a:ext cx="952959" cy="952960"/>
          </a:xfrm>
          <a:prstGeom prst="chord">
            <a:avLst>
              <a:gd name="adj1" fmla="val 5318860"/>
              <a:gd name="adj2" fmla="val 16200000"/>
            </a:avLst>
          </a:prstGeom>
          <a:solidFill>
            <a:schemeClr val="accent1"/>
          </a:solidFill>
          <a:ln>
            <a:noFill/>
          </a:ln>
          <a:effectLst>
            <a:outerShdw blurRad="114300" dist="88900" dir="10800000" algn="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Chord 59"/>
          <p:cNvSpPr/>
          <p:nvPr/>
        </p:nvSpPr>
        <p:spPr>
          <a:xfrm>
            <a:off x="3117803" y="1265243"/>
            <a:ext cx="952959" cy="952960"/>
          </a:xfrm>
          <a:prstGeom prst="chord">
            <a:avLst>
              <a:gd name="adj1" fmla="val 5318860"/>
              <a:gd name="adj2" fmla="val 162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ound Diagonal Corner Rectangle 60"/>
          <p:cNvSpPr/>
          <p:nvPr/>
        </p:nvSpPr>
        <p:spPr>
          <a:xfrm>
            <a:off x="2933783" y="1896168"/>
            <a:ext cx="1320999" cy="2464550"/>
          </a:xfrm>
          <a:prstGeom prst="round2DiagRect">
            <a:avLst/>
          </a:prstGeom>
          <a:solidFill>
            <a:schemeClr val="bg1"/>
          </a:solidFill>
          <a:ln w="63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Chord 62"/>
          <p:cNvSpPr/>
          <p:nvPr/>
        </p:nvSpPr>
        <p:spPr>
          <a:xfrm rot="10800000">
            <a:off x="3117803" y="1265243"/>
            <a:ext cx="952959" cy="952960"/>
          </a:xfrm>
          <a:prstGeom prst="chord">
            <a:avLst>
              <a:gd name="adj1" fmla="val 5318860"/>
              <a:gd name="adj2" fmla="val 16200000"/>
            </a:avLst>
          </a:prstGeom>
          <a:solidFill>
            <a:schemeClr val="accent2"/>
          </a:solidFill>
          <a:ln>
            <a:noFill/>
          </a:ln>
          <a:effectLst>
            <a:outerShdw blurRad="114300" dist="88900" dir="10800000" algn="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Chord 63"/>
          <p:cNvSpPr/>
          <p:nvPr/>
        </p:nvSpPr>
        <p:spPr>
          <a:xfrm>
            <a:off x="4823271" y="1265243"/>
            <a:ext cx="952959" cy="952960"/>
          </a:xfrm>
          <a:prstGeom prst="chord">
            <a:avLst>
              <a:gd name="adj1" fmla="val 5318860"/>
              <a:gd name="adj2" fmla="val 1620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ound Diagonal Corner Rectangle 64"/>
          <p:cNvSpPr/>
          <p:nvPr/>
        </p:nvSpPr>
        <p:spPr>
          <a:xfrm>
            <a:off x="4639253" y="1896168"/>
            <a:ext cx="1320999" cy="2464550"/>
          </a:xfrm>
          <a:prstGeom prst="round2DiagRect">
            <a:avLst/>
          </a:prstGeom>
          <a:solidFill>
            <a:schemeClr val="bg1"/>
          </a:solidFill>
          <a:ln w="6350">
            <a:solidFill>
              <a:srgbClr val="00993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Chord 66"/>
          <p:cNvSpPr/>
          <p:nvPr/>
        </p:nvSpPr>
        <p:spPr>
          <a:xfrm rot="10800000">
            <a:off x="4823271" y="1265243"/>
            <a:ext cx="952959" cy="952960"/>
          </a:xfrm>
          <a:prstGeom prst="chord">
            <a:avLst>
              <a:gd name="adj1" fmla="val 5318860"/>
              <a:gd name="adj2" fmla="val 16200000"/>
            </a:avLst>
          </a:prstGeom>
          <a:solidFill>
            <a:schemeClr val="accent3"/>
          </a:solidFill>
          <a:ln>
            <a:noFill/>
          </a:ln>
          <a:effectLst>
            <a:outerShdw blurRad="114300" dist="88900" dir="10800000" algn="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Chord 67"/>
          <p:cNvSpPr/>
          <p:nvPr/>
        </p:nvSpPr>
        <p:spPr>
          <a:xfrm>
            <a:off x="6528740" y="1265243"/>
            <a:ext cx="952959" cy="952960"/>
          </a:xfrm>
          <a:prstGeom prst="chord">
            <a:avLst>
              <a:gd name="adj1" fmla="val 5318860"/>
              <a:gd name="adj2" fmla="val 1620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ound Diagonal Corner Rectangle 68"/>
          <p:cNvSpPr/>
          <p:nvPr/>
        </p:nvSpPr>
        <p:spPr>
          <a:xfrm>
            <a:off x="6344722" y="1896168"/>
            <a:ext cx="1320999" cy="2464550"/>
          </a:xfrm>
          <a:prstGeom prst="round2Diag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Chord 70"/>
          <p:cNvSpPr/>
          <p:nvPr/>
        </p:nvSpPr>
        <p:spPr>
          <a:xfrm rot="10800000">
            <a:off x="6528740" y="1265243"/>
            <a:ext cx="952959" cy="952960"/>
          </a:xfrm>
          <a:prstGeom prst="chord">
            <a:avLst>
              <a:gd name="adj1" fmla="val 5318860"/>
              <a:gd name="adj2" fmla="val 16200000"/>
            </a:avLst>
          </a:prstGeom>
          <a:solidFill>
            <a:schemeClr val="accent4"/>
          </a:solidFill>
          <a:ln>
            <a:noFill/>
          </a:ln>
          <a:effectLst>
            <a:outerShdw blurRad="114300" dist="88900" dir="10800000" algn="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Text Placeholder 3"/>
          <p:cNvSpPr txBox="1">
            <a:spLocks/>
          </p:cNvSpPr>
          <p:nvPr/>
        </p:nvSpPr>
        <p:spPr>
          <a:xfrm>
            <a:off x="1262915" y="2300967"/>
            <a:ext cx="1251798" cy="141200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Font typeface="Arial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roman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US" sz="1100" dirty="0"/>
              <a:t>Pancreatic cancer is a major cause of cancer-associated mortality, with a </a:t>
            </a:r>
            <a:r>
              <a:rPr lang="en-US" sz="1100" b="1" dirty="0">
                <a:solidFill>
                  <a:srgbClr val="0066CC"/>
                </a:solidFill>
              </a:rPr>
              <a:t>poor overall prognosis</a:t>
            </a:r>
            <a:r>
              <a:rPr lang="en-US" sz="1100" dirty="0"/>
              <a:t> that has remained largely unchanged for decades</a:t>
            </a:r>
            <a:r>
              <a:rPr lang="en-US" sz="1100" baseline="30000" dirty="0"/>
              <a:t>1</a:t>
            </a:r>
          </a:p>
        </p:txBody>
      </p:sp>
      <p:sp>
        <p:nvSpPr>
          <p:cNvPr id="75" name="Text Placeholder 3"/>
          <p:cNvSpPr txBox="1">
            <a:spLocks/>
          </p:cNvSpPr>
          <p:nvPr/>
        </p:nvSpPr>
        <p:spPr>
          <a:xfrm>
            <a:off x="2968383" y="2300967"/>
            <a:ext cx="1251798" cy="141200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Font typeface="Arial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roman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US" sz="1100" dirty="0"/>
              <a:t>Early diagnosis is challenging as </a:t>
            </a:r>
            <a:r>
              <a:rPr lang="en-US" sz="1100" b="1" dirty="0">
                <a:solidFill>
                  <a:srgbClr val="FF0000"/>
                </a:solidFill>
              </a:rPr>
              <a:t>symptoms are rarely exhibited </a:t>
            </a:r>
            <a:r>
              <a:rPr lang="en-US" sz="1100" dirty="0"/>
              <a:t>and there is a lack of sensitive and specific markers</a:t>
            </a:r>
            <a:r>
              <a:rPr lang="en-US" sz="1100" baseline="30000" dirty="0"/>
              <a:t>2</a:t>
            </a:r>
          </a:p>
        </p:txBody>
      </p:sp>
      <p:sp>
        <p:nvSpPr>
          <p:cNvPr id="77" name="Text Placeholder 3"/>
          <p:cNvSpPr txBox="1">
            <a:spLocks/>
          </p:cNvSpPr>
          <p:nvPr/>
        </p:nvSpPr>
        <p:spPr>
          <a:xfrm>
            <a:off x="4673851" y="2297216"/>
            <a:ext cx="1251798" cy="13760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Font typeface="Arial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roman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US" sz="1100" dirty="0"/>
              <a:t>The most commonly mutated genes are </a:t>
            </a:r>
            <a:r>
              <a:rPr lang="en-US" sz="1100" b="1" i="1" dirty="0">
                <a:solidFill>
                  <a:srgbClr val="009933"/>
                </a:solidFill>
              </a:rPr>
              <a:t>KRAS</a:t>
            </a:r>
            <a:r>
              <a:rPr lang="en-US" sz="1100" dirty="0"/>
              <a:t>, </a:t>
            </a:r>
            <a:r>
              <a:rPr lang="en-US" sz="1100" b="1" i="1" dirty="0">
                <a:solidFill>
                  <a:srgbClr val="009933"/>
                </a:solidFill>
              </a:rPr>
              <a:t>CDKN2A</a:t>
            </a:r>
            <a:r>
              <a:rPr lang="en-US" sz="1100" dirty="0"/>
              <a:t>, </a:t>
            </a:r>
            <a:r>
              <a:rPr lang="en-US" sz="1100" b="1" i="1" dirty="0">
                <a:solidFill>
                  <a:srgbClr val="009933"/>
                </a:solidFill>
              </a:rPr>
              <a:t>TP53</a:t>
            </a:r>
            <a:r>
              <a:rPr lang="en-US" sz="1100" dirty="0">
                <a:solidFill>
                  <a:srgbClr val="009933"/>
                </a:solidFill>
              </a:rPr>
              <a:t> </a:t>
            </a:r>
            <a:r>
              <a:rPr lang="en-US" sz="1100" dirty="0"/>
              <a:t>and </a:t>
            </a:r>
            <a:r>
              <a:rPr lang="en-US" sz="1100" b="1" i="1" dirty="0">
                <a:solidFill>
                  <a:srgbClr val="009933"/>
                </a:solidFill>
              </a:rPr>
              <a:t>SMAD4</a:t>
            </a:r>
            <a:r>
              <a:rPr lang="en-US" sz="1100" baseline="30000" dirty="0"/>
              <a:t>2</a:t>
            </a:r>
          </a:p>
        </p:txBody>
      </p:sp>
      <p:sp>
        <p:nvSpPr>
          <p:cNvPr id="79" name="Text Placeholder 3"/>
          <p:cNvSpPr txBox="1">
            <a:spLocks/>
          </p:cNvSpPr>
          <p:nvPr/>
        </p:nvSpPr>
        <p:spPr>
          <a:xfrm>
            <a:off x="6379319" y="2305616"/>
            <a:ext cx="1251798" cy="130399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Font typeface="Arial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roman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US" sz="1100" b="1" dirty="0">
                <a:solidFill>
                  <a:srgbClr val="FF9900"/>
                </a:solidFill>
              </a:rPr>
              <a:t>Therapeutic options are limited</a:t>
            </a:r>
            <a:r>
              <a:rPr lang="en-US" sz="1100" dirty="0">
                <a:solidFill>
                  <a:srgbClr val="FF9900"/>
                </a:solidFill>
              </a:rPr>
              <a:t> </a:t>
            </a:r>
            <a:r>
              <a:rPr lang="en-US" sz="1100" dirty="0"/>
              <a:t>because most pancreatic cancers are complex at the genomic, epigenetic and metabolic levels</a:t>
            </a:r>
            <a:r>
              <a:rPr lang="en-US" sz="1100" baseline="30000" dirty="0"/>
              <a:t>2</a:t>
            </a: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9" t="10851" r="17677" b="23579"/>
          <a:stretch/>
        </p:blipFill>
        <p:spPr>
          <a:xfrm>
            <a:off x="1567012" y="3758106"/>
            <a:ext cx="555215" cy="567198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5" r="8740" b="16152"/>
          <a:stretch/>
        </p:blipFill>
        <p:spPr>
          <a:xfrm>
            <a:off x="3391470" y="3780429"/>
            <a:ext cx="511790" cy="509372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4" r="19088" b="13897"/>
          <a:stretch/>
        </p:blipFill>
        <p:spPr>
          <a:xfrm>
            <a:off x="5124734" y="3821375"/>
            <a:ext cx="319639" cy="436728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46"/>
          <a:stretch/>
        </p:blipFill>
        <p:spPr>
          <a:xfrm>
            <a:off x="6688256" y="3780429"/>
            <a:ext cx="630551" cy="47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385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83744" y="196960"/>
            <a:ext cx="951058" cy="1261981"/>
            <a:chOff x="683744" y="196960"/>
            <a:chExt cx="951058" cy="126198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3744" y="196960"/>
              <a:ext cx="951058" cy="1261981"/>
            </a:xfrm>
            <a:prstGeom prst="rect">
              <a:avLst/>
            </a:prstGeom>
          </p:spPr>
        </p:pic>
        <p:sp>
          <p:nvSpPr>
            <p:cNvPr id="62" name="Oval 61"/>
            <p:cNvSpPr/>
            <p:nvPr/>
          </p:nvSpPr>
          <p:spPr>
            <a:xfrm>
              <a:off x="1139519" y="1322165"/>
              <a:ext cx="70265" cy="70265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dirty="0"/>
              <a:t>1. Glynne-Jones R, et al. Ann Oncol 2014;25(Suppl. 3):iii10‒iii20; 2. </a:t>
            </a:r>
            <a:r>
              <a:rPr lang="en-GB" dirty="0" err="1"/>
              <a:t>Salati</a:t>
            </a:r>
            <a:r>
              <a:rPr lang="en-GB" dirty="0"/>
              <a:t> SA, et al. </a:t>
            </a:r>
            <a:r>
              <a:rPr lang="en-GB" dirty="0" err="1"/>
              <a:t>Int</a:t>
            </a:r>
            <a:r>
              <a:rPr lang="en-GB" dirty="0"/>
              <a:t> J Health </a:t>
            </a:r>
            <a:r>
              <a:rPr lang="en-GB" dirty="0" err="1"/>
              <a:t>Sci</a:t>
            </a:r>
            <a:r>
              <a:rPr lang="en-GB" dirty="0"/>
              <a:t> (</a:t>
            </a:r>
            <a:r>
              <a:rPr lang="en-GB" dirty="0" err="1"/>
              <a:t>Qassim</a:t>
            </a:r>
            <a:r>
              <a:rPr lang="en-GB" dirty="0"/>
              <a:t>) 2012;6(2):206–30.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GI, gastrointestinal</a:t>
            </a:r>
            <a:r>
              <a:rPr lang="en-GB" dirty="0"/>
              <a:t>.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1531916" y="274066"/>
            <a:ext cx="6373834" cy="58390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baseline="0">
                <a:solidFill>
                  <a:schemeClr val="accent4"/>
                </a:solidFill>
                <a:latin typeface="Arial" panose="020B0604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dirty="0"/>
              <a:t>Uncommon GI cancers: anal cancer</a:t>
            </a:r>
            <a:endParaRPr lang="en-US" dirty="0"/>
          </a:p>
        </p:txBody>
      </p:sp>
      <p:sp>
        <p:nvSpPr>
          <p:cNvPr id="56" name="Chord 55"/>
          <p:cNvSpPr/>
          <p:nvPr/>
        </p:nvSpPr>
        <p:spPr>
          <a:xfrm>
            <a:off x="1412334" y="1265243"/>
            <a:ext cx="952959" cy="952960"/>
          </a:xfrm>
          <a:prstGeom prst="chord">
            <a:avLst>
              <a:gd name="adj1" fmla="val 5318860"/>
              <a:gd name="adj2" fmla="val 162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ound Diagonal Corner Rectangle 56"/>
          <p:cNvSpPr/>
          <p:nvPr/>
        </p:nvSpPr>
        <p:spPr>
          <a:xfrm>
            <a:off x="1228315" y="1896168"/>
            <a:ext cx="1320999" cy="2464550"/>
          </a:xfrm>
          <a:prstGeom prst="round2DiagRect">
            <a:avLst/>
          </a:prstGeom>
          <a:solidFill>
            <a:schemeClr val="bg1"/>
          </a:solidFill>
          <a:ln w="6350">
            <a:solidFill>
              <a:srgbClr val="0066C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Chord 58"/>
          <p:cNvSpPr/>
          <p:nvPr/>
        </p:nvSpPr>
        <p:spPr>
          <a:xfrm rot="10800000">
            <a:off x="1412334" y="1265243"/>
            <a:ext cx="952959" cy="952960"/>
          </a:xfrm>
          <a:prstGeom prst="chord">
            <a:avLst>
              <a:gd name="adj1" fmla="val 5318860"/>
              <a:gd name="adj2" fmla="val 16200000"/>
            </a:avLst>
          </a:prstGeom>
          <a:solidFill>
            <a:schemeClr val="accent1"/>
          </a:solidFill>
          <a:ln>
            <a:noFill/>
          </a:ln>
          <a:effectLst>
            <a:outerShdw blurRad="114300" dist="88900" dir="10800000" algn="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Chord 59"/>
          <p:cNvSpPr/>
          <p:nvPr/>
        </p:nvSpPr>
        <p:spPr>
          <a:xfrm>
            <a:off x="3117803" y="1265243"/>
            <a:ext cx="952959" cy="952960"/>
          </a:xfrm>
          <a:prstGeom prst="chord">
            <a:avLst>
              <a:gd name="adj1" fmla="val 5318860"/>
              <a:gd name="adj2" fmla="val 162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ound Diagonal Corner Rectangle 60"/>
          <p:cNvSpPr/>
          <p:nvPr/>
        </p:nvSpPr>
        <p:spPr>
          <a:xfrm>
            <a:off x="2933783" y="1896168"/>
            <a:ext cx="1320999" cy="2464550"/>
          </a:xfrm>
          <a:prstGeom prst="round2DiagRect">
            <a:avLst/>
          </a:prstGeom>
          <a:solidFill>
            <a:schemeClr val="bg1"/>
          </a:solidFill>
          <a:ln w="63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Chord 62"/>
          <p:cNvSpPr/>
          <p:nvPr/>
        </p:nvSpPr>
        <p:spPr>
          <a:xfrm rot="10800000">
            <a:off x="3117803" y="1265243"/>
            <a:ext cx="952959" cy="952960"/>
          </a:xfrm>
          <a:prstGeom prst="chord">
            <a:avLst>
              <a:gd name="adj1" fmla="val 5318860"/>
              <a:gd name="adj2" fmla="val 16200000"/>
            </a:avLst>
          </a:prstGeom>
          <a:solidFill>
            <a:schemeClr val="accent2"/>
          </a:solidFill>
          <a:ln>
            <a:noFill/>
          </a:ln>
          <a:effectLst>
            <a:outerShdw blurRad="114300" dist="88900" dir="10800000" algn="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Chord 63"/>
          <p:cNvSpPr/>
          <p:nvPr/>
        </p:nvSpPr>
        <p:spPr>
          <a:xfrm>
            <a:off x="4823271" y="1265243"/>
            <a:ext cx="952959" cy="952960"/>
          </a:xfrm>
          <a:prstGeom prst="chord">
            <a:avLst>
              <a:gd name="adj1" fmla="val 5318860"/>
              <a:gd name="adj2" fmla="val 1620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ound Diagonal Corner Rectangle 64"/>
          <p:cNvSpPr/>
          <p:nvPr/>
        </p:nvSpPr>
        <p:spPr>
          <a:xfrm>
            <a:off x="4639253" y="1896168"/>
            <a:ext cx="1320999" cy="2464550"/>
          </a:xfrm>
          <a:prstGeom prst="round2DiagRect">
            <a:avLst/>
          </a:prstGeom>
          <a:solidFill>
            <a:schemeClr val="bg1"/>
          </a:solidFill>
          <a:ln w="6350">
            <a:solidFill>
              <a:srgbClr val="00993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Chord 66"/>
          <p:cNvSpPr/>
          <p:nvPr/>
        </p:nvSpPr>
        <p:spPr>
          <a:xfrm rot="10800000">
            <a:off x="4823271" y="1265243"/>
            <a:ext cx="952959" cy="952960"/>
          </a:xfrm>
          <a:prstGeom prst="chord">
            <a:avLst>
              <a:gd name="adj1" fmla="val 5318860"/>
              <a:gd name="adj2" fmla="val 16200000"/>
            </a:avLst>
          </a:prstGeom>
          <a:solidFill>
            <a:schemeClr val="accent3"/>
          </a:solidFill>
          <a:ln>
            <a:noFill/>
          </a:ln>
          <a:effectLst>
            <a:outerShdw blurRad="114300" dist="88900" dir="10800000" algn="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Chord 67"/>
          <p:cNvSpPr/>
          <p:nvPr/>
        </p:nvSpPr>
        <p:spPr>
          <a:xfrm>
            <a:off x="6528740" y="1265243"/>
            <a:ext cx="952959" cy="952960"/>
          </a:xfrm>
          <a:prstGeom prst="chord">
            <a:avLst>
              <a:gd name="adj1" fmla="val 5318860"/>
              <a:gd name="adj2" fmla="val 1620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ound Diagonal Corner Rectangle 68"/>
          <p:cNvSpPr/>
          <p:nvPr/>
        </p:nvSpPr>
        <p:spPr>
          <a:xfrm>
            <a:off x="6344722" y="1896168"/>
            <a:ext cx="1320999" cy="2464550"/>
          </a:xfrm>
          <a:prstGeom prst="round2Diag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Chord 70"/>
          <p:cNvSpPr/>
          <p:nvPr/>
        </p:nvSpPr>
        <p:spPr>
          <a:xfrm rot="10800000">
            <a:off x="6528740" y="1265243"/>
            <a:ext cx="952959" cy="952960"/>
          </a:xfrm>
          <a:prstGeom prst="chord">
            <a:avLst>
              <a:gd name="adj1" fmla="val 5318860"/>
              <a:gd name="adj2" fmla="val 16200000"/>
            </a:avLst>
          </a:prstGeom>
          <a:solidFill>
            <a:schemeClr val="accent4"/>
          </a:solidFill>
          <a:ln>
            <a:noFill/>
          </a:ln>
          <a:effectLst>
            <a:outerShdw blurRad="114300" dist="88900" dir="10800000" algn="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Text Placeholder 3"/>
          <p:cNvSpPr txBox="1">
            <a:spLocks/>
          </p:cNvSpPr>
          <p:nvPr/>
        </p:nvSpPr>
        <p:spPr>
          <a:xfrm>
            <a:off x="1262915" y="2300967"/>
            <a:ext cx="1251798" cy="141200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Font typeface="Arial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roman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US" sz="1100" dirty="0"/>
              <a:t>Anal cancer represents only </a:t>
            </a:r>
            <a:br>
              <a:rPr lang="en-US" sz="1100" dirty="0"/>
            </a:br>
            <a:r>
              <a:rPr lang="en-US" sz="1100" dirty="0"/>
              <a:t>1–2% of GI cancers, but there has been an </a:t>
            </a:r>
            <a:r>
              <a:rPr lang="en-US" sz="1100" b="1" dirty="0">
                <a:solidFill>
                  <a:srgbClr val="0066CC"/>
                </a:solidFill>
              </a:rPr>
              <a:t>increase</a:t>
            </a:r>
            <a:r>
              <a:rPr lang="en-US" sz="1100" dirty="0">
                <a:solidFill>
                  <a:srgbClr val="0066CC"/>
                </a:solidFill>
              </a:rPr>
              <a:t> </a:t>
            </a:r>
            <a:r>
              <a:rPr lang="en-US" sz="1100" dirty="0"/>
              <a:t>in the global </a:t>
            </a:r>
            <a:r>
              <a:rPr lang="en-US" sz="1100" b="1" dirty="0">
                <a:solidFill>
                  <a:srgbClr val="0066CC"/>
                </a:solidFill>
              </a:rPr>
              <a:t>incidence</a:t>
            </a:r>
            <a:r>
              <a:rPr lang="en-US" sz="1100" dirty="0">
                <a:solidFill>
                  <a:srgbClr val="0066CC"/>
                </a:solidFill>
              </a:rPr>
              <a:t> </a:t>
            </a:r>
            <a:r>
              <a:rPr lang="en-US" sz="1100" dirty="0"/>
              <a:t>in recent decades</a:t>
            </a:r>
            <a:r>
              <a:rPr lang="en-US" sz="1100" baseline="30000" dirty="0"/>
              <a:t>1,2</a:t>
            </a:r>
          </a:p>
        </p:txBody>
      </p:sp>
      <p:sp>
        <p:nvSpPr>
          <p:cNvPr id="75" name="Text Placeholder 3"/>
          <p:cNvSpPr txBox="1">
            <a:spLocks/>
          </p:cNvSpPr>
          <p:nvPr/>
        </p:nvSpPr>
        <p:spPr>
          <a:xfrm>
            <a:off x="2968383" y="2300967"/>
            <a:ext cx="1251798" cy="141200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Font typeface="Arial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roman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US" sz="1100" b="1" dirty="0">
                <a:solidFill>
                  <a:srgbClr val="FF0000"/>
                </a:solidFill>
              </a:rPr>
              <a:t>Squamous cell carcinoma </a:t>
            </a:r>
            <a:r>
              <a:rPr lang="en-US" sz="1100" dirty="0"/>
              <a:t>accounts for approximately 75% of all anal canal cancers</a:t>
            </a:r>
            <a:r>
              <a:rPr lang="en-US" sz="1100" baseline="30000" dirty="0"/>
              <a:t>2</a:t>
            </a:r>
            <a:endParaRPr lang="en-US" sz="1100" b="1" baseline="30000" dirty="0">
              <a:solidFill>
                <a:srgbClr val="FF0000"/>
              </a:solidFill>
            </a:endParaRPr>
          </a:p>
        </p:txBody>
      </p:sp>
      <p:sp>
        <p:nvSpPr>
          <p:cNvPr id="77" name="Text Placeholder 3"/>
          <p:cNvSpPr txBox="1">
            <a:spLocks/>
          </p:cNvSpPr>
          <p:nvPr/>
        </p:nvSpPr>
        <p:spPr>
          <a:xfrm>
            <a:off x="4673850" y="2297216"/>
            <a:ext cx="1251798" cy="13760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Font typeface="Arial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roman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US" sz="1100" dirty="0"/>
              <a:t>Early features of squamous cell cancer of the anal canal are similar to a range of benign conditions and this can lead to </a:t>
            </a:r>
            <a:r>
              <a:rPr lang="en-US" sz="1100" b="1" dirty="0">
                <a:solidFill>
                  <a:srgbClr val="009933"/>
                </a:solidFill>
              </a:rPr>
              <a:t>misdiagnosis</a:t>
            </a:r>
            <a:r>
              <a:rPr lang="en-US" sz="1100" baseline="30000" dirty="0"/>
              <a:t>2</a:t>
            </a:r>
            <a:endParaRPr lang="en-US" sz="1100" b="1" baseline="30000" dirty="0">
              <a:solidFill>
                <a:srgbClr val="009933"/>
              </a:solidFill>
            </a:endParaRPr>
          </a:p>
        </p:txBody>
      </p:sp>
      <p:sp>
        <p:nvSpPr>
          <p:cNvPr id="79" name="Text Placeholder 3"/>
          <p:cNvSpPr txBox="1">
            <a:spLocks/>
          </p:cNvSpPr>
          <p:nvPr/>
        </p:nvSpPr>
        <p:spPr>
          <a:xfrm>
            <a:off x="6379319" y="2305616"/>
            <a:ext cx="1251798" cy="130399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Font typeface="Arial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roman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US" sz="1100" dirty="0" err="1"/>
              <a:t>Extrapelvic</a:t>
            </a:r>
            <a:r>
              <a:rPr lang="en-US" sz="1100" dirty="0"/>
              <a:t> metastases are associated with a </a:t>
            </a:r>
            <a:r>
              <a:rPr lang="en-US" sz="1100" b="1" dirty="0">
                <a:solidFill>
                  <a:srgbClr val="FF9900"/>
                </a:solidFill>
              </a:rPr>
              <a:t>poor prognosis </a:t>
            </a:r>
            <a:r>
              <a:rPr lang="en-US" sz="1100" dirty="0"/>
              <a:t>and a 2-year survival rate as low as 10%</a:t>
            </a:r>
            <a:r>
              <a:rPr lang="en-US" sz="1100" baseline="30000" dirty="0"/>
              <a:t>2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97"/>
          <a:stretch/>
        </p:blipFill>
        <p:spPr>
          <a:xfrm>
            <a:off x="1567929" y="3783129"/>
            <a:ext cx="626097" cy="53908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89"/>
          <a:stretch/>
        </p:blipFill>
        <p:spPr>
          <a:xfrm>
            <a:off x="6736735" y="3810429"/>
            <a:ext cx="532921" cy="45037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5" r="8740" b="16152"/>
          <a:stretch/>
        </p:blipFill>
        <p:spPr>
          <a:xfrm>
            <a:off x="5086920" y="3789954"/>
            <a:ext cx="511790" cy="50937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02"/>
          <a:stretch/>
        </p:blipFill>
        <p:spPr>
          <a:xfrm>
            <a:off x="3160157" y="3733349"/>
            <a:ext cx="824836" cy="55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433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29" y="197050"/>
            <a:ext cx="951058" cy="1261981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dirty="0"/>
              <a:t>1. </a:t>
            </a:r>
            <a:r>
              <a:rPr lang="en-GB" dirty="0"/>
              <a:t>Oronsky B, et al. Neoplasia 2017;19:991–1002.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GI, gastrointestinal; NET, neuroendocrine tumor</a:t>
            </a:r>
            <a:r>
              <a:rPr lang="en-GB" dirty="0"/>
              <a:t>.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1531916" y="274066"/>
            <a:ext cx="5974671" cy="58390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baseline="0">
                <a:solidFill>
                  <a:schemeClr val="accent4"/>
                </a:solidFill>
                <a:latin typeface="Arial" panose="020B0604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dirty="0"/>
              <a:t>Uncommon GI cancers: GI NETs</a:t>
            </a:r>
            <a:endParaRPr lang="en-US" dirty="0"/>
          </a:p>
        </p:txBody>
      </p:sp>
      <p:sp>
        <p:nvSpPr>
          <p:cNvPr id="56" name="Chord 55"/>
          <p:cNvSpPr/>
          <p:nvPr/>
        </p:nvSpPr>
        <p:spPr>
          <a:xfrm>
            <a:off x="1412334" y="1265243"/>
            <a:ext cx="952959" cy="952960"/>
          </a:xfrm>
          <a:prstGeom prst="chord">
            <a:avLst>
              <a:gd name="adj1" fmla="val 5318860"/>
              <a:gd name="adj2" fmla="val 162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ound Diagonal Corner Rectangle 56"/>
          <p:cNvSpPr/>
          <p:nvPr/>
        </p:nvSpPr>
        <p:spPr>
          <a:xfrm>
            <a:off x="1228315" y="1896168"/>
            <a:ext cx="1320999" cy="2464550"/>
          </a:xfrm>
          <a:prstGeom prst="round2DiagRect">
            <a:avLst/>
          </a:prstGeom>
          <a:solidFill>
            <a:schemeClr val="bg1"/>
          </a:solidFill>
          <a:ln w="6350">
            <a:solidFill>
              <a:srgbClr val="0066C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Chord 58"/>
          <p:cNvSpPr/>
          <p:nvPr/>
        </p:nvSpPr>
        <p:spPr>
          <a:xfrm rot="10800000">
            <a:off x="1412334" y="1265243"/>
            <a:ext cx="952959" cy="952960"/>
          </a:xfrm>
          <a:prstGeom prst="chord">
            <a:avLst>
              <a:gd name="adj1" fmla="val 5318860"/>
              <a:gd name="adj2" fmla="val 16200000"/>
            </a:avLst>
          </a:prstGeom>
          <a:solidFill>
            <a:schemeClr val="accent1"/>
          </a:solidFill>
          <a:ln>
            <a:noFill/>
          </a:ln>
          <a:effectLst>
            <a:outerShdw blurRad="114300" dist="88900" dir="10800000" algn="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Chord 59"/>
          <p:cNvSpPr/>
          <p:nvPr/>
        </p:nvSpPr>
        <p:spPr>
          <a:xfrm>
            <a:off x="3117803" y="1265243"/>
            <a:ext cx="952959" cy="952960"/>
          </a:xfrm>
          <a:prstGeom prst="chord">
            <a:avLst>
              <a:gd name="adj1" fmla="val 5318860"/>
              <a:gd name="adj2" fmla="val 162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ound Diagonal Corner Rectangle 60"/>
          <p:cNvSpPr/>
          <p:nvPr/>
        </p:nvSpPr>
        <p:spPr>
          <a:xfrm>
            <a:off x="2933783" y="1896168"/>
            <a:ext cx="1320999" cy="2464550"/>
          </a:xfrm>
          <a:prstGeom prst="round2DiagRect">
            <a:avLst/>
          </a:prstGeom>
          <a:solidFill>
            <a:schemeClr val="bg1"/>
          </a:solidFill>
          <a:ln w="63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Chord 62"/>
          <p:cNvSpPr/>
          <p:nvPr/>
        </p:nvSpPr>
        <p:spPr>
          <a:xfrm rot="10800000">
            <a:off x="3117803" y="1265243"/>
            <a:ext cx="952959" cy="952960"/>
          </a:xfrm>
          <a:prstGeom prst="chord">
            <a:avLst>
              <a:gd name="adj1" fmla="val 5318860"/>
              <a:gd name="adj2" fmla="val 16200000"/>
            </a:avLst>
          </a:prstGeom>
          <a:solidFill>
            <a:schemeClr val="accent2"/>
          </a:solidFill>
          <a:ln>
            <a:noFill/>
          </a:ln>
          <a:effectLst>
            <a:outerShdw blurRad="114300" dist="88900" dir="10800000" algn="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Chord 63"/>
          <p:cNvSpPr/>
          <p:nvPr/>
        </p:nvSpPr>
        <p:spPr>
          <a:xfrm>
            <a:off x="4823271" y="1265243"/>
            <a:ext cx="952959" cy="952960"/>
          </a:xfrm>
          <a:prstGeom prst="chord">
            <a:avLst>
              <a:gd name="adj1" fmla="val 5318860"/>
              <a:gd name="adj2" fmla="val 1620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ound Diagonal Corner Rectangle 64"/>
          <p:cNvSpPr/>
          <p:nvPr/>
        </p:nvSpPr>
        <p:spPr>
          <a:xfrm>
            <a:off x="4639253" y="1896168"/>
            <a:ext cx="1320999" cy="2464550"/>
          </a:xfrm>
          <a:prstGeom prst="round2DiagRect">
            <a:avLst/>
          </a:prstGeom>
          <a:solidFill>
            <a:schemeClr val="bg1"/>
          </a:solidFill>
          <a:ln w="6350">
            <a:solidFill>
              <a:srgbClr val="00993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Chord 66"/>
          <p:cNvSpPr/>
          <p:nvPr/>
        </p:nvSpPr>
        <p:spPr>
          <a:xfrm rot="10800000">
            <a:off x="4823271" y="1265243"/>
            <a:ext cx="952959" cy="952960"/>
          </a:xfrm>
          <a:prstGeom prst="chord">
            <a:avLst>
              <a:gd name="adj1" fmla="val 5318860"/>
              <a:gd name="adj2" fmla="val 16200000"/>
            </a:avLst>
          </a:prstGeom>
          <a:solidFill>
            <a:schemeClr val="accent3"/>
          </a:solidFill>
          <a:ln>
            <a:noFill/>
          </a:ln>
          <a:effectLst>
            <a:outerShdw blurRad="114300" dist="88900" dir="10800000" algn="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Chord 67"/>
          <p:cNvSpPr/>
          <p:nvPr/>
        </p:nvSpPr>
        <p:spPr>
          <a:xfrm>
            <a:off x="6528740" y="1265243"/>
            <a:ext cx="952959" cy="952960"/>
          </a:xfrm>
          <a:prstGeom prst="chord">
            <a:avLst>
              <a:gd name="adj1" fmla="val 5318860"/>
              <a:gd name="adj2" fmla="val 1620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ound Diagonal Corner Rectangle 68"/>
          <p:cNvSpPr/>
          <p:nvPr/>
        </p:nvSpPr>
        <p:spPr>
          <a:xfrm>
            <a:off x="6344722" y="1896168"/>
            <a:ext cx="1320999" cy="2464550"/>
          </a:xfrm>
          <a:prstGeom prst="round2Diag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Chord 70"/>
          <p:cNvSpPr/>
          <p:nvPr/>
        </p:nvSpPr>
        <p:spPr>
          <a:xfrm rot="10800000">
            <a:off x="6528740" y="1265243"/>
            <a:ext cx="952959" cy="952960"/>
          </a:xfrm>
          <a:prstGeom prst="chord">
            <a:avLst>
              <a:gd name="adj1" fmla="val 5318860"/>
              <a:gd name="adj2" fmla="val 16200000"/>
            </a:avLst>
          </a:prstGeom>
          <a:solidFill>
            <a:schemeClr val="accent4"/>
          </a:solidFill>
          <a:ln>
            <a:noFill/>
          </a:ln>
          <a:effectLst>
            <a:outerShdw blurRad="114300" dist="88900" dir="10800000" algn="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Text Placeholder 3"/>
          <p:cNvSpPr txBox="1">
            <a:spLocks/>
          </p:cNvSpPr>
          <p:nvPr/>
        </p:nvSpPr>
        <p:spPr>
          <a:xfrm>
            <a:off x="1262915" y="2300967"/>
            <a:ext cx="1251798" cy="141200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Font typeface="Arial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roman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US" sz="1100" dirty="0"/>
              <a:t>GI NETs represent a </a:t>
            </a:r>
            <a:r>
              <a:rPr lang="en-US" sz="1100" b="1" dirty="0">
                <a:solidFill>
                  <a:srgbClr val="0066CC"/>
                </a:solidFill>
              </a:rPr>
              <a:t>small proportion </a:t>
            </a:r>
            <a:r>
              <a:rPr lang="en-US" sz="1100" dirty="0"/>
              <a:t>of newly diagnosed malignancies, but 62–67% of NETs occur in the </a:t>
            </a:r>
            <a:br>
              <a:rPr lang="en-US" sz="1100" dirty="0"/>
            </a:br>
            <a:r>
              <a:rPr lang="en-US" sz="1100" dirty="0"/>
              <a:t>GI tract</a:t>
            </a:r>
            <a:r>
              <a:rPr lang="en-US" sz="1100" baseline="30000" dirty="0"/>
              <a:t>1 </a:t>
            </a:r>
          </a:p>
        </p:txBody>
      </p:sp>
      <p:sp>
        <p:nvSpPr>
          <p:cNvPr id="75" name="Text Placeholder 3"/>
          <p:cNvSpPr txBox="1">
            <a:spLocks/>
          </p:cNvSpPr>
          <p:nvPr/>
        </p:nvSpPr>
        <p:spPr>
          <a:xfrm>
            <a:off x="2968383" y="2300967"/>
            <a:ext cx="1251798" cy="141200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Font typeface="Arial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roman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GB" sz="1100" dirty="0"/>
              <a:t>GI NETs can arise from the </a:t>
            </a:r>
            <a:r>
              <a:rPr lang="en-GB" sz="1100" b="1" dirty="0">
                <a:solidFill>
                  <a:srgbClr val="FF0000"/>
                </a:solidFill>
              </a:rPr>
              <a:t>pancreas</a:t>
            </a:r>
            <a:r>
              <a:rPr lang="en-GB" sz="1100" dirty="0"/>
              <a:t> or </a:t>
            </a:r>
            <a:r>
              <a:rPr lang="en-GB" sz="1100" b="1" dirty="0">
                <a:solidFill>
                  <a:srgbClr val="FF0000"/>
                </a:solidFill>
              </a:rPr>
              <a:t>neuroendocrine cells</a:t>
            </a:r>
            <a:r>
              <a:rPr lang="en-GB" sz="1100" dirty="0"/>
              <a:t> distributed throughout the GI tract</a:t>
            </a:r>
            <a:r>
              <a:rPr lang="en-GB" sz="1100" baseline="30000" dirty="0"/>
              <a:t>1</a:t>
            </a:r>
            <a:endParaRPr lang="en-US" sz="1100" b="1" baseline="30000" dirty="0">
              <a:solidFill>
                <a:srgbClr val="FF0000"/>
              </a:solidFill>
            </a:endParaRPr>
          </a:p>
        </p:txBody>
      </p:sp>
      <p:sp>
        <p:nvSpPr>
          <p:cNvPr id="77" name="Text Placeholder 3"/>
          <p:cNvSpPr txBox="1">
            <a:spLocks/>
          </p:cNvSpPr>
          <p:nvPr/>
        </p:nvSpPr>
        <p:spPr>
          <a:xfrm>
            <a:off x="4673850" y="2297216"/>
            <a:ext cx="1251798" cy="13760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Font typeface="Arial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roman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US" sz="1100" dirty="0"/>
              <a:t>Neuroendocrine neoplasms are categorized on the basis of </a:t>
            </a:r>
            <a:r>
              <a:rPr lang="en-US" sz="1100" b="1" dirty="0">
                <a:solidFill>
                  <a:srgbClr val="00B050"/>
                </a:solidFill>
              </a:rPr>
              <a:t>clinical </a:t>
            </a:r>
            <a:r>
              <a:rPr lang="en-US" sz="1100" b="1" dirty="0" smtClean="0">
                <a:solidFill>
                  <a:srgbClr val="00B050"/>
                </a:solidFill>
              </a:rPr>
              <a:t>behavior</a:t>
            </a:r>
            <a:r>
              <a:rPr lang="en-US" sz="1100" dirty="0"/>
              <a:t>, </a:t>
            </a:r>
            <a:r>
              <a:rPr lang="en-US" sz="1100" b="1" dirty="0">
                <a:solidFill>
                  <a:srgbClr val="00B050"/>
                </a:solidFill>
              </a:rPr>
              <a:t>histology</a:t>
            </a:r>
            <a:r>
              <a:rPr lang="en-US" sz="1100" dirty="0"/>
              <a:t> and </a:t>
            </a:r>
            <a:r>
              <a:rPr lang="en-US" sz="1100" b="1" dirty="0">
                <a:solidFill>
                  <a:srgbClr val="00B050"/>
                </a:solidFill>
              </a:rPr>
              <a:t>proliferation rate</a:t>
            </a:r>
            <a:r>
              <a:rPr lang="en-US" sz="1100" baseline="30000" dirty="0"/>
              <a:t>1</a:t>
            </a:r>
          </a:p>
        </p:txBody>
      </p:sp>
      <p:sp>
        <p:nvSpPr>
          <p:cNvPr id="79" name="Text Placeholder 3"/>
          <p:cNvSpPr txBox="1">
            <a:spLocks/>
          </p:cNvSpPr>
          <p:nvPr/>
        </p:nvSpPr>
        <p:spPr>
          <a:xfrm>
            <a:off x="6379319" y="2305616"/>
            <a:ext cx="1251798" cy="130399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Font typeface="Arial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roman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US" sz="1100" dirty="0"/>
              <a:t>Treatment and prognosis depends on the grade of </a:t>
            </a:r>
            <a:r>
              <a:rPr lang="en-US" sz="1100" b="1" dirty="0">
                <a:solidFill>
                  <a:srgbClr val="FF9900"/>
                </a:solidFill>
              </a:rPr>
              <a:t>differentiation</a:t>
            </a:r>
            <a:r>
              <a:rPr lang="en-US" sz="1100" dirty="0"/>
              <a:t> and the </a:t>
            </a:r>
            <a:r>
              <a:rPr lang="en-US" sz="1100" b="1" dirty="0">
                <a:solidFill>
                  <a:srgbClr val="FF9900"/>
                </a:solidFill>
              </a:rPr>
              <a:t>stage</a:t>
            </a:r>
            <a:r>
              <a:rPr lang="en-US" sz="1100" dirty="0"/>
              <a:t> of the tumor</a:t>
            </a:r>
            <a:r>
              <a:rPr lang="en-US" sz="1100" baseline="30000" dirty="0"/>
              <a:t>1</a:t>
            </a: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27" b="29951"/>
          <a:stretch/>
        </p:blipFill>
        <p:spPr>
          <a:xfrm>
            <a:off x="3296167" y="3865928"/>
            <a:ext cx="612323" cy="341195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02"/>
          <a:stretch/>
        </p:blipFill>
        <p:spPr>
          <a:xfrm>
            <a:off x="4838547" y="3734629"/>
            <a:ext cx="824836" cy="552626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5" r="8740" b="16152"/>
          <a:stretch/>
        </p:blipFill>
        <p:spPr>
          <a:xfrm>
            <a:off x="6762467" y="3759958"/>
            <a:ext cx="511790" cy="509372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55"/>
          <a:stretch/>
        </p:blipFill>
        <p:spPr>
          <a:xfrm>
            <a:off x="1614245" y="3805804"/>
            <a:ext cx="510937" cy="42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403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/>
          <p:cNvGrpSpPr/>
          <p:nvPr/>
        </p:nvGrpSpPr>
        <p:grpSpPr>
          <a:xfrm>
            <a:off x="677263" y="197549"/>
            <a:ext cx="954024" cy="1258824"/>
            <a:chOff x="5839379" y="3945923"/>
            <a:chExt cx="954024" cy="1258824"/>
          </a:xfrm>
        </p:grpSpPr>
        <p:pic>
          <p:nvPicPr>
            <p:cNvPr id="76" name="Picture 75" descr="ICON_generic.tif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9379" y="3945923"/>
              <a:ext cx="954024" cy="1258824"/>
            </a:xfrm>
            <a:prstGeom prst="rect">
              <a:avLst/>
            </a:prstGeom>
          </p:spPr>
        </p:pic>
        <p:sp>
          <p:nvSpPr>
            <p:cNvPr id="78" name="Oval 77"/>
            <p:cNvSpPr/>
            <p:nvPr/>
          </p:nvSpPr>
          <p:spPr>
            <a:xfrm>
              <a:off x="6397187" y="4334655"/>
              <a:ext cx="70265" cy="70265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6294580" y="4707051"/>
              <a:ext cx="70265" cy="70265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1. National Cancer Institute. Gastrointestinal Stromal Tumors Treatment (PDQ®)–Health Professional Version. https://www.cancer.gov/types/soft-tissue-sarcoma/hp/gist-treatment-pdq (</a:t>
            </a:r>
            <a:r>
              <a:rPr lang="en-US" dirty="0" smtClean="0"/>
              <a:t>Accessed:  February 2021).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GI, gastrointestinal</a:t>
            </a:r>
            <a:r>
              <a:rPr lang="en-GB" dirty="0"/>
              <a:t>; GISTs, gastrointestinal stromal </a:t>
            </a:r>
            <a:r>
              <a:rPr lang="en-GB" dirty="0" err="1"/>
              <a:t>tumors</a:t>
            </a:r>
            <a:r>
              <a:rPr lang="en-GB" dirty="0"/>
              <a:t>.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1531916" y="274066"/>
            <a:ext cx="5974671" cy="58390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baseline="0">
                <a:solidFill>
                  <a:schemeClr val="accent4"/>
                </a:solidFill>
                <a:latin typeface="Arial" panose="020B0604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dirty="0"/>
              <a:t>Uncommon GI cancers: GISTs</a:t>
            </a:r>
            <a:endParaRPr lang="en-US" dirty="0"/>
          </a:p>
        </p:txBody>
      </p:sp>
      <p:sp>
        <p:nvSpPr>
          <p:cNvPr id="56" name="Chord 55"/>
          <p:cNvSpPr/>
          <p:nvPr/>
        </p:nvSpPr>
        <p:spPr>
          <a:xfrm>
            <a:off x="1412334" y="1265243"/>
            <a:ext cx="952959" cy="952960"/>
          </a:xfrm>
          <a:prstGeom prst="chord">
            <a:avLst>
              <a:gd name="adj1" fmla="val 5318860"/>
              <a:gd name="adj2" fmla="val 162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ound Diagonal Corner Rectangle 56"/>
          <p:cNvSpPr/>
          <p:nvPr/>
        </p:nvSpPr>
        <p:spPr>
          <a:xfrm>
            <a:off x="1228315" y="1896168"/>
            <a:ext cx="1320999" cy="2464550"/>
          </a:xfrm>
          <a:prstGeom prst="round2DiagRect">
            <a:avLst/>
          </a:prstGeom>
          <a:solidFill>
            <a:schemeClr val="bg1"/>
          </a:solidFill>
          <a:ln w="6350">
            <a:solidFill>
              <a:srgbClr val="0066C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Chord 58"/>
          <p:cNvSpPr/>
          <p:nvPr/>
        </p:nvSpPr>
        <p:spPr>
          <a:xfrm rot="10800000">
            <a:off x="1412334" y="1265243"/>
            <a:ext cx="952959" cy="952960"/>
          </a:xfrm>
          <a:prstGeom prst="chord">
            <a:avLst>
              <a:gd name="adj1" fmla="val 5318860"/>
              <a:gd name="adj2" fmla="val 16200000"/>
            </a:avLst>
          </a:prstGeom>
          <a:solidFill>
            <a:schemeClr val="accent1"/>
          </a:solidFill>
          <a:ln>
            <a:noFill/>
          </a:ln>
          <a:effectLst>
            <a:outerShdw blurRad="114300" dist="88900" dir="10800000" algn="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Chord 59"/>
          <p:cNvSpPr/>
          <p:nvPr/>
        </p:nvSpPr>
        <p:spPr>
          <a:xfrm>
            <a:off x="3117803" y="1265243"/>
            <a:ext cx="952959" cy="952960"/>
          </a:xfrm>
          <a:prstGeom prst="chord">
            <a:avLst>
              <a:gd name="adj1" fmla="val 5318860"/>
              <a:gd name="adj2" fmla="val 162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ound Diagonal Corner Rectangle 60"/>
          <p:cNvSpPr/>
          <p:nvPr/>
        </p:nvSpPr>
        <p:spPr>
          <a:xfrm>
            <a:off x="2933783" y="1896168"/>
            <a:ext cx="1320999" cy="2464550"/>
          </a:xfrm>
          <a:prstGeom prst="round2DiagRect">
            <a:avLst/>
          </a:prstGeom>
          <a:solidFill>
            <a:schemeClr val="bg1"/>
          </a:solidFill>
          <a:ln w="63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Chord 62"/>
          <p:cNvSpPr/>
          <p:nvPr/>
        </p:nvSpPr>
        <p:spPr>
          <a:xfrm rot="10800000">
            <a:off x="3117803" y="1265243"/>
            <a:ext cx="952959" cy="952960"/>
          </a:xfrm>
          <a:prstGeom prst="chord">
            <a:avLst>
              <a:gd name="adj1" fmla="val 5318860"/>
              <a:gd name="adj2" fmla="val 16200000"/>
            </a:avLst>
          </a:prstGeom>
          <a:solidFill>
            <a:schemeClr val="accent2"/>
          </a:solidFill>
          <a:ln>
            <a:noFill/>
          </a:ln>
          <a:effectLst>
            <a:outerShdw blurRad="114300" dist="88900" dir="10800000" algn="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Chord 63"/>
          <p:cNvSpPr/>
          <p:nvPr/>
        </p:nvSpPr>
        <p:spPr>
          <a:xfrm>
            <a:off x="4823271" y="1265243"/>
            <a:ext cx="952959" cy="952960"/>
          </a:xfrm>
          <a:prstGeom prst="chord">
            <a:avLst>
              <a:gd name="adj1" fmla="val 5318860"/>
              <a:gd name="adj2" fmla="val 1620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ound Diagonal Corner Rectangle 64"/>
          <p:cNvSpPr/>
          <p:nvPr/>
        </p:nvSpPr>
        <p:spPr>
          <a:xfrm>
            <a:off x="4639253" y="1896168"/>
            <a:ext cx="1320999" cy="2464550"/>
          </a:xfrm>
          <a:prstGeom prst="round2DiagRect">
            <a:avLst/>
          </a:prstGeom>
          <a:solidFill>
            <a:schemeClr val="bg1"/>
          </a:solidFill>
          <a:ln w="6350">
            <a:solidFill>
              <a:srgbClr val="00993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Chord 66"/>
          <p:cNvSpPr/>
          <p:nvPr/>
        </p:nvSpPr>
        <p:spPr>
          <a:xfrm rot="10800000">
            <a:off x="4823271" y="1265243"/>
            <a:ext cx="952959" cy="952960"/>
          </a:xfrm>
          <a:prstGeom prst="chord">
            <a:avLst>
              <a:gd name="adj1" fmla="val 5318860"/>
              <a:gd name="adj2" fmla="val 16200000"/>
            </a:avLst>
          </a:prstGeom>
          <a:solidFill>
            <a:schemeClr val="accent3"/>
          </a:solidFill>
          <a:ln>
            <a:noFill/>
          </a:ln>
          <a:effectLst>
            <a:outerShdw blurRad="114300" dist="88900" dir="10800000" algn="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Chord 67"/>
          <p:cNvSpPr/>
          <p:nvPr/>
        </p:nvSpPr>
        <p:spPr>
          <a:xfrm>
            <a:off x="6528740" y="1265243"/>
            <a:ext cx="952959" cy="952960"/>
          </a:xfrm>
          <a:prstGeom prst="chord">
            <a:avLst>
              <a:gd name="adj1" fmla="val 5318860"/>
              <a:gd name="adj2" fmla="val 1620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ound Diagonal Corner Rectangle 68"/>
          <p:cNvSpPr/>
          <p:nvPr/>
        </p:nvSpPr>
        <p:spPr>
          <a:xfrm>
            <a:off x="6344722" y="1896168"/>
            <a:ext cx="1320999" cy="2464550"/>
          </a:xfrm>
          <a:prstGeom prst="round2Diag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Chord 70"/>
          <p:cNvSpPr/>
          <p:nvPr/>
        </p:nvSpPr>
        <p:spPr>
          <a:xfrm rot="10800000">
            <a:off x="6528740" y="1265243"/>
            <a:ext cx="952959" cy="952960"/>
          </a:xfrm>
          <a:prstGeom prst="chord">
            <a:avLst>
              <a:gd name="adj1" fmla="val 5318860"/>
              <a:gd name="adj2" fmla="val 16200000"/>
            </a:avLst>
          </a:prstGeom>
          <a:solidFill>
            <a:schemeClr val="accent4"/>
          </a:solidFill>
          <a:ln>
            <a:noFill/>
          </a:ln>
          <a:effectLst>
            <a:outerShdw blurRad="114300" dist="88900" dir="10800000" algn="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Text Placeholder 3"/>
          <p:cNvSpPr txBox="1">
            <a:spLocks/>
          </p:cNvSpPr>
          <p:nvPr/>
        </p:nvSpPr>
        <p:spPr>
          <a:xfrm>
            <a:off x="1262915" y="2300967"/>
            <a:ext cx="1251798" cy="141200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Font typeface="Arial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roman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US" sz="1100" dirty="0"/>
              <a:t>GISTs represent approximately 1% of all GI tumors, but they are the most </a:t>
            </a:r>
            <a:r>
              <a:rPr lang="en-US" sz="1100" b="1" dirty="0" smtClean="0">
                <a:solidFill>
                  <a:srgbClr val="0066CC"/>
                </a:solidFill>
              </a:rPr>
              <a:t>commonly</a:t>
            </a:r>
            <a:r>
              <a:rPr lang="en-US" sz="1100" dirty="0" smtClean="0"/>
              <a:t> </a:t>
            </a:r>
            <a:r>
              <a:rPr lang="en-US" sz="1100" b="1" dirty="0">
                <a:solidFill>
                  <a:srgbClr val="0066CC"/>
                </a:solidFill>
              </a:rPr>
              <a:t>mesenchymal</a:t>
            </a:r>
            <a:r>
              <a:rPr lang="en-US" sz="1100" dirty="0"/>
              <a:t> </a:t>
            </a:r>
            <a:r>
              <a:rPr lang="en-US" sz="1100" b="1" dirty="0">
                <a:solidFill>
                  <a:srgbClr val="0066CC"/>
                </a:solidFill>
              </a:rPr>
              <a:t>tumors</a:t>
            </a:r>
            <a:r>
              <a:rPr lang="en-US" sz="1100" dirty="0">
                <a:solidFill>
                  <a:srgbClr val="0066CC"/>
                </a:solidFill>
              </a:rPr>
              <a:t> </a:t>
            </a:r>
            <a:r>
              <a:rPr lang="en-US" sz="1100" dirty="0"/>
              <a:t>of the GI tract</a:t>
            </a:r>
            <a:r>
              <a:rPr lang="en-US" sz="1100" baseline="30000" dirty="0"/>
              <a:t>1</a:t>
            </a:r>
          </a:p>
        </p:txBody>
      </p:sp>
      <p:sp>
        <p:nvSpPr>
          <p:cNvPr id="75" name="Text Placeholder 3"/>
          <p:cNvSpPr txBox="1">
            <a:spLocks/>
          </p:cNvSpPr>
          <p:nvPr/>
        </p:nvSpPr>
        <p:spPr>
          <a:xfrm>
            <a:off x="2968383" y="2300967"/>
            <a:ext cx="1251798" cy="141200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Font typeface="Arial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roman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US" sz="1100" dirty="0"/>
              <a:t>They are thought </a:t>
            </a: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1100" dirty="0" smtClean="0"/>
              <a:t>to </a:t>
            </a:r>
            <a:r>
              <a:rPr lang="en-US" sz="1100" dirty="0"/>
              <a:t>grow from </a:t>
            </a:r>
            <a:r>
              <a:rPr lang="en-US" sz="1100" b="1" dirty="0">
                <a:solidFill>
                  <a:srgbClr val="FF0000"/>
                </a:solidFill>
              </a:rPr>
              <a:t>specialized interstitial cells of </a:t>
            </a:r>
            <a:r>
              <a:rPr lang="en-US" sz="1100" b="1" dirty="0" err="1">
                <a:solidFill>
                  <a:srgbClr val="FF0000"/>
                </a:solidFill>
              </a:rPr>
              <a:t>Cajal</a:t>
            </a:r>
            <a:r>
              <a:rPr lang="en-US" sz="1100" dirty="0"/>
              <a:t> that regulate GI motility and autonomic nerve function</a:t>
            </a:r>
            <a:r>
              <a:rPr lang="en-US" sz="1100" baseline="30000" dirty="0"/>
              <a:t>1</a:t>
            </a:r>
            <a:endParaRPr lang="en-US" sz="1100" b="1" baseline="30000" dirty="0">
              <a:solidFill>
                <a:srgbClr val="FF0000"/>
              </a:solidFill>
            </a:endParaRPr>
          </a:p>
        </p:txBody>
      </p:sp>
      <p:sp>
        <p:nvSpPr>
          <p:cNvPr id="77" name="Text Placeholder 3"/>
          <p:cNvSpPr txBox="1">
            <a:spLocks/>
          </p:cNvSpPr>
          <p:nvPr/>
        </p:nvSpPr>
        <p:spPr>
          <a:xfrm>
            <a:off x="4673850" y="2297216"/>
            <a:ext cx="1251798" cy="13760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Font typeface="Arial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roman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US" sz="1100" dirty="0"/>
              <a:t>The most commonly mutated genes are the </a:t>
            </a:r>
            <a:r>
              <a:rPr lang="en-GB" sz="1100" dirty="0"/>
              <a:t>tyrosine-protein kinase</a:t>
            </a:r>
            <a:r>
              <a:rPr lang="en-US" sz="1100" dirty="0"/>
              <a:t> </a:t>
            </a:r>
            <a:r>
              <a:rPr lang="en-GB" sz="1100" b="1" i="1" dirty="0">
                <a:solidFill>
                  <a:srgbClr val="00B050"/>
                </a:solidFill>
              </a:rPr>
              <a:t>KIT </a:t>
            </a:r>
            <a:br>
              <a:rPr lang="en-GB" sz="1100" b="1" i="1" dirty="0">
                <a:solidFill>
                  <a:srgbClr val="00B050"/>
                </a:solidFill>
              </a:rPr>
            </a:br>
            <a:r>
              <a:rPr lang="en-GB" sz="1100" dirty="0"/>
              <a:t>and</a:t>
            </a:r>
            <a:r>
              <a:rPr lang="en-GB" sz="1100" b="1" i="1" dirty="0"/>
              <a:t> </a:t>
            </a:r>
            <a:r>
              <a:rPr lang="en-GB" sz="1100" b="1" i="1" dirty="0">
                <a:solidFill>
                  <a:srgbClr val="00B050"/>
                </a:solidFill>
              </a:rPr>
              <a:t>PDFGRA</a:t>
            </a:r>
            <a:r>
              <a:rPr lang="en-GB" sz="1100" baseline="30000" dirty="0"/>
              <a:t>1</a:t>
            </a:r>
            <a:endParaRPr lang="en-US" sz="1100" baseline="30000" dirty="0"/>
          </a:p>
        </p:txBody>
      </p:sp>
      <p:sp>
        <p:nvSpPr>
          <p:cNvPr id="79" name="Text Placeholder 3"/>
          <p:cNvSpPr txBox="1">
            <a:spLocks/>
          </p:cNvSpPr>
          <p:nvPr/>
        </p:nvSpPr>
        <p:spPr>
          <a:xfrm>
            <a:off x="6379319" y="2305616"/>
            <a:ext cx="1251798" cy="130399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Font typeface="Arial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roman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US" sz="1100" dirty="0"/>
              <a:t>Treatment may involve </a:t>
            </a:r>
            <a:r>
              <a:rPr lang="en-US" sz="1100" b="1" dirty="0">
                <a:solidFill>
                  <a:srgbClr val="FF9900"/>
                </a:solidFill>
              </a:rPr>
              <a:t>surgery</a:t>
            </a:r>
            <a:r>
              <a:rPr lang="en-US" sz="1100" dirty="0"/>
              <a:t> and/or use of </a:t>
            </a:r>
            <a:r>
              <a:rPr lang="en-US" sz="1100" b="1" dirty="0">
                <a:solidFill>
                  <a:srgbClr val="FF9900"/>
                </a:solidFill>
              </a:rPr>
              <a:t>tyrosine kinase inhibitors</a:t>
            </a:r>
            <a:r>
              <a:rPr lang="en-US" sz="1100" baseline="30000" dirty="0"/>
              <a:t>1</a:t>
            </a:r>
            <a:r>
              <a:rPr lang="en-US" sz="1100" b="1" dirty="0">
                <a:solidFill>
                  <a:srgbClr val="FF9900"/>
                </a:solidFill>
              </a:rPr>
              <a:t> </a:t>
            </a:r>
            <a:endParaRPr lang="en-US" sz="1100" b="1" baseline="30000" dirty="0">
              <a:solidFill>
                <a:srgbClr val="FF9900"/>
              </a:solidFill>
            </a:endParaRP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4" r="19088" b="13897"/>
          <a:stretch/>
        </p:blipFill>
        <p:spPr>
          <a:xfrm>
            <a:off x="5124734" y="3821375"/>
            <a:ext cx="319639" cy="436728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55"/>
          <a:stretch/>
        </p:blipFill>
        <p:spPr>
          <a:xfrm>
            <a:off x="1614245" y="3805804"/>
            <a:ext cx="510937" cy="42890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96"/>
          <a:stretch/>
        </p:blipFill>
        <p:spPr>
          <a:xfrm>
            <a:off x="3351379" y="3848670"/>
            <a:ext cx="453837" cy="38896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5" r="8740" b="16152"/>
          <a:stretch/>
        </p:blipFill>
        <p:spPr>
          <a:xfrm>
            <a:off x="6762467" y="3759958"/>
            <a:ext cx="511790" cy="50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297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FF0000"/>
              </a:buClr>
            </a:pPr>
            <a:r>
              <a:rPr lang="en-US" dirty="0"/>
              <a:t>GI cancers comprise a </a:t>
            </a:r>
            <a:r>
              <a:rPr lang="en-US" b="1" dirty="0">
                <a:solidFill>
                  <a:schemeClr val="accent2"/>
                </a:solidFill>
              </a:rPr>
              <a:t>heterogenous array of tumor types</a:t>
            </a:r>
          </a:p>
          <a:p>
            <a:pPr lvl="1">
              <a:buClr>
                <a:srgbClr val="FF0000"/>
              </a:buClr>
            </a:pPr>
            <a:r>
              <a:rPr lang="en-GB" dirty="0"/>
              <a:t>The most common GI cancers include</a:t>
            </a:r>
            <a:r>
              <a:rPr lang="en-US" dirty="0"/>
              <a:t> colorectal, gastric, liver, </a:t>
            </a:r>
            <a:r>
              <a:rPr lang="en-US" dirty="0" smtClean="0"/>
              <a:t>esophageal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and pancreatic cancer</a:t>
            </a:r>
            <a:r>
              <a:rPr lang="en-US" baseline="30000" dirty="0"/>
              <a:t>1</a:t>
            </a:r>
          </a:p>
          <a:p>
            <a:pPr lvl="1">
              <a:buClr>
                <a:srgbClr val="FF0000"/>
              </a:buClr>
            </a:pPr>
            <a:r>
              <a:rPr lang="en-US" dirty="0"/>
              <a:t>Uncommon GI cancers include </a:t>
            </a:r>
            <a:r>
              <a:rPr lang="en-GB" dirty="0"/>
              <a:t>those affecting the anus, appendix, bile duct, </a:t>
            </a:r>
            <a:r>
              <a:rPr lang="en-GB" dirty="0" smtClean="0"/>
              <a:t>gall bladder </a:t>
            </a:r>
            <a:r>
              <a:rPr lang="en-GB" dirty="0"/>
              <a:t>and small intestine,</a:t>
            </a:r>
            <a:r>
              <a:rPr lang="en-GB" baseline="30000" dirty="0"/>
              <a:t> </a:t>
            </a:r>
            <a:r>
              <a:rPr lang="en-GB" dirty="0"/>
              <a:t>as well GI NETs and GISTs</a:t>
            </a:r>
            <a:r>
              <a:rPr lang="en-GB" baseline="30000" dirty="0"/>
              <a:t>1–3</a:t>
            </a:r>
          </a:p>
          <a:p>
            <a:pPr>
              <a:buClr>
                <a:srgbClr val="FF9900"/>
              </a:buClr>
            </a:pPr>
            <a:r>
              <a:rPr lang="en-US" dirty="0"/>
              <a:t>GI cancers occur frequently and are a </a:t>
            </a:r>
            <a:r>
              <a:rPr lang="en-US" b="1" dirty="0">
                <a:solidFill>
                  <a:schemeClr val="accent4"/>
                </a:solidFill>
              </a:rPr>
              <a:t>leading cause of cancer death</a:t>
            </a:r>
            <a:r>
              <a:rPr lang="en-US" baseline="30000" dirty="0">
                <a:solidFill>
                  <a:schemeClr val="tx1">
                    <a:lumMod val="75000"/>
                  </a:schemeClr>
                </a:solidFill>
              </a:rPr>
              <a:t>4</a:t>
            </a:r>
          </a:p>
          <a:p>
            <a:pPr>
              <a:buClr>
                <a:srgbClr val="0066CC"/>
              </a:buClr>
            </a:pPr>
            <a:r>
              <a:rPr lang="en-US" dirty="0"/>
              <a:t>GI cancers include some of the most common and </a:t>
            </a:r>
            <a:r>
              <a:rPr lang="en-US" b="1" dirty="0">
                <a:solidFill>
                  <a:schemeClr val="accent1"/>
                </a:solidFill>
              </a:rPr>
              <a:t>difficult-to-treat</a:t>
            </a:r>
            <a:r>
              <a:rPr lang="en-US" dirty="0"/>
              <a:t> tumors</a:t>
            </a:r>
            <a:r>
              <a:rPr lang="en-US" baseline="30000" dirty="0"/>
              <a:t>5</a:t>
            </a:r>
          </a:p>
          <a:p>
            <a:pPr lvl="0">
              <a:buClr>
                <a:srgbClr val="00B050"/>
              </a:buClr>
            </a:pPr>
            <a:r>
              <a:rPr lang="en-US" dirty="0"/>
              <a:t>GI cancers represent an </a:t>
            </a:r>
            <a:r>
              <a:rPr lang="en-US" b="1" dirty="0">
                <a:solidFill>
                  <a:schemeClr val="accent3"/>
                </a:solidFill>
              </a:rPr>
              <a:t>urgent unmet medical need</a:t>
            </a:r>
            <a:r>
              <a:rPr lang="en-US" dirty="0"/>
              <a:t>,</a:t>
            </a:r>
            <a:r>
              <a:rPr lang="en-US" baseline="30000" dirty="0"/>
              <a:t>5</a:t>
            </a:r>
            <a:r>
              <a:rPr lang="en-US" dirty="0"/>
              <a:t> as they have seen </a:t>
            </a:r>
            <a:r>
              <a:rPr lang="en-US" b="1" dirty="0">
                <a:solidFill>
                  <a:schemeClr val="accent3"/>
                </a:solidFill>
              </a:rPr>
              <a:t>fewer treatment advances </a:t>
            </a:r>
            <a:r>
              <a:rPr lang="en-US" dirty="0"/>
              <a:t>than other cancer types in recent years</a:t>
            </a:r>
            <a:r>
              <a:rPr lang="en-US" baseline="30000" dirty="0"/>
              <a:t>6,7</a:t>
            </a:r>
          </a:p>
          <a:p>
            <a:pPr lvl="0">
              <a:buClr>
                <a:srgbClr val="00B050"/>
              </a:buClr>
            </a:pPr>
            <a:endParaRPr lang="en-US" dirty="0"/>
          </a:p>
          <a:p>
            <a:pPr lvl="1">
              <a:buClr>
                <a:srgbClr val="FF0000"/>
              </a:buClr>
            </a:pPr>
            <a:endParaRPr lang="en-US" sz="1800" dirty="0">
              <a:solidFill>
                <a:srgbClr val="FF9900"/>
              </a:solidFill>
            </a:endParaRPr>
          </a:p>
          <a:p>
            <a:pPr lvl="0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93725" y="4535865"/>
            <a:ext cx="7970412" cy="363995"/>
          </a:xfrm>
        </p:spPr>
        <p:txBody>
          <a:bodyPr/>
          <a:lstStyle/>
          <a:p>
            <a:r>
              <a:rPr lang="en-GB" dirty="0"/>
              <a:t>1. </a:t>
            </a:r>
            <a:r>
              <a:rPr lang="en-US" dirty="0" err="1"/>
              <a:t>Pourhoseingholi</a:t>
            </a:r>
            <a:r>
              <a:rPr lang="en-US" dirty="0"/>
              <a:t> MA, et al. </a:t>
            </a:r>
            <a:r>
              <a:rPr lang="en-US" dirty="0" err="1" smtClean="0"/>
              <a:t>Gastroenterol</a:t>
            </a:r>
            <a:r>
              <a:rPr lang="en-US" dirty="0" smtClean="0"/>
              <a:t> </a:t>
            </a:r>
            <a:r>
              <a:rPr lang="en-US" dirty="0" err="1" smtClean="0"/>
              <a:t>Hepatol</a:t>
            </a:r>
            <a:r>
              <a:rPr lang="en-US" dirty="0" smtClean="0"/>
              <a:t> </a:t>
            </a:r>
            <a:r>
              <a:rPr lang="en-US" dirty="0"/>
              <a:t>Bed to Bench 2015;8(1):19; 2. </a:t>
            </a:r>
            <a:r>
              <a:rPr lang="en-GB" dirty="0"/>
              <a:t>GI Cancer Alliance. GI Cancers. http://www.gicancersalliance.org/gi-cancers (</a:t>
            </a:r>
            <a:r>
              <a:rPr lang="en-GB" dirty="0" smtClean="0"/>
              <a:t>Accessed: </a:t>
            </a:r>
            <a:r>
              <a:rPr lang="en-GB" dirty="0"/>
              <a:t>September 2019</a:t>
            </a:r>
            <a:r>
              <a:rPr lang="en-GB" dirty="0" smtClean="0"/>
              <a:t>)</a:t>
            </a:r>
            <a:r>
              <a:rPr lang="fr-FR" dirty="0" smtClean="0"/>
              <a:t>; </a:t>
            </a:r>
            <a:r>
              <a:rPr lang="fr-FR" dirty="0"/>
              <a:t>3. </a:t>
            </a:r>
            <a:r>
              <a:rPr lang="en-GB" dirty="0"/>
              <a:t>National Cancer Institute. Gastrointestinal Stromal </a:t>
            </a:r>
            <a:r>
              <a:rPr lang="en-GB" dirty="0" err="1"/>
              <a:t>Tumors</a:t>
            </a:r>
            <a:r>
              <a:rPr lang="en-GB" dirty="0"/>
              <a:t> Treatment (PDQ®)–Health Professional Version. https://</a:t>
            </a:r>
            <a:r>
              <a:rPr lang="en-GB" dirty="0" smtClean="0"/>
              <a:t>www.cancer.gov/types/soft-tissue-sarcoma/hp/gist-treatment-pdq (Accessed: February 2021); </a:t>
            </a:r>
            <a:r>
              <a:rPr lang="en-US" dirty="0"/>
              <a:t>4. International Agency for Research on Cancer (IARC). Estimated global cancer burden in 2020. https://gco.iarc.fr/today/home (</a:t>
            </a:r>
            <a:r>
              <a:rPr lang="en-US" dirty="0" smtClean="0"/>
              <a:t>Accessed: </a:t>
            </a:r>
            <a:r>
              <a:rPr lang="en-US" dirty="0"/>
              <a:t>February 2021); 5. GI Cancers Alliance. Gastrointestinal Cancers: An Urgent </a:t>
            </a:r>
            <a:r>
              <a:rPr lang="en-US" dirty="0" smtClean="0"/>
              <a:t>Need. https</a:t>
            </a:r>
            <a:r>
              <a:rPr lang="en-US" dirty="0"/>
              <a:t>://www.gicancersalliance.org/resources/gastrointestinal-cancers-an-urgent-need</a:t>
            </a:r>
            <a:r>
              <a:rPr lang="en-US" dirty="0" smtClean="0"/>
              <a:t>/ (Accessed: February 2021)</a:t>
            </a:r>
            <a:r>
              <a:rPr lang="en-GB" dirty="0" smtClean="0"/>
              <a:t>;</a:t>
            </a:r>
            <a:r>
              <a:rPr lang="en-US" dirty="0" smtClean="0"/>
              <a:t> </a:t>
            </a:r>
            <a:r>
              <a:rPr lang="en-US" dirty="0"/>
              <a:t>6. Blumenthal GM, et al. Nat Rev Clin Oncol 2018;15(3):127–8; 7. Blumenthal GM, et al. Nat Rev </a:t>
            </a:r>
            <a:r>
              <a:rPr lang="en-US" dirty="0" err="1"/>
              <a:t>Clin</a:t>
            </a:r>
            <a:r>
              <a:rPr lang="en-US" dirty="0"/>
              <a:t> </a:t>
            </a:r>
            <a:r>
              <a:rPr lang="en-US" dirty="0" err="1"/>
              <a:t>Oncol</a:t>
            </a:r>
            <a:r>
              <a:rPr lang="en-US" dirty="0"/>
              <a:t> 2019;16(3):</a:t>
            </a:r>
            <a:r>
              <a:rPr lang="en-US" dirty="0" smtClean="0"/>
              <a:t>139–41.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593724" y="4181240"/>
            <a:ext cx="7740577" cy="301374"/>
          </a:xfrm>
        </p:spPr>
        <p:txBody>
          <a:bodyPr/>
          <a:lstStyle/>
          <a:p>
            <a:r>
              <a:rPr lang="en-US" dirty="0"/>
              <a:t>GI, gastrointestinal; GIST, gastrointestinal stromal tumor; NET, neuroendocrine tumor.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7209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 cancers comprise a heterogenous array of tumor types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1. </a:t>
            </a:r>
            <a:r>
              <a:rPr lang="en-US" dirty="0"/>
              <a:t>Pourhoseingholi MA, et al. </a:t>
            </a:r>
            <a:r>
              <a:rPr lang="en-US" dirty="0" err="1" smtClean="0"/>
              <a:t>Gastroenterol</a:t>
            </a:r>
            <a:r>
              <a:rPr lang="en-US" dirty="0" smtClean="0"/>
              <a:t> </a:t>
            </a:r>
            <a:r>
              <a:rPr lang="en-US" dirty="0" err="1" smtClean="0"/>
              <a:t>Hepatol</a:t>
            </a:r>
            <a:r>
              <a:rPr lang="en-US" dirty="0" smtClean="0"/>
              <a:t> Bed </a:t>
            </a:r>
            <a:r>
              <a:rPr lang="en-US" dirty="0"/>
              <a:t>Bench 2015;8(1):19; 2. </a:t>
            </a:r>
            <a:r>
              <a:rPr lang="en-GB" dirty="0"/>
              <a:t>GI Cancer Alliance. GI Cancers. http://www.gicancersalliance.org/gi-cancers (</a:t>
            </a:r>
            <a:r>
              <a:rPr lang="en-GB" dirty="0" smtClean="0"/>
              <a:t>Accessed: </a:t>
            </a:r>
            <a:r>
              <a:rPr lang="en-GB" dirty="0"/>
              <a:t>February 2021); </a:t>
            </a:r>
            <a:r>
              <a:rPr lang="fr-FR" dirty="0"/>
              <a:t>3. </a:t>
            </a:r>
            <a:r>
              <a:rPr lang="en-GB" dirty="0"/>
              <a:t>National Cancer Institute. Gastrointestinal Stromal Tumors Treatment (PDQ®)–Health Professional Version. https://www.cancer.gov/types/soft-tissue-sarcoma/hp/gist-treatment-pdq (</a:t>
            </a:r>
            <a:r>
              <a:rPr lang="en-GB" dirty="0" smtClean="0"/>
              <a:t>Accessed: </a:t>
            </a:r>
            <a:r>
              <a:rPr lang="en-GB" dirty="0"/>
              <a:t>February 2021).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*Common GI cancers are defined as the five most commonly diagnosed GI cancers worldwide; **Liver cancer includes hepatocellular carcinoma and intrahepatic bile duct cancer.</a:t>
            </a:r>
          </a:p>
          <a:p>
            <a:r>
              <a:rPr lang="en-US" dirty="0"/>
              <a:t>CRC, colorectal cancer; GI, gastrointestinal;</a:t>
            </a:r>
            <a:r>
              <a:rPr lang="en-GB" dirty="0"/>
              <a:t> GIST, gastrointestinal stromal </a:t>
            </a:r>
            <a:r>
              <a:rPr lang="en-GB" dirty="0" err="1"/>
              <a:t>tumor</a:t>
            </a:r>
            <a:r>
              <a:rPr lang="en-GB" dirty="0"/>
              <a:t>; </a:t>
            </a:r>
            <a:r>
              <a:rPr lang="en-US" dirty="0"/>
              <a:t>NET, </a:t>
            </a:r>
            <a:r>
              <a:rPr lang="en-GB" dirty="0"/>
              <a:t>neuroendocrine </a:t>
            </a:r>
            <a:r>
              <a:rPr lang="en-GB" dirty="0" err="1"/>
              <a:t>tumor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572050" y="2034354"/>
            <a:ext cx="1362150" cy="1362150"/>
          </a:xfrm>
          <a:prstGeom prst="ellipse">
            <a:avLst/>
          </a:prstGeom>
          <a:noFill/>
          <a:ln w="76200"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898396" y="1170293"/>
            <a:ext cx="30434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rgbClr val="0066CC"/>
                </a:solidFill>
              </a:rPr>
              <a:t>Less </a:t>
            </a:r>
            <a:r>
              <a:rPr lang="en-GB" sz="1600" b="1" dirty="0">
                <a:solidFill>
                  <a:schemeClr val="accent1"/>
                </a:solidFill>
              </a:rPr>
              <a:t>common</a:t>
            </a:r>
            <a:r>
              <a:rPr lang="en-GB" sz="1600" b="1" dirty="0">
                <a:solidFill>
                  <a:srgbClr val="0066CC"/>
                </a:solidFill>
              </a:rPr>
              <a:t> GI cancers</a:t>
            </a:r>
            <a:r>
              <a:rPr lang="en-GB" sz="1600" b="1" baseline="30000" dirty="0">
                <a:solidFill>
                  <a:srgbClr val="0066CC"/>
                </a:solidFill>
              </a:rPr>
              <a:t>1–3</a:t>
            </a:r>
            <a:endParaRPr lang="en-US" sz="1600" b="1" baseline="30000" dirty="0">
              <a:solidFill>
                <a:srgbClr val="0066CC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5910401" y="1592137"/>
            <a:ext cx="659340" cy="660885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5720" rIns="45720" rtlCol="0" anchor="ctr" anchorCtr="0">
            <a:spAutoFit/>
          </a:bodyPr>
          <a:lstStyle/>
          <a:p>
            <a:pPr algn="ctr"/>
            <a:endParaRPr lang="en-US" sz="1400" dirty="0"/>
          </a:p>
        </p:txBody>
      </p:sp>
      <p:sp>
        <p:nvSpPr>
          <p:cNvPr id="42" name="Oval 41"/>
          <p:cNvSpPr/>
          <p:nvPr/>
        </p:nvSpPr>
        <p:spPr>
          <a:xfrm>
            <a:off x="6520803" y="2018000"/>
            <a:ext cx="659340" cy="660885"/>
          </a:xfrm>
          <a:prstGeom prst="ellipse">
            <a:avLst/>
          </a:prstGeom>
          <a:solidFill>
            <a:schemeClr val="bg2"/>
          </a:solidFill>
          <a:ln w="38100"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5720" rIns="45720" rtlCol="0" anchor="ctr" anchorCtr="0">
            <a:spAutoFit/>
          </a:bodyPr>
          <a:lstStyle/>
          <a:p>
            <a:pPr algn="ctr"/>
            <a:endParaRPr lang="en-US" sz="1400" dirty="0"/>
          </a:p>
        </p:txBody>
      </p:sp>
      <p:sp>
        <p:nvSpPr>
          <p:cNvPr id="44" name="Oval 43"/>
          <p:cNvSpPr/>
          <p:nvPr/>
        </p:nvSpPr>
        <p:spPr>
          <a:xfrm>
            <a:off x="6539424" y="2762372"/>
            <a:ext cx="659340" cy="660885"/>
          </a:xfrm>
          <a:prstGeom prst="ellipse">
            <a:avLst/>
          </a:prstGeom>
          <a:solidFill>
            <a:schemeClr val="bg2"/>
          </a:solidFill>
          <a:ln w="38100"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5720" rIns="45720" rtlCol="0" anchor="ctr" anchorCtr="0">
            <a:spAutoFit/>
          </a:bodyPr>
          <a:lstStyle/>
          <a:p>
            <a:pPr algn="ctr"/>
            <a:endParaRPr lang="en-US" sz="1400" dirty="0"/>
          </a:p>
        </p:txBody>
      </p:sp>
      <p:sp>
        <p:nvSpPr>
          <p:cNvPr id="45" name="Oval 44"/>
          <p:cNvSpPr/>
          <p:nvPr/>
        </p:nvSpPr>
        <p:spPr>
          <a:xfrm>
            <a:off x="5910315" y="3138721"/>
            <a:ext cx="659340" cy="660885"/>
          </a:xfrm>
          <a:prstGeom prst="ellipse">
            <a:avLst/>
          </a:prstGeom>
          <a:solidFill>
            <a:schemeClr val="bg2"/>
          </a:solidFill>
          <a:ln w="38100"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5720" rIns="45720" rtlCol="0" anchor="ctr" anchorCtr="0">
            <a:spAutoFit/>
          </a:bodyPr>
          <a:lstStyle/>
          <a:p>
            <a:pPr algn="ctr"/>
            <a:endParaRPr lang="en-US" sz="1400" dirty="0"/>
          </a:p>
        </p:txBody>
      </p:sp>
      <p:sp>
        <p:nvSpPr>
          <p:cNvPr id="46" name="Oval 45"/>
          <p:cNvSpPr/>
          <p:nvPr/>
        </p:nvSpPr>
        <p:spPr>
          <a:xfrm>
            <a:off x="5259956" y="2768624"/>
            <a:ext cx="659340" cy="660885"/>
          </a:xfrm>
          <a:prstGeom prst="ellipse">
            <a:avLst/>
          </a:prstGeom>
          <a:solidFill>
            <a:schemeClr val="bg2"/>
          </a:solidFill>
          <a:ln w="38100"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5720" rIns="45720" rtlCol="0" anchor="ctr" anchorCtr="0">
            <a:spAutoFit/>
          </a:bodyPr>
          <a:lstStyle/>
          <a:p>
            <a:pPr algn="ctr"/>
            <a:endParaRPr lang="en-US" sz="1400" dirty="0"/>
          </a:p>
        </p:txBody>
      </p:sp>
      <p:sp>
        <p:nvSpPr>
          <p:cNvPr id="47" name="Oval 46"/>
          <p:cNvSpPr/>
          <p:nvPr/>
        </p:nvSpPr>
        <p:spPr>
          <a:xfrm>
            <a:off x="5294067" y="2029006"/>
            <a:ext cx="659340" cy="660885"/>
          </a:xfrm>
          <a:prstGeom prst="ellipse">
            <a:avLst/>
          </a:prstGeom>
          <a:solidFill>
            <a:schemeClr val="bg2"/>
          </a:solidFill>
          <a:ln w="38100"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5720" rIns="45720" rtlCol="0" anchor="ctr" anchorCtr="0">
            <a:spAutoFit/>
          </a:bodyPr>
          <a:lstStyle/>
          <a:p>
            <a:pPr algn="ctr"/>
            <a:endParaRPr lang="en-US" sz="1400" dirty="0"/>
          </a:p>
        </p:txBody>
      </p:sp>
      <p:sp>
        <p:nvSpPr>
          <p:cNvPr id="49" name="TextBox 48"/>
          <p:cNvSpPr txBox="1"/>
          <p:nvPr/>
        </p:nvSpPr>
        <p:spPr>
          <a:xfrm>
            <a:off x="6432209" y="1629880"/>
            <a:ext cx="12040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/>
            </a:lvl1pPr>
          </a:lstStyle>
          <a:p>
            <a:pPr lvl="0">
              <a:defRPr/>
            </a:pPr>
            <a:r>
              <a:rPr lang="en-GB" noProof="0" dirty="0"/>
              <a:t>Anal cancer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060011" y="2135550"/>
            <a:ext cx="100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/>
            </a:lvl1pPr>
          </a:lstStyle>
          <a:p>
            <a:pPr>
              <a:defRPr/>
            </a:pPr>
            <a:r>
              <a:rPr lang="en-US" dirty="0">
                <a:cs typeface="Arial" pitchFamily="34" charset="0"/>
              </a:rPr>
              <a:t>Appendix cancer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067139" y="2852712"/>
            <a:ext cx="1195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/>
            </a:lvl1pPr>
          </a:lstStyle>
          <a:p>
            <a:r>
              <a:rPr lang="en-US" dirty="0">
                <a:cs typeface="Arial" pitchFamily="34" charset="0"/>
              </a:rPr>
              <a:t>Gall bladder cancer</a:t>
            </a: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6" t="3789" r="10893" b="16413"/>
          <a:stretch/>
        </p:blipFill>
        <p:spPr>
          <a:xfrm>
            <a:off x="6014031" y="3221666"/>
            <a:ext cx="452062" cy="465887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5598078" y="3773496"/>
            <a:ext cx="1325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/>
            </a:lvl1pPr>
          </a:lstStyle>
          <a:p>
            <a:r>
              <a:rPr lang="en-US" dirty="0">
                <a:cs typeface="Arial" pitchFamily="34" charset="0"/>
              </a:rPr>
              <a:t>Small intestine cancer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713020" y="2851478"/>
            <a:ext cx="612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/>
            </a:lvl1pPr>
          </a:lstStyle>
          <a:p>
            <a:r>
              <a:rPr lang="en-US" dirty="0">
                <a:cs typeface="Arial" pitchFamily="34" charset="0"/>
              </a:rPr>
              <a:t>GI NETs 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729596" y="2221078"/>
            <a:ext cx="617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/>
            </a:lvl1pPr>
          </a:lstStyle>
          <a:p>
            <a:r>
              <a:rPr lang="en-GB" dirty="0"/>
              <a:t>GISTs</a:t>
            </a:r>
            <a:endParaRPr lang="en-US" dirty="0">
              <a:cs typeface="Arial" pitchFamily="34" charset="0"/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55"/>
          <a:stretch/>
        </p:blipFill>
        <p:spPr>
          <a:xfrm>
            <a:off x="5340091" y="2879327"/>
            <a:ext cx="510937" cy="428902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55"/>
          <a:stretch/>
        </p:blipFill>
        <p:spPr>
          <a:xfrm>
            <a:off x="5367430" y="2139759"/>
            <a:ext cx="510937" cy="42890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39"/>
          <a:stretch/>
        </p:blipFill>
        <p:spPr>
          <a:xfrm>
            <a:off x="6602926" y="2153314"/>
            <a:ext cx="518664" cy="43287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6" t="15430" r="23669" b="30231"/>
          <a:stretch/>
        </p:blipFill>
        <p:spPr>
          <a:xfrm>
            <a:off x="6645081" y="2855041"/>
            <a:ext cx="457198" cy="4672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58"/>
          <a:stretch/>
        </p:blipFill>
        <p:spPr>
          <a:xfrm>
            <a:off x="5947941" y="1665080"/>
            <a:ext cx="589330" cy="468175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333494" y="1166168"/>
            <a:ext cx="3729564" cy="2252597"/>
            <a:chOff x="333494" y="1166168"/>
            <a:chExt cx="3729564" cy="2252597"/>
          </a:xfrm>
        </p:grpSpPr>
        <p:sp>
          <p:nvSpPr>
            <p:cNvPr id="11" name="Oval 10"/>
            <p:cNvSpPr/>
            <p:nvPr/>
          </p:nvSpPr>
          <p:spPr>
            <a:xfrm>
              <a:off x="1673756" y="1890720"/>
              <a:ext cx="1224740" cy="1224740"/>
            </a:xfrm>
            <a:prstGeom prst="ellipse">
              <a:avLst/>
            </a:prstGeom>
            <a:noFill/>
            <a:ln w="762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1964219" y="1582914"/>
              <a:ext cx="659340" cy="660885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rgbClr val="00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spAutoFit/>
            </a:bodyPr>
            <a:lstStyle/>
            <a:p>
              <a:pPr algn="ctr"/>
              <a:endParaRPr lang="en-US" sz="1400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2554986" y="2046600"/>
              <a:ext cx="659340" cy="660885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rgbClr val="00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spAutoFit/>
            </a:bodyPr>
            <a:lstStyle/>
            <a:p>
              <a:pPr algn="ctr"/>
              <a:endParaRPr lang="en-US" sz="1400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2355059" y="2757880"/>
              <a:ext cx="659340" cy="660885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rgbClr val="00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spAutoFit/>
            </a:bodyPr>
            <a:lstStyle/>
            <a:p>
              <a:pPr algn="ctr"/>
              <a:endParaRPr lang="en-US" sz="1400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1597711" y="2756353"/>
              <a:ext cx="659340" cy="660885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rgbClr val="00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spAutoFit/>
            </a:bodyPr>
            <a:lstStyle/>
            <a:p>
              <a:pPr algn="ctr"/>
              <a:endParaRPr lang="en-US" sz="1400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1387905" y="2044758"/>
              <a:ext cx="659340" cy="660885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rgbClr val="00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spAutoFit/>
            </a:bodyPr>
            <a:lstStyle/>
            <a:p>
              <a:pPr algn="ctr"/>
              <a:endParaRPr lang="en-US" sz="14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473391" y="1630003"/>
              <a:ext cx="7454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200"/>
              </a:lvl1pPr>
            </a:lstStyle>
            <a:p>
              <a:pPr lvl="0">
                <a:defRPr/>
              </a:pPr>
              <a:r>
                <a:rPr lang="en-GB" dirty="0"/>
                <a:t>CRC</a:t>
              </a:r>
              <a:endParaRPr kumimoji="0" lang="en-US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005838" y="1166168"/>
              <a:ext cx="269543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600" b="1" dirty="0">
                  <a:solidFill>
                    <a:srgbClr val="009933"/>
                  </a:solidFill>
                </a:rPr>
                <a:t>Common GI </a:t>
              </a:r>
              <a:r>
                <a:rPr lang="en-GB" sz="1600" b="1" dirty="0" smtClean="0">
                  <a:solidFill>
                    <a:srgbClr val="009933"/>
                  </a:solidFill>
                </a:rPr>
                <a:t>cancers</a:t>
              </a:r>
              <a:r>
                <a:rPr lang="en-GB" sz="1600" b="1" baseline="30000" dirty="0" smtClean="0">
                  <a:solidFill>
                    <a:srgbClr val="009933"/>
                  </a:solidFill>
                </a:rPr>
                <a:t>1</a:t>
              </a:r>
              <a:r>
                <a:rPr lang="en-GB" sz="1600" b="1" dirty="0" smtClean="0">
                  <a:solidFill>
                    <a:srgbClr val="009933"/>
                  </a:solidFill>
                </a:rPr>
                <a:t>*</a:t>
              </a:r>
              <a:endParaRPr lang="en-US" sz="1600" b="1" dirty="0">
                <a:solidFill>
                  <a:srgbClr val="009933"/>
                </a:solidFill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234"/>
            <a:stretch/>
          </p:blipFill>
          <p:spPr>
            <a:xfrm>
              <a:off x="2669402" y="2202831"/>
              <a:ext cx="424693" cy="36849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3008685" y="2133392"/>
              <a:ext cx="10543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200"/>
              </a:lvl1pPr>
            </a:lstStyle>
            <a:p>
              <a:r>
                <a:rPr lang="en-GB" dirty="0"/>
                <a:t>Gastric cancer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868367" y="2849849"/>
              <a:ext cx="9882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200"/>
              </a:lvl1pPr>
            </a:lstStyle>
            <a:p>
              <a:r>
                <a:rPr lang="en-GB" dirty="0"/>
                <a:t>Liver cancer**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683"/>
            <a:stretch/>
          </p:blipFill>
          <p:spPr>
            <a:xfrm>
              <a:off x="2487602" y="2914548"/>
              <a:ext cx="425895" cy="354842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333494" y="2136997"/>
              <a:ext cx="12606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200"/>
              </a:lvl1pPr>
            </a:lstStyle>
            <a:p>
              <a:r>
                <a:rPr lang="en-GB" dirty="0"/>
                <a:t>Pancreatic cancer</a:t>
              </a:r>
              <a:endParaRPr lang="en-US" dirty="0">
                <a:cs typeface="Arial" pitchFamily="34" charset="0"/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327" b="29951"/>
            <a:stretch/>
          </p:blipFill>
          <p:spPr>
            <a:xfrm>
              <a:off x="1412573" y="2214091"/>
              <a:ext cx="612323" cy="341195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444798" y="2854233"/>
              <a:ext cx="12606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200"/>
              </a:lvl1pPr>
            </a:lstStyle>
            <a:p>
              <a:r>
                <a:rPr lang="en-GB" dirty="0" err="1"/>
                <a:t>Esophageal</a:t>
              </a:r>
              <a:r>
                <a:rPr lang="en-GB" dirty="0"/>
                <a:t> cancer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65" r="5220" b="15136"/>
            <a:stretch/>
          </p:blipFill>
          <p:spPr>
            <a:xfrm>
              <a:off x="2084547" y="1690783"/>
              <a:ext cx="439947" cy="42564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68" t="48292" r="63135" b="14295"/>
            <a:stretch/>
          </p:blipFill>
          <p:spPr>
            <a:xfrm>
              <a:off x="1760663" y="2899946"/>
              <a:ext cx="302597" cy="4162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95430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1. International Agency for Research on Cancer (IARC). Estimated global cancer burden in 2020. https://gco.iarc.fr/today/home (</a:t>
            </a:r>
            <a:r>
              <a:rPr lang="en-US" dirty="0" smtClean="0"/>
              <a:t>Accessed: </a:t>
            </a:r>
            <a:r>
              <a:rPr lang="en-US" dirty="0"/>
              <a:t>February 2021).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*</a:t>
            </a:r>
            <a:r>
              <a:rPr lang="en-GB" dirty="0"/>
              <a:t>Global data, both sexes, all ages; **Includes CRC, gastric cancer, oesophageal cancer, pancreatic cancer, liver cancer.</a:t>
            </a:r>
          </a:p>
          <a:p>
            <a:r>
              <a:rPr lang="en-US" dirty="0"/>
              <a:t>CRC, colorectal cancer; GI, gastrointestinal.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93725" y="274066"/>
            <a:ext cx="7549905" cy="58390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baseline="0">
                <a:solidFill>
                  <a:schemeClr val="accent4"/>
                </a:solidFill>
                <a:latin typeface="Arial" panose="020B0604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GI cancers occur frequently and are a leading cause of cancer death worldwide</a:t>
            </a:r>
            <a:r>
              <a:rPr lang="en-US" baseline="30000" dirty="0"/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6150" y="3887829"/>
            <a:ext cx="3437639" cy="461665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  <a:cs typeface="Arial" pitchFamily="34" charset="0"/>
              </a:rPr>
              <a:t>&gt;5 million </a:t>
            </a:r>
            <a:r>
              <a:rPr lang="en-US" sz="1200" dirty="0">
                <a:cs typeface="Arial" pitchFamily="34" charset="0"/>
              </a:rPr>
              <a:t>people were diagnosed </a:t>
            </a:r>
            <a:br>
              <a:rPr lang="en-US" sz="1200" dirty="0">
                <a:cs typeface="Arial" pitchFamily="34" charset="0"/>
              </a:rPr>
            </a:br>
            <a:r>
              <a:rPr lang="en-US" sz="1200" dirty="0">
                <a:cs typeface="Arial" pitchFamily="34" charset="0"/>
              </a:rPr>
              <a:t>with the most common GI cancers</a:t>
            </a:r>
            <a:endParaRPr lang="en-US" sz="1200" dirty="0">
              <a:solidFill>
                <a:srgbClr val="0066CC"/>
              </a:solidFill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22127" y="3889477"/>
            <a:ext cx="3209028" cy="461665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  <a:cs typeface="Arial" pitchFamily="34" charset="0"/>
              </a:rPr>
              <a:t>&gt;3.5 million </a:t>
            </a:r>
            <a:r>
              <a:rPr lang="en-US" sz="1200" dirty="0">
                <a:cs typeface="Arial" pitchFamily="34" charset="0"/>
              </a:rPr>
              <a:t>people died </a:t>
            </a:r>
            <a:r>
              <a:rPr lang="en-US" sz="1200" dirty="0" smtClean="0">
                <a:cs typeface="Arial" pitchFamily="34" charset="0"/>
              </a:rPr>
              <a:t>from </a:t>
            </a:r>
            <a:br>
              <a:rPr lang="en-US" sz="1200" dirty="0" smtClean="0">
                <a:cs typeface="Arial" pitchFamily="34" charset="0"/>
              </a:rPr>
            </a:br>
            <a:r>
              <a:rPr lang="en-US" sz="1200" dirty="0" smtClean="0">
                <a:cs typeface="Arial" pitchFamily="34" charset="0"/>
              </a:rPr>
              <a:t>the </a:t>
            </a:r>
            <a:r>
              <a:rPr lang="en-US" sz="1200" dirty="0">
                <a:cs typeface="Arial" pitchFamily="34" charset="0"/>
              </a:rPr>
              <a:t>most common GI cancers</a:t>
            </a:r>
            <a:endParaRPr lang="en-US" sz="1200" dirty="0">
              <a:solidFill>
                <a:srgbClr val="FF0000"/>
              </a:solidFill>
              <a:cs typeface="Arial" pitchFamily="34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E2B42932-FA09-044C-960D-911F644FC9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1731658"/>
              </p:ext>
            </p:extLst>
          </p:nvPr>
        </p:nvGraphicFramePr>
        <p:xfrm>
          <a:off x="366347" y="947904"/>
          <a:ext cx="4298073" cy="3215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3C11220-9ECC-4F46-9786-AFF818EDDD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2613356"/>
              </p:ext>
            </p:extLst>
          </p:nvPr>
        </p:nvGraphicFramePr>
        <p:xfrm>
          <a:off x="4053023" y="934558"/>
          <a:ext cx="4747235" cy="3242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75298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5" y="274066"/>
            <a:ext cx="7740575" cy="583901"/>
          </a:xfrm>
        </p:spPr>
        <p:txBody>
          <a:bodyPr/>
          <a:lstStyle/>
          <a:p>
            <a:r>
              <a:rPr lang="en-US" dirty="0"/>
              <a:t>Incidence of common GI cancers in 2020</a:t>
            </a:r>
            <a:r>
              <a:rPr lang="en-US" baseline="30000" dirty="0"/>
              <a:t>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dirty="0"/>
              <a:t>1. </a:t>
            </a:r>
            <a:r>
              <a:rPr lang="en-GB" dirty="0"/>
              <a:t>International Agency for Research on Cancer (IARC). </a:t>
            </a:r>
            <a:r>
              <a:rPr lang="en-US" dirty="0"/>
              <a:t>Estimated global cancer burden in 2020. https://gco.iarc.fr/today/home (</a:t>
            </a:r>
            <a:r>
              <a:rPr lang="en-US" dirty="0" smtClean="0"/>
              <a:t>Accessed: </a:t>
            </a:r>
            <a:r>
              <a:rPr lang="en-US" dirty="0"/>
              <a:t>February 2021).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CRC, colorectal cancer; GI, gastrointestinal.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75793" y="3705191"/>
            <a:ext cx="829340" cy="584775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66CC"/>
                </a:solidFill>
                <a:cs typeface="Arial" pitchFamily="34" charset="0"/>
              </a:rPr>
              <a:t>3</a:t>
            </a:r>
            <a:r>
              <a:rPr lang="en-US" sz="3200" b="1" baseline="30000" dirty="0">
                <a:solidFill>
                  <a:srgbClr val="0066CC"/>
                </a:solidFill>
                <a:cs typeface="Arial" pitchFamily="34" charset="0"/>
              </a:rPr>
              <a:t>rd</a:t>
            </a:r>
            <a:endParaRPr lang="en-US" sz="1200" dirty="0"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48225" y="3715824"/>
            <a:ext cx="829340" cy="584775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cs typeface="Arial" pitchFamily="34" charset="0"/>
              </a:rPr>
              <a:t>5</a:t>
            </a:r>
            <a:r>
              <a:rPr lang="en-US" sz="3200" b="1" baseline="30000" dirty="0">
                <a:solidFill>
                  <a:srgbClr val="FF0000"/>
                </a:solidFill>
                <a:cs typeface="Arial" pitchFamily="34" charset="0"/>
              </a:rPr>
              <a:t>th</a:t>
            </a:r>
            <a:endParaRPr lang="en-US" sz="1200" dirty="0"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80644" y="3715821"/>
            <a:ext cx="829340" cy="584775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  <a:cs typeface="Arial" pitchFamily="34" charset="0"/>
              </a:rPr>
              <a:t>6</a:t>
            </a:r>
            <a:r>
              <a:rPr lang="en-US" sz="3200" b="1" baseline="30000" dirty="0">
                <a:solidFill>
                  <a:srgbClr val="00B050"/>
                </a:solidFill>
                <a:cs typeface="Arial" pitchFamily="34" charset="0"/>
              </a:rPr>
              <a:t>th</a:t>
            </a:r>
            <a:endParaRPr lang="en-US" sz="1200" dirty="0"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55886" y="3726454"/>
            <a:ext cx="829340" cy="584775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C000"/>
                </a:solidFill>
                <a:cs typeface="Arial" pitchFamily="34" charset="0"/>
              </a:rPr>
              <a:t>8</a:t>
            </a:r>
            <a:r>
              <a:rPr lang="en-US" sz="3200" b="1" baseline="30000" dirty="0">
                <a:solidFill>
                  <a:srgbClr val="FFC000"/>
                </a:solidFill>
                <a:cs typeface="Arial" pitchFamily="34" charset="0"/>
              </a:rPr>
              <a:t>th</a:t>
            </a:r>
            <a:endParaRPr lang="en-US" sz="1200" dirty="0"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4709" y="3736728"/>
            <a:ext cx="1487219" cy="461665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9900"/>
                </a:solidFill>
                <a:cs typeface="Arial" pitchFamily="34" charset="0"/>
              </a:rPr>
              <a:t>Rank order of cancer incidence </a:t>
            </a:r>
            <a:endParaRPr lang="en-US" sz="1200" dirty="0">
              <a:solidFill>
                <a:srgbClr val="FF9900"/>
              </a:solidFill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rot="16200000">
            <a:off x="235525" y="1939779"/>
            <a:ext cx="1559769" cy="461665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1200" b="1" dirty="0">
                <a:solidFill>
                  <a:srgbClr val="58595B"/>
                </a:solidFill>
              </a:rPr>
              <a:t>Incidence (millions)</a:t>
            </a:r>
          </a:p>
          <a:p>
            <a:pPr algn="ctr"/>
            <a:endParaRPr lang="en-US" sz="1200" b="1" dirty="0">
              <a:solidFill>
                <a:srgbClr val="58595B"/>
              </a:solidFill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54646" y="939927"/>
            <a:ext cx="255181" cy="277176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rtlCol="0">
            <a:spAutoFit/>
          </a:bodyPr>
          <a:lstStyle/>
          <a:p>
            <a:r>
              <a:rPr lang="en-US" sz="1400" dirty="0">
                <a:solidFill>
                  <a:srgbClr val="58595B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148319" y="1499181"/>
            <a:ext cx="404036" cy="277176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rtlCol="0">
            <a:spAutoFit/>
          </a:bodyPr>
          <a:lstStyle/>
          <a:p>
            <a:r>
              <a:rPr lang="en-US" sz="1400" dirty="0">
                <a:solidFill>
                  <a:srgbClr val="58595B"/>
                </a:solidFill>
                <a:cs typeface="Arial" pitchFamily="34" charset="0"/>
              </a:rPr>
              <a:t>1.5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275917" y="2106518"/>
            <a:ext cx="404036" cy="277176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rtlCol="0">
            <a:spAutoFit/>
          </a:bodyPr>
          <a:lstStyle/>
          <a:p>
            <a:r>
              <a:rPr lang="en-US" sz="1400" dirty="0">
                <a:solidFill>
                  <a:srgbClr val="58595B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148319" y="2602325"/>
            <a:ext cx="404036" cy="277176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rtlCol="0">
            <a:spAutoFit/>
          </a:bodyPr>
          <a:lstStyle/>
          <a:p>
            <a:r>
              <a:rPr lang="en-US" sz="1400" dirty="0">
                <a:solidFill>
                  <a:srgbClr val="58595B"/>
                </a:solidFill>
                <a:cs typeface="Arial" pitchFamily="34" charset="0"/>
              </a:rPr>
              <a:t>0.5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275917" y="3164428"/>
            <a:ext cx="276444" cy="277176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rtlCol="0">
            <a:spAutoFit/>
          </a:bodyPr>
          <a:lstStyle/>
          <a:p>
            <a:r>
              <a:rPr lang="en-US" sz="1400" dirty="0">
                <a:solidFill>
                  <a:srgbClr val="58595B"/>
                </a:solidFill>
                <a:cs typeface="Arial" pitchFamily="34" charset="0"/>
              </a:rPr>
              <a:t>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584186" y="3712806"/>
            <a:ext cx="829340" cy="584775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cs typeface="Arial" pitchFamily="34" charset="0"/>
              </a:rPr>
              <a:t>12</a:t>
            </a:r>
            <a:r>
              <a:rPr lang="en-US" sz="3200" b="1" baseline="30000" dirty="0">
                <a:solidFill>
                  <a:srgbClr val="7030A0"/>
                </a:solidFill>
                <a:cs typeface="Arial" pitchFamily="34" charset="0"/>
              </a:rPr>
              <a:t>th</a:t>
            </a:r>
            <a:endParaRPr lang="en-US" sz="1200" dirty="0">
              <a:solidFill>
                <a:srgbClr val="7030A0"/>
              </a:solidFill>
              <a:cs typeface="Arial" pitchFamily="34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D74B8AD-03FD-404A-9640-CBB620065B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1582459"/>
              </p:ext>
            </p:extLst>
          </p:nvPr>
        </p:nvGraphicFramePr>
        <p:xfrm>
          <a:off x="1382236" y="1018356"/>
          <a:ext cx="6353588" cy="2738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02732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6" y="274066"/>
            <a:ext cx="7833994" cy="583901"/>
          </a:xfrm>
        </p:spPr>
        <p:txBody>
          <a:bodyPr/>
          <a:lstStyle/>
          <a:p>
            <a:r>
              <a:rPr lang="en-US" dirty="0"/>
              <a:t>5-year survival rates for common GI cancers*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79863" y="4564277"/>
            <a:ext cx="7970412" cy="486386"/>
          </a:xfrm>
        </p:spPr>
        <p:txBody>
          <a:bodyPr/>
          <a:lstStyle/>
          <a:p>
            <a:r>
              <a:rPr lang="en-US" sz="700" dirty="0">
                <a:solidFill>
                  <a:schemeClr val="tx2"/>
                </a:solidFill>
              </a:rPr>
              <a:t>1. National Cancer Institute Surveillance, Epidemiology, and End Results Program (SEER). https://seer.cancer.gov/statfacts/html/colorect.html (</a:t>
            </a:r>
            <a:r>
              <a:rPr lang="en-US" sz="700" dirty="0" smtClean="0">
                <a:solidFill>
                  <a:schemeClr val="tx2"/>
                </a:solidFill>
              </a:rPr>
              <a:t>Accessed: </a:t>
            </a:r>
            <a:r>
              <a:rPr lang="en-US" sz="700" dirty="0">
                <a:solidFill>
                  <a:schemeClr val="tx2"/>
                </a:solidFill>
              </a:rPr>
              <a:t>February 2021); 2. American Cancer Society. Stomach Cancer Survival </a:t>
            </a:r>
            <a:r>
              <a:rPr lang="en-US" sz="700" dirty="0" smtClean="0">
                <a:solidFill>
                  <a:schemeClr val="tx2"/>
                </a:solidFill>
              </a:rPr>
              <a:t>Rates. https</a:t>
            </a:r>
            <a:r>
              <a:rPr lang="en-US" sz="700" dirty="0">
                <a:solidFill>
                  <a:schemeClr val="tx2"/>
                </a:solidFill>
              </a:rPr>
              <a:t>://www.cancer.org/cancer/stomach-cancer/detection-diagnosis-staging/survival-rates.html (</a:t>
            </a:r>
            <a:r>
              <a:rPr lang="en-US" sz="700" dirty="0" smtClean="0">
                <a:solidFill>
                  <a:schemeClr val="tx2"/>
                </a:solidFill>
              </a:rPr>
              <a:t>Accessed: </a:t>
            </a:r>
            <a:r>
              <a:rPr lang="en-US" sz="700" dirty="0">
                <a:solidFill>
                  <a:schemeClr val="tx2"/>
                </a:solidFill>
              </a:rPr>
              <a:t>February 2021)</a:t>
            </a:r>
            <a:r>
              <a:rPr lang="es-ES" sz="700" dirty="0">
                <a:solidFill>
                  <a:schemeClr val="tx2"/>
                </a:solidFill>
              </a:rPr>
              <a:t>; </a:t>
            </a:r>
            <a:r>
              <a:rPr lang="en-US" sz="700" dirty="0">
                <a:solidFill>
                  <a:schemeClr val="tx2"/>
                </a:solidFill>
              </a:rPr>
              <a:t>3. American Cancer Society. Liver Cancer Survival Rates. </a:t>
            </a:r>
            <a:r>
              <a:rPr lang="en-US" sz="700" dirty="0" smtClean="0">
                <a:solidFill>
                  <a:schemeClr val="tx2"/>
                </a:solidFill>
              </a:rPr>
              <a:t>https</a:t>
            </a:r>
            <a:r>
              <a:rPr lang="en-US" sz="700" dirty="0">
                <a:solidFill>
                  <a:schemeClr val="tx2"/>
                </a:solidFill>
              </a:rPr>
              <a:t>://www.cancer.org/cancer/liver-cancer/detection-diagnosis-staging/survival-rates.html  (</a:t>
            </a:r>
            <a:r>
              <a:rPr lang="en-US" sz="700" dirty="0" smtClean="0">
                <a:solidFill>
                  <a:schemeClr val="tx2"/>
                </a:solidFill>
              </a:rPr>
              <a:t>Accessed: </a:t>
            </a:r>
            <a:r>
              <a:rPr lang="en-US" sz="700" dirty="0">
                <a:solidFill>
                  <a:schemeClr val="tx2"/>
                </a:solidFill>
              </a:rPr>
              <a:t>February 2021); 4. American Cancer Society. Esophageal Cancer Survival Rates. </a:t>
            </a:r>
            <a:r>
              <a:rPr lang="en-US" sz="700" dirty="0" smtClean="0">
                <a:solidFill>
                  <a:schemeClr val="tx2"/>
                </a:solidFill>
              </a:rPr>
              <a:t>https</a:t>
            </a:r>
            <a:r>
              <a:rPr lang="en-US" sz="700" dirty="0">
                <a:solidFill>
                  <a:schemeClr val="tx2"/>
                </a:solidFill>
              </a:rPr>
              <a:t>://www.cancer.org/cancer/esophagus-cancer/detection-diagnosis-staging/survival-rates.html (</a:t>
            </a:r>
            <a:r>
              <a:rPr lang="en-US" sz="700" dirty="0" smtClean="0">
                <a:solidFill>
                  <a:schemeClr val="tx2"/>
                </a:solidFill>
              </a:rPr>
              <a:t>Accessed: </a:t>
            </a:r>
            <a:r>
              <a:rPr lang="en-US" sz="700" dirty="0">
                <a:solidFill>
                  <a:schemeClr val="tx2"/>
                </a:solidFill>
              </a:rPr>
              <a:t>February 2021); 5. American Cancer Society. Pancreatic Cancer Survival </a:t>
            </a:r>
            <a:r>
              <a:rPr lang="en-US" sz="700" dirty="0" smtClean="0">
                <a:solidFill>
                  <a:schemeClr val="tx2"/>
                </a:solidFill>
              </a:rPr>
              <a:t>Rates. </a:t>
            </a:r>
            <a:r>
              <a:rPr lang="en-US" sz="700" dirty="0">
                <a:solidFill>
                  <a:schemeClr val="tx2"/>
                </a:solidFill>
              </a:rPr>
              <a:t>https://www.cancer.org/cancer/pancreatic-cancer/detection-diagnosis-staging/survival-rates.html (</a:t>
            </a:r>
            <a:r>
              <a:rPr lang="en-US" sz="700" dirty="0" smtClean="0">
                <a:solidFill>
                  <a:schemeClr val="tx2"/>
                </a:solidFill>
              </a:rPr>
              <a:t>Accessed: </a:t>
            </a:r>
            <a:r>
              <a:rPr lang="en-US" sz="700" dirty="0">
                <a:solidFill>
                  <a:schemeClr val="tx2"/>
                </a:solidFill>
              </a:rPr>
              <a:t>February 2021).</a:t>
            </a:r>
          </a:p>
        </p:txBody>
      </p:sp>
      <p:sp>
        <p:nvSpPr>
          <p:cNvPr id="30" name="Footer Placeholder 2"/>
          <p:cNvSpPr txBox="1">
            <a:spLocks/>
          </p:cNvSpPr>
          <p:nvPr/>
        </p:nvSpPr>
        <p:spPr>
          <a:xfrm>
            <a:off x="593725" y="4237859"/>
            <a:ext cx="7970412" cy="36399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00"/>
              </a:spcAft>
            </a:pPr>
            <a:r>
              <a:rPr lang="en-US" sz="700" dirty="0">
                <a:solidFill>
                  <a:schemeClr val="tx2"/>
                </a:solidFill>
              </a:rPr>
              <a:t>*5-year survival rates are presented, for all stages </a:t>
            </a:r>
            <a:r>
              <a:rPr lang="en-US" sz="700" dirty="0" smtClean="0">
                <a:solidFill>
                  <a:schemeClr val="tx2"/>
                </a:solidFill>
              </a:rPr>
              <a:t>combined; </a:t>
            </a:r>
            <a:r>
              <a:rPr lang="en-US" sz="700" dirty="0">
                <a:solidFill>
                  <a:schemeClr val="tx2"/>
                </a:solidFill>
              </a:rPr>
              <a:t>**5-year survival rate for CRC was age-standardized.</a:t>
            </a:r>
          </a:p>
          <a:p>
            <a:pPr>
              <a:spcBef>
                <a:spcPts val="600"/>
              </a:spcBef>
              <a:spcAft>
                <a:spcPts val="100"/>
              </a:spcAft>
            </a:pPr>
            <a:r>
              <a:rPr lang="en-US" sz="700" dirty="0">
                <a:solidFill>
                  <a:schemeClr val="tx2"/>
                </a:solidFill>
              </a:rPr>
              <a:t>CRC, colorectal </a:t>
            </a:r>
            <a:r>
              <a:rPr lang="en-US" sz="700" dirty="0" smtClean="0">
                <a:solidFill>
                  <a:schemeClr val="tx2"/>
                </a:solidFill>
              </a:rPr>
              <a:t>cancer; GI, gastrointestinal.</a:t>
            </a:r>
            <a:endParaRPr lang="en-US" sz="700" dirty="0">
              <a:solidFill>
                <a:schemeClr val="tx2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15586" y="1139832"/>
            <a:ext cx="6790275" cy="2909705"/>
            <a:chOff x="1031902" y="1114194"/>
            <a:chExt cx="6790275" cy="2909705"/>
          </a:xfrm>
        </p:grpSpPr>
        <p:grpSp>
          <p:nvGrpSpPr>
            <p:cNvPr id="12" name="Group 11"/>
            <p:cNvGrpSpPr/>
            <p:nvPr/>
          </p:nvGrpSpPr>
          <p:grpSpPr>
            <a:xfrm>
              <a:off x="2272394" y="1114194"/>
              <a:ext cx="3940797" cy="1236412"/>
              <a:chOff x="2207515" y="1114194"/>
              <a:chExt cx="3940797" cy="1236412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2207515" y="1114194"/>
                <a:ext cx="1470556" cy="1218615"/>
                <a:chOff x="2207515" y="1114194"/>
                <a:chExt cx="1470556" cy="1218615"/>
              </a:xfrm>
            </p:grpSpPr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07E1EDF0-8360-438E-A541-C20DE7456273}"/>
                    </a:ext>
                  </a:extLst>
                </p:cNvPr>
                <p:cNvSpPr/>
                <p:nvPr/>
              </p:nvSpPr>
              <p:spPr>
                <a:xfrm>
                  <a:off x="2333768" y="1114194"/>
                  <a:ext cx="1324940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400" b="1" dirty="0" smtClean="0">
                      <a:solidFill>
                        <a:srgbClr val="0070C0"/>
                      </a:solidFill>
                      <a:cs typeface="Arial" pitchFamily="34" charset="0"/>
                    </a:rPr>
                    <a:t>CRC</a:t>
                  </a:r>
                  <a:r>
                    <a:rPr lang="en-US" sz="2400" b="1" spc="-30" baseline="30000" dirty="0" smtClean="0">
                      <a:solidFill>
                        <a:srgbClr val="0066CC"/>
                      </a:solidFill>
                      <a:cs typeface="Arial" pitchFamily="34" charset="0"/>
                    </a:rPr>
                    <a:t>1</a:t>
                  </a:r>
                  <a:r>
                    <a:rPr lang="en-US" sz="2400" b="1" dirty="0" smtClean="0">
                      <a:solidFill>
                        <a:srgbClr val="0066CC"/>
                      </a:solidFill>
                      <a:cs typeface="Arial" pitchFamily="34" charset="0"/>
                    </a:rPr>
                    <a:t>**</a:t>
                  </a:r>
                  <a:endParaRPr lang="en-US" sz="2400" b="1" dirty="0">
                    <a:solidFill>
                      <a:srgbClr val="0066CC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03046BED-1090-409A-A6D1-8FAC346D12B0}"/>
                    </a:ext>
                  </a:extLst>
                </p:cNvPr>
                <p:cNvSpPr txBox="1"/>
                <p:nvPr/>
              </p:nvSpPr>
              <p:spPr>
                <a:xfrm>
                  <a:off x="2207515" y="1409479"/>
                  <a:ext cx="1470556" cy="92333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lIns="45720" rIns="45720" rtlCol="0">
                  <a:spAutoFit/>
                </a:bodyPr>
                <a:lstStyle/>
                <a:p>
                  <a:r>
                    <a:rPr lang="en-US" sz="5400" b="1" dirty="0">
                      <a:solidFill>
                        <a:srgbClr val="0066CC"/>
                      </a:solidFill>
                    </a:rPr>
                    <a:t>65%</a:t>
                  </a:r>
                  <a:endParaRPr lang="en-GB" sz="5400" b="1" dirty="0">
                    <a:solidFill>
                      <a:srgbClr val="0066CC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4485649" y="1114194"/>
                <a:ext cx="1662663" cy="1236412"/>
                <a:chOff x="4485649" y="1114194"/>
                <a:chExt cx="1662663" cy="1236412"/>
              </a:xfrm>
            </p:grpSpPr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03046BED-1090-409A-A6D1-8FAC346D12B0}"/>
                    </a:ext>
                  </a:extLst>
                </p:cNvPr>
                <p:cNvSpPr txBox="1"/>
                <p:nvPr/>
              </p:nvSpPr>
              <p:spPr>
                <a:xfrm>
                  <a:off x="4485649" y="1427276"/>
                  <a:ext cx="1652109" cy="92333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lIns="45720" rIns="45720" rtlCol="0">
                  <a:spAutoFit/>
                </a:bodyPr>
                <a:lstStyle/>
                <a:p>
                  <a:r>
                    <a:rPr lang="en-US" sz="5400" b="1" dirty="0">
                      <a:solidFill>
                        <a:srgbClr val="FF0000"/>
                      </a:solidFill>
                    </a:rPr>
                    <a:t>32%</a:t>
                  </a:r>
                  <a:endParaRPr lang="en-GB" sz="5400" b="1" dirty="0">
                    <a:solidFill>
                      <a:srgbClr val="FF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07E1EDF0-8360-438E-A541-C20DE7456273}"/>
                    </a:ext>
                  </a:extLst>
                </p:cNvPr>
                <p:cNvSpPr/>
                <p:nvPr/>
              </p:nvSpPr>
              <p:spPr>
                <a:xfrm>
                  <a:off x="4496203" y="1114194"/>
                  <a:ext cx="1652109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400" b="1" dirty="0">
                      <a:solidFill>
                        <a:srgbClr val="FF0000"/>
                      </a:solidFill>
                      <a:cs typeface="Arial" pitchFamily="34" charset="0"/>
                    </a:rPr>
                    <a:t>Gastric</a:t>
                  </a:r>
                  <a:r>
                    <a:rPr lang="en-US" sz="2400" b="1" baseline="30000" dirty="0">
                      <a:solidFill>
                        <a:srgbClr val="FF0000"/>
                      </a:solidFill>
                      <a:cs typeface="Arial" pitchFamily="34" charset="0"/>
                    </a:rPr>
                    <a:t>2</a:t>
                  </a:r>
                  <a:endParaRPr lang="en-US" sz="2400" b="1" dirty="0">
                    <a:solidFill>
                      <a:srgbClr val="FF0000"/>
                    </a:solidFill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13" name="Group 12"/>
            <p:cNvGrpSpPr/>
            <p:nvPr/>
          </p:nvGrpSpPr>
          <p:grpSpPr>
            <a:xfrm>
              <a:off x="1031902" y="2719897"/>
              <a:ext cx="6790275" cy="1304002"/>
              <a:chOff x="1031902" y="2719897"/>
              <a:chExt cx="6790275" cy="1304002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5977719" y="2719897"/>
                <a:ext cx="1844458" cy="1304002"/>
                <a:chOff x="5977719" y="2719897"/>
                <a:chExt cx="1844458" cy="1304002"/>
              </a:xfrm>
            </p:grpSpPr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07E1EDF0-8360-438E-A541-C20DE7456273}"/>
                    </a:ext>
                  </a:extLst>
                </p:cNvPr>
                <p:cNvSpPr/>
                <p:nvPr/>
              </p:nvSpPr>
              <p:spPr>
                <a:xfrm>
                  <a:off x="5977719" y="2719897"/>
                  <a:ext cx="1844458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400" b="1" dirty="0">
                      <a:solidFill>
                        <a:srgbClr val="7030A0"/>
                      </a:solidFill>
                      <a:cs typeface="Arial" pitchFamily="34" charset="0"/>
                    </a:rPr>
                    <a:t>Pancreatic</a:t>
                  </a:r>
                  <a:r>
                    <a:rPr lang="en-US" sz="2400" b="1" spc="-30" baseline="30000" dirty="0">
                      <a:solidFill>
                        <a:srgbClr val="7030A0"/>
                      </a:solidFill>
                      <a:cs typeface="Arial" pitchFamily="34" charset="0"/>
                    </a:rPr>
                    <a:t>5</a:t>
                  </a:r>
                  <a:endParaRPr lang="en-US" sz="2400" b="1" dirty="0">
                    <a:solidFill>
                      <a:srgbClr val="7030A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03046BED-1090-409A-A6D1-8FAC346D12B0}"/>
                    </a:ext>
                  </a:extLst>
                </p:cNvPr>
                <p:cNvSpPr txBox="1"/>
                <p:nvPr/>
              </p:nvSpPr>
              <p:spPr>
                <a:xfrm>
                  <a:off x="6069452" y="3008236"/>
                  <a:ext cx="1696126" cy="1015663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lIns="45720" rIns="45720" rtlCol="0">
                  <a:spAutoFit/>
                </a:bodyPr>
                <a:lstStyle/>
                <a:p>
                  <a:r>
                    <a:rPr lang="en-GB" sz="6000" b="1" dirty="0">
                      <a:solidFill>
                        <a:srgbClr val="7030A0"/>
                      </a:solidFill>
                      <a:cs typeface="Arial" pitchFamily="34" charset="0"/>
                    </a:rPr>
                    <a:t>10%</a:t>
                  </a:r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3309590" y="2719897"/>
                <a:ext cx="2395182" cy="1283004"/>
                <a:chOff x="3309590" y="2719897"/>
                <a:chExt cx="2395182" cy="1283004"/>
              </a:xfrm>
            </p:grpSpPr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E6A768BB-A087-401E-A5AF-40A44BB419D2}"/>
                    </a:ext>
                  </a:extLst>
                </p:cNvPr>
                <p:cNvSpPr/>
                <p:nvPr/>
              </p:nvSpPr>
              <p:spPr>
                <a:xfrm>
                  <a:off x="3309590" y="2719897"/>
                  <a:ext cx="2395182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400" b="1" dirty="0">
                      <a:solidFill>
                        <a:srgbClr val="FF9900"/>
                      </a:solidFill>
                      <a:cs typeface="Arial" pitchFamily="34" charset="0"/>
                    </a:rPr>
                    <a:t>Esophageal</a:t>
                  </a:r>
                  <a:r>
                    <a:rPr lang="en-US" sz="2400" b="1" spc="-30" baseline="30000" dirty="0">
                      <a:solidFill>
                        <a:srgbClr val="FF9900"/>
                      </a:solidFill>
                      <a:cs typeface="Arial" pitchFamily="34" charset="0"/>
                    </a:rPr>
                    <a:t>4</a:t>
                  </a:r>
                  <a:endParaRPr lang="en-US" sz="2400" b="1" dirty="0">
                    <a:solidFill>
                      <a:srgbClr val="FF99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6264E690-4B5C-4F91-8BB3-CBACDB61C58F}"/>
                    </a:ext>
                  </a:extLst>
                </p:cNvPr>
                <p:cNvSpPr txBox="1"/>
                <p:nvPr/>
              </p:nvSpPr>
              <p:spPr>
                <a:xfrm>
                  <a:off x="3633322" y="3079571"/>
                  <a:ext cx="1491417" cy="92333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lIns="45720" rIns="45720" rtlCol="0">
                  <a:spAutoFit/>
                </a:bodyPr>
                <a:lstStyle/>
                <a:p>
                  <a:pPr algn="ctr"/>
                  <a:r>
                    <a:rPr lang="en-GB" sz="5400" b="1" dirty="0">
                      <a:solidFill>
                        <a:srgbClr val="FF9900"/>
                      </a:solidFill>
                      <a:cs typeface="Arial" pitchFamily="34" charset="0"/>
                    </a:rPr>
                    <a:t>20%</a:t>
                  </a:r>
                </a:p>
              </p:txBody>
            </p:sp>
          </p:grpSp>
          <p:grpSp>
            <p:nvGrpSpPr>
              <p:cNvPr id="7" name="Group 6"/>
              <p:cNvGrpSpPr/>
              <p:nvPr/>
            </p:nvGrpSpPr>
            <p:grpSpPr>
              <a:xfrm>
                <a:off x="1031902" y="2719897"/>
                <a:ext cx="1743740" cy="1289828"/>
                <a:chOff x="1031902" y="2719897"/>
                <a:chExt cx="1743740" cy="1289828"/>
              </a:xfrm>
            </p:grpSpPr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07E1EDF0-8360-438E-A541-C20DE7456273}"/>
                    </a:ext>
                  </a:extLst>
                </p:cNvPr>
                <p:cNvSpPr/>
                <p:nvPr/>
              </p:nvSpPr>
              <p:spPr>
                <a:xfrm>
                  <a:off x="1031902" y="2719897"/>
                  <a:ext cx="1743740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400" b="1" dirty="0">
                      <a:solidFill>
                        <a:srgbClr val="009933"/>
                      </a:solidFill>
                      <a:cs typeface="Arial" pitchFamily="34" charset="0"/>
                    </a:rPr>
                    <a:t>Liver</a:t>
                  </a:r>
                  <a:r>
                    <a:rPr lang="en-US" sz="2400" b="1" baseline="30000" dirty="0">
                      <a:solidFill>
                        <a:srgbClr val="009933"/>
                      </a:solidFill>
                      <a:cs typeface="Arial" pitchFamily="34" charset="0"/>
                    </a:rPr>
                    <a:t>3</a:t>
                  </a: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6264E690-4B5C-4F91-8BB3-CBACDB61C58F}"/>
                    </a:ext>
                  </a:extLst>
                </p:cNvPr>
                <p:cNvSpPr txBox="1"/>
                <p:nvPr/>
              </p:nvSpPr>
              <p:spPr>
                <a:xfrm>
                  <a:off x="1197193" y="3086395"/>
                  <a:ext cx="1491417" cy="92333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lIns="45720" rIns="45720" rtlCol="0">
                  <a:spAutoFit/>
                </a:bodyPr>
                <a:lstStyle/>
                <a:p>
                  <a:pPr algn="ctr"/>
                  <a:r>
                    <a:rPr lang="en-GB" sz="5400" b="1" dirty="0">
                      <a:solidFill>
                        <a:srgbClr val="009933"/>
                      </a:solidFill>
                      <a:cs typeface="Arial" pitchFamily="34" charset="0"/>
                    </a:rPr>
                    <a:t>20%</a:t>
                  </a:r>
                </a:p>
              </p:txBody>
            </p:sp>
          </p:grpSp>
        </p:grpSp>
      </p:grpSp>
      <p:sp>
        <p:nvSpPr>
          <p:cNvPr id="5" name="Rectangle 4"/>
          <p:cNvSpPr/>
          <p:nvPr/>
        </p:nvSpPr>
        <p:spPr>
          <a:xfrm>
            <a:off x="7832456" y="7919"/>
            <a:ext cx="1307088" cy="535531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900" b="1" dirty="0" smtClean="0"/>
              <a:t>Client Comment: </a:t>
            </a:r>
            <a:r>
              <a:rPr lang="en-US" sz="900" dirty="0" smtClean="0"/>
              <a:t>Since </a:t>
            </a:r>
            <a:r>
              <a:rPr lang="en-US" sz="900" dirty="0"/>
              <a:t>all other cancer survival rates are pulled out from the same reference "Cancer.org" I suggest also use the same source for CRC data for consistency.  Also, the "cancer.gov" source is more updated.</a:t>
            </a:r>
          </a:p>
          <a:p>
            <a:endParaRPr lang="en-US" sz="900" dirty="0"/>
          </a:p>
          <a:p>
            <a:r>
              <a:rPr lang="en-US" sz="900" dirty="0"/>
              <a:t>CRC to update to 63</a:t>
            </a:r>
            <a:r>
              <a:rPr lang="en-US" sz="900" dirty="0" smtClean="0"/>
              <a:t>%.Update </a:t>
            </a:r>
            <a:r>
              <a:rPr lang="en-US" sz="900" dirty="0"/>
              <a:t>the ref 1 to the respective cancer.gov source: </a:t>
            </a:r>
            <a:r>
              <a:rPr lang="en-US" sz="900" dirty="0">
                <a:hlinkClick r:id="rId2"/>
              </a:rPr>
              <a:t>https://</a:t>
            </a:r>
            <a:r>
              <a:rPr lang="en-US" sz="900" dirty="0" smtClean="0">
                <a:hlinkClick r:id="rId2"/>
              </a:rPr>
              <a:t>www.cancer.org/cancer/colon-rectal-cancer/detection-diagnosis-staging/survival-rates.html</a:t>
            </a:r>
            <a:endParaRPr lang="en-US" sz="900" dirty="0" smtClean="0"/>
          </a:p>
          <a:p>
            <a:endParaRPr lang="en-US" sz="900" dirty="0"/>
          </a:p>
          <a:p>
            <a:r>
              <a:rPr lang="en-US" sz="900" b="1" dirty="0" err="1" smtClean="0"/>
              <a:t>Syneos</a:t>
            </a:r>
            <a:r>
              <a:rPr lang="en-US" sz="900" b="1" dirty="0" smtClean="0"/>
              <a:t> response</a:t>
            </a:r>
            <a:r>
              <a:rPr lang="en-US" sz="900" b="1" dirty="0"/>
              <a:t>: </a:t>
            </a:r>
            <a:r>
              <a:rPr lang="en-US" sz="900" dirty="0"/>
              <a:t>Note to Edward: This was not possible, as the cancer.org website shows 5-year survival data separately for colon (63%) and rectal cancer (67</a:t>
            </a:r>
            <a:r>
              <a:rPr lang="en-US" sz="900" dirty="0" smtClean="0"/>
              <a:t>%). Because </a:t>
            </a:r>
            <a:r>
              <a:rPr lang="en-US" sz="900" dirty="0"/>
              <a:t>of this, we have used here the most updated data for CRC from the SEER </a:t>
            </a:r>
            <a:r>
              <a:rPr lang="en-US" sz="900" dirty="0" smtClean="0"/>
              <a:t>database.</a:t>
            </a:r>
          </a:p>
        </p:txBody>
      </p:sp>
    </p:spTree>
    <p:extLst>
      <p:ext uri="{BB962C8B-B14F-4D97-AF65-F5344CB8AC3E}">
        <p14:creationId xmlns:p14="http://schemas.microsoft.com/office/powerpoint/2010/main" val="2503465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dirty="0"/>
              <a:t>1. GI Cancers Alliance. Gastrointestinal Cancers: An Urgent Need. </a:t>
            </a:r>
            <a:r>
              <a:rPr lang="en-US" dirty="0" smtClean="0"/>
              <a:t>https</a:t>
            </a:r>
            <a:r>
              <a:rPr lang="en-US" dirty="0"/>
              <a:t>://www.gicancersalliance.org/resources/gastrointestinal-cancers-an-urgent-need/ (Accessed: September 2019); 2. Blumenthal GM, et al. Nat Rev Clin Oncol 2018;15(3):127–8; 3. Blumenthal GM, et al. Nat Rev Clin Oncol 2019;16(3):139–41; 4. Rao D, et al. NPJ Precis Oncol 2019;3:4.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GI, gastrointestinal.</a:t>
            </a:r>
          </a:p>
        </p:txBody>
      </p:sp>
      <p:sp>
        <p:nvSpPr>
          <p:cNvPr id="62" name="Title 1"/>
          <p:cNvSpPr>
            <a:spLocks noGrp="1"/>
          </p:cNvSpPr>
          <p:nvPr>
            <p:ph type="title"/>
          </p:nvPr>
        </p:nvSpPr>
        <p:spPr>
          <a:xfrm>
            <a:off x="593726" y="380892"/>
            <a:ext cx="8098597" cy="583901"/>
          </a:xfrm>
        </p:spPr>
        <p:txBody>
          <a:bodyPr/>
          <a:lstStyle/>
          <a:p>
            <a:r>
              <a:rPr lang="en-US" dirty="0"/>
              <a:t>GI cancers represent an urgent </a:t>
            </a:r>
            <a:r>
              <a:rPr lang="en-US" dirty="0" smtClean="0"/>
              <a:t>unmet </a:t>
            </a:r>
            <a:br>
              <a:rPr lang="en-US" dirty="0" smtClean="0"/>
            </a:br>
            <a:r>
              <a:rPr lang="en-US" dirty="0" smtClean="0"/>
              <a:t>medical </a:t>
            </a:r>
            <a:r>
              <a:rPr lang="en-US" dirty="0"/>
              <a:t>need</a:t>
            </a:r>
            <a:endParaRPr lang="en-US" baseline="30000" dirty="0"/>
          </a:p>
        </p:txBody>
      </p:sp>
      <p:sp>
        <p:nvSpPr>
          <p:cNvPr id="70" name="Freeform: Shape 106">
            <a:extLst>
              <a:ext uri="{FF2B5EF4-FFF2-40B4-BE49-F238E27FC236}">
                <a16:creationId xmlns:a16="http://schemas.microsoft.com/office/drawing/2014/main" id="{F3C3ED6E-EACE-484A-83F9-7EC16FE44C1F}"/>
              </a:ext>
            </a:extLst>
          </p:cNvPr>
          <p:cNvSpPr/>
          <p:nvPr/>
        </p:nvSpPr>
        <p:spPr>
          <a:xfrm>
            <a:off x="354013" y="1767170"/>
            <a:ext cx="8423275" cy="1885640"/>
          </a:xfrm>
          <a:custGeom>
            <a:avLst/>
            <a:gdLst>
              <a:gd name="connsiteX0" fmla="*/ 1082351 w 9669865"/>
              <a:gd name="connsiteY0" fmla="*/ 0 h 2164702"/>
              <a:gd name="connsiteX1" fmla="*/ 2164703 w 9669865"/>
              <a:gd name="connsiteY1" fmla="*/ 1082351 h 2164702"/>
              <a:gd name="connsiteX2" fmla="*/ 3752581 w 9669865"/>
              <a:gd name="connsiteY2" fmla="*/ 1082351 h 2164702"/>
              <a:gd name="connsiteX3" fmla="*/ 4834932 w 9669865"/>
              <a:gd name="connsiteY3" fmla="*/ 0 h 2164702"/>
              <a:gd name="connsiteX4" fmla="*/ 5917283 w 9669865"/>
              <a:gd name="connsiteY4" fmla="*/ 1082351 h 2164702"/>
              <a:gd name="connsiteX5" fmla="*/ 7505163 w 9669865"/>
              <a:gd name="connsiteY5" fmla="*/ 1082351 h 2164702"/>
              <a:gd name="connsiteX6" fmla="*/ 8587514 w 9669865"/>
              <a:gd name="connsiteY6" fmla="*/ 0 h 2164702"/>
              <a:gd name="connsiteX7" fmla="*/ 9669865 w 9669865"/>
              <a:gd name="connsiteY7" fmla="*/ 1082351 h 2164702"/>
              <a:gd name="connsiteX8" fmla="*/ 7793574 w 9669865"/>
              <a:gd name="connsiteY8" fmla="*/ 1082351 h 2164702"/>
              <a:gd name="connsiteX9" fmla="*/ 6711223 w 9669865"/>
              <a:gd name="connsiteY9" fmla="*/ 2164702 h 2164702"/>
              <a:gd name="connsiteX10" fmla="*/ 5628872 w 9669865"/>
              <a:gd name="connsiteY10" fmla="*/ 1082351 h 2164702"/>
              <a:gd name="connsiteX11" fmla="*/ 4040993 w 9669865"/>
              <a:gd name="connsiteY11" fmla="*/ 1082351 h 2164702"/>
              <a:gd name="connsiteX12" fmla="*/ 2958642 w 9669865"/>
              <a:gd name="connsiteY12" fmla="*/ 2164702 h 2164702"/>
              <a:gd name="connsiteX13" fmla="*/ 1876291 w 9669865"/>
              <a:gd name="connsiteY13" fmla="*/ 1082351 h 2164702"/>
              <a:gd name="connsiteX14" fmla="*/ 0 w 9669865"/>
              <a:gd name="connsiteY14" fmla="*/ 1082351 h 2164702"/>
              <a:gd name="connsiteX15" fmla="*/ 1082351 w 9669865"/>
              <a:gd name="connsiteY15" fmla="*/ 0 h 2164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669865" h="2164702">
                <a:moveTo>
                  <a:pt x="1082351" y="0"/>
                </a:moveTo>
                <a:cubicBezTo>
                  <a:pt x="1680117" y="0"/>
                  <a:pt x="2164703" y="484585"/>
                  <a:pt x="2164703" y="1082351"/>
                </a:cubicBezTo>
                <a:lnTo>
                  <a:pt x="3752581" y="1082351"/>
                </a:lnTo>
                <a:cubicBezTo>
                  <a:pt x="3752581" y="484585"/>
                  <a:pt x="4237166" y="0"/>
                  <a:pt x="4834932" y="0"/>
                </a:cubicBezTo>
                <a:cubicBezTo>
                  <a:pt x="5432698" y="0"/>
                  <a:pt x="5917283" y="484585"/>
                  <a:pt x="5917283" y="1082351"/>
                </a:cubicBezTo>
                <a:lnTo>
                  <a:pt x="7505163" y="1082351"/>
                </a:lnTo>
                <a:cubicBezTo>
                  <a:pt x="7505163" y="484585"/>
                  <a:pt x="7989748" y="0"/>
                  <a:pt x="8587514" y="0"/>
                </a:cubicBezTo>
                <a:cubicBezTo>
                  <a:pt x="9185280" y="0"/>
                  <a:pt x="9669865" y="484585"/>
                  <a:pt x="9669865" y="1082351"/>
                </a:cubicBezTo>
                <a:lnTo>
                  <a:pt x="7793574" y="1082351"/>
                </a:lnTo>
                <a:cubicBezTo>
                  <a:pt x="7793574" y="1680117"/>
                  <a:pt x="7308989" y="2164702"/>
                  <a:pt x="6711223" y="2164702"/>
                </a:cubicBezTo>
                <a:cubicBezTo>
                  <a:pt x="6113457" y="2164702"/>
                  <a:pt x="5628872" y="1680117"/>
                  <a:pt x="5628872" y="1082351"/>
                </a:cubicBezTo>
                <a:lnTo>
                  <a:pt x="4040993" y="1082351"/>
                </a:lnTo>
                <a:cubicBezTo>
                  <a:pt x="4040993" y="1680117"/>
                  <a:pt x="3556408" y="2164702"/>
                  <a:pt x="2958642" y="2164702"/>
                </a:cubicBezTo>
                <a:cubicBezTo>
                  <a:pt x="2360876" y="2164702"/>
                  <a:pt x="1876291" y="1680117"/>
                  <a:pt x="1876291" y="1082351"/>
                </a:cubicBezTo>
                <a:lnTo>
                  <a:pt x="0" y="1082351"/>
                </a:lnTo>
                <a:cubicBezTo>
                  <a:pt x="0" y="484585"/>
                  <a:pt x="484585" y="0"/>
                  <a:pt x="1082351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  <a:gs pos="54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571059B7-6439-463B-9D1F-9FF9F67C9E81}"/>
              </a:ext>
            </a:extLst>
          </p:cNvPr>
          <p:cNvSpPr/>
          <p:nvPr/>
        </p:nvSpPr>
        <p:spPr>
          <a:xfrm>
            <a:off x="599163" y="2013689"/>
            <a:ext cx="1382400" cy="138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Icon t go here (delete white circle)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571059B7-6439-463B-9D1F-9FF9F67C9E81}"/>
              </a:ext>
            </a:extLst>
          </p:cNvPr>
          <p:cNvSpPr/>
          <p:nvPr/>
        </p:nvSpPr>
        <p:spPr>
          <a:xfrm>
            <a:off x="2234264" y="2013689"/>
            <a:ext cx="1383179" cy="1383179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Icon to go here (delete white circle)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571059B7-6439-463B-9D1F-9FF9F67C9E81}"/>
              </a:ext>
            </a:extLst>
          </p:cNvPr>
          <p:cNvSpPr/>
          <p:nvPr/>
        </p:nvSpPr>
        <p:spPr>
          <a:xfrm>
            <a:off x="3870144" y="2013689"/>
            <a:ext cx="1383179" cy="1383179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Icon to go here (delete white circle)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571059B7-6439-463B-9D1F-9FF9F67C9E81}"/>
              </a:ext>
            </a:extLst>
          </p:cNvPr>
          <p:cNvSpPr/>
          <p:nvPr/>
        </p:nvSpPr>
        <p:spPr>
          <a:xfrm>
            <a:off x="5506024" y="2013689"/>
            <a:ext cx="1383179" cy="1383179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Icon to go here (delete white circle)</a:t>
            </a: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571059B7-6439-463B-9D1F-9FF9F67C9E81}"/>
              </a:ext>
            </a:extLst>
          </p:cNvPr>
          <p:cNvSpPr/>
          <p:nvPr/>
        </p:nvSpPr>
        <p:spPr>
          <a:xfrm>
            <a:off x="7141905" y="2013689"/>
            <a:ext cx="1383179" cy="1383179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Icon to go here (delete white circle)</a:t>
            </a:r>
          </a:p>
        </p:txBody>
      </p:sp>
      <p:sp>
        <p:nvSpPr>
          <p:cNvPr id="81" name="Text Placeholder 3"/>
          <p:cNvSpPr txBox="1">
            <a:spLocks/>
          </p:cNvSpPr>
          <p:nvPr/>
        </p:nvSpPr>
        <p:spPr>
          <a:xfrm>
            <a:off x="589435" y="3311440"/>
            <a:ext cx="1432948" cy="8055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Font typeface="Arial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roman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0" dirty="0">
                <a:solidFill>
                  <a:schemeClr val="tx1"/>
                </a:solidFill>
              </a:rPr>
              <a:t>GI cancers are one of the </a:t>
            </a:r>
            <a:r>
              <a:rPr lang="en-US" sz="1200" dirty="0">
                <a:solidFill>
                  <a:srgbClr val="0066CC"/>
                </a:solidFill>
              </a:rPr>
              <a:t>greatest public health issues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b="0" dirty="0">
                <a:solidFill>
                  <a:schemeClr val="tx1"/>
                </a:solidFill>
              </a:rPr>
              <a:t>worldwide</a:t>
            </a:r>
            <a:r>
              <a:rPr lang="en-US" sz="1200" b="0" baseline="30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2" name="Text Placeholder 3"/>
          <p:cNvSpPr txBox="1">
            <a:spLocks/>
          </p:cNvSpPr>
          <p:nvPr/>
        </p:nvSpPr>
        <p:spPr>
          <a:xfrm>
            <a:off x="3777528" y="3311440"/>
            <a:ext cx="1576243" cy="8055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Font typeface="Arial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roman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0" dirty="0">
                <a:solidFill>
                  <a:schemeClr val="tx1"/>
                </a:solidFill>
              </a:rPr>
              <a:t>GI cancers have seen </a:t>
            </a:r>
            <a:r>
              <a:rPr lang="en-US" sz="1200" dirty="0">
                <a:solidFill>
                  <a:srgbClr val="009933"/>
                </a:solidFill>
              </a:rPr>
              <a:t>fewer treatment advances</a:t>
            </a:r>
            <a:r>
              <a:rPr lang="en-US" sz="1200" b="0" dirty="0">
                <a:solidFill>
                  <a:schemeClr val="tx1"/>
                </a:solidFill>
              </a:rPr>
              <a:t> than other cancers in recent years</a:t>
            </a:r>
            <a:r>
              <a:rPr lang="en-US" sz="1200" b="0" baseline="30000" dirty="0">
                <a:solidFill>
                  <a:schemeClr val="tx1"/>
                </a:solidFill>
              </a:rPr>
              <a:t>2,3</a:t>
            </a:r>
          </a:p>
        </p:txBody>
      </p:sp>
      <p:sp>
        <p:nvSpPr>
          <p:cNvPr id="83" name="Text Placeholder 3"/>
          <p:cNvSpPr txBox="1">
            <a:spLocks/>
          </p:cNvSpPr>
          <p:nvPr/>
        </p:nvSpPr>
        <p:spPr>
          <a:xfrm>
            <a:off x="6958456" y="3311440"/>
            <a:ext cx="1733867" cy="8055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Font typeface="Arial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roman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0" dirty="0">
                <a:solidFill>
                  <a:schemeClr val="tx1"/>
                </a:solidFill>
              </a:rPr>
              <a:t>Unlike lung cancer, prostate cancer, and breast cancer, there are few insights into </a:t>
            </a:r>
            <a:r>
              <a:rPr lang="en-US" sz="1200" dirty="0">
                <a:solidFill>
                  <a:srgbClr val="FF0000"/>
                </a:solidFill>
              </a:rPr>
              <a:t>why GI cancers occur</a:t>
            </a:r>
            <a:r>
              <a:rPr lang="en-US" sz="1200" b="0" dirty="0">
                <a:solidFill>
                  <a:schemeClr val="tx1"/>
                </a:solidFill>
              </a:rPr>
              <a:t> and how to prevent them</a:t>
            </a:r>
            <a:r>
              <a:rPr lang="en-US" sz="1200" b="0" baseline="30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4" name="Text Placeholder 3"/>
          <p:cNvSpPr txBox="1">
            <a:spLocks/>
          </p:cNvSpPr>
          <p:nvPr/>
        </p:nvSpPr>
        <p:spPr>
          <a:xfrm>
            <a:off x="2346082" y="1141439"/>
            <a:ext cx="1184255" cy="923330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Font typeface="Arial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roman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0" dirty="0">
                <a:solidFill>
                  <a:schemeClr val="tx1"/>
                </a:solidFill>
              </a:rPr>
              <a:t>GI cancers are </a:t>
            </a:r>
            <a:r>
              <a:rPr lang="en-US" sz="1200" dirty="0">
                <a:solidFill>
                  <a:srgbClr val="FF0000"/>
                </a:solidFill>
              </a:rPr>
              <a:t>often fatal</a:t>
            </a:r>
            <a:r>
              <a:rPr lang="en-US" sz="1200" b="0" dirty="0">
                <a:solidFill>
                  <a:schemeClr val="tx1"/>
                </a:solidFill>
              </a:rPr>
              <a:t>, affecting men </a:t>
            </a:r>
            <a:br>
              <a:rPr lang="en-US" sz="1200" b="0" dirty="0">
                <a:solidFill>
                  <a:schemeClr val="tx1"/>
                </a:solidFill>
              </a:rPr>
            </a:br>
            <a:r>
              <a:rPr lang="en-US" sz="1200" b="0" dirty="0">
                <a:solidFill>
                  <a:schemeClr val="tx1"/>
                </a:solidFill>
              </a:rPr>
              <a:t>and women of </a:t>
            </a:r>
            <a:br>
              <a:rPr lang="en-US" sz="1200" b="0" dirty="0">
                <a:solidFill>
                  <a:schemeClr val="tx1"/>
                </a:solidFill>
              </a:rPr>
            </a:br>
            <a:r>
              <a:rPr lang="en-US" sz="1200" b="0" dirty="0">
                <a:solidFill>
                  <a:schemeClr val="tx1"/>
                </a:solidFill>
              </a:rPr>
              <a:t>all ages</a:t>
            </a:r>
            <a:r>
              <a:rPr lang="en-US" sz="1200" b="0" baseline="30000" dirty="0">
                <a:solidFill>
                  <a:schemeClr val="tx1"/>
                </a:solidFill>
              </a:rPr>
              <a:t>1</a:t>
            </a:r>
            <a:endParaRPr lang="en-US" sz="1200" b="0" dirty="0">
              <a:solidFill>
                <a:schemeClr val="tx1"/>
              </a:solidFill>
            </a:endParaRPr>
          </a:p>
        </p:txBody>
      </p:sp>
      <p:sp>
        <p:nvSpPr>
          <p:cNvPr id="85" name="Text Placeholder 3"/>
          <p:cNvSpPr txBox="1">
            <a:spLocks/>
          </p:cNvSpPr>
          <p:nvPr/>
        </p:nvSpPr>
        <p:spPr>
          <a:xfrm>
            <a:off x="5369902" y="956773"/>
            <a:ext cx="1753036" cy="1107996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Font typeface="Arial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roman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rgbClr val="FF9900"/>
                </a:solidFill>
              </a:rPr>
              <a:t>Limited success </a:t>
            </a:r>
            <a:r>
              <a:rPr lang="en-US" sz="1200" b="0" dirty="0">
                <a:solidFill>
                  <a:schemeClr val="tx1"/>
                </a:solidFill>
              </a:rPr>
              <a:t>has been seen in the treatment of GI cancers – either with established options or with newer therapeutic approaches</a:t>
            </a:r>
            <a:r>
              <a:rPr lang="en-US" sz="1200" b="0" baseline="30000" dirty="0">
                <a:solidFill>
                  <a:schemeClr val="tx1"/>
                </a:solidFill>
              </a:rPr>
              <a:t>4</a:t>
            </a:r>
          </a:p>
        </p:txBody>
      </p:sp>
      <p:pic>
        <p:nvPicPr>
          <p:cNvPr id="86" name="Picture 8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9" t="10851" r="17677" b="23579"/>
          <a:stretch/>
        </p:blipFill>
        <p:spPr>
          <a:xfrm>
            <a:off x="2582933" y="2354957"/>
            <a:ext cx="685841" cy="700643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45"/>
          <a:stretch/>
        </p:blipFill>
        <p:spPr>
          <a:xfrm>
            <a:off x="4208071" y="2401289"/>
            <a:ext cx="707324" cy="607978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1" r="9134" b="27808"/>
          <a:stretch/>
        </p:blipFill>
        <p:spPr>
          <a:xfrm>
            <a:off x="5918543" y="2444021"/>
            <a:ext cx="558140" cy="522514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5" r="19524" b="13650"/>
          <a:stretch/>
        </p:blipFill>
        <p:spPr>
          <a:xfrm>
            <a:off x="7512861" y="2249320"/>
            <a:ext cx="641267" cy="911916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59" y="2274985"/>
            <a:ext cx="859809" cy="85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610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 descr="ICON_Colon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47" y="198539"/>
            <a:ext cx="954024" cy="125882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1. International Agency for Research on Cancer (IARC). Estimated global cancer burden in 2020. https://gco.iarc.fr/today/home (</a:t>
            </a:r>
            <a:r>
              <a:rPr lang="en-US" dirty="0" smtClean="0"/>
              <a:t>Accessed: </a:t>
            </a:r>
            <a:r>
              <a:rPr lang="en-US" dirty="0"/>
              <a:t>February 2021); 2. Labianca R, et al. Ann Oncol 2013;24(Suppl. 6):vi64–vi72; 3. Kuipers EJ, et al. Nat Rev Dis Primers 2015;1:15065; 4. </a:t>
            </a:r>
            <a:r>
              <a:rPr lang="es-ES_tradnl" dirty="0" err="1" smtClean="0"/>
              <a:t>Meester</a:t>
            </a:r>
            <a:r>
              <a:rPr lang="es-ES_tradnl" dirty="0" smtClean="0"/>
              <a:t> </a:t>
            </a:r>
            <a:r>
              <a:rPr lang="es-ES_tradnl" dirty="0"/>
              <a:t>RGS, et al. JAMA </a:t>
            </a:r>
            <a:r>
              <a:rPr lang="es-ES_tradnl" dirty="0" smtClean="0"/>
              <a:t>2019;321(19</a:t>
            </a:r>
            <a:r>
              <a:rPr lang="es-ES_tradnl" dirty="0"/>
              <a:t>):</a:t>
            </a:r>
            <a:r>
              <a:rPr lang="es-ES_tradnl" dirty="0" smtClean="0"/>
              <a:t>1933–4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CRC, colorectal </a:t>
            </a:r>
            <a:r>
              <a:rPr lang="en-US" dirty="0" smtClean="0"/>
              <a:t>cancer; GI, gastrointestinal.</a:t>
            </a:r>
            <a:endParaRPr lang="en-GB" dirty="0"/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1531916" y="274066"/>
            <a:ext cx="5974671" cy="58390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baseline="0">
                <a:solidFill>
                  <a:schemeClr val="accent4"/>
                </a:solidFill>
                <a:latin typeface="Arial" panose="020B0604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Common GI cancers: CRC</a:t>
            </a:r>
          </a:p>
        </p:txBody>
      </p:sp>
      <p:sp>
        <p:nvSpPr>
          <p:cNvPr id="56" name="Chord 55"/>
          <p:cNvSpPr/>
          <p:nvPr/>
        </p:nvSpPr>
        <p:spPr>
          <a:xfrm>
            <a:off x="1412334" y="1265243"/>
            <a:ext cx="952959" cy="952960"/>
          </a:xfrm>
          <a:prstGeom prst="chord">
            <a:avLst>
              <a:gd name="adj1" fmla="val 5318860"/>
              <a:gd name="adj2" fmla="val 162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ound Diagonal Corner Rectangle 56"/>
          <p:cNvSpPr/>
          <p:nvPr/>
        </p:nvSpPr>
        <p:spPr>
          <a:xfrm>
            <a:off x="1228315" y="1896168"/>
            <a:ext cx="1320999" cy="2464550"/>
          </a:xfrm>
          <a:prstGeom prst="round2DiagRect">
            <a:avLst/>
          </a:prstGeom>
          <a:solidFill>
            <a:schemeClr val="bg1"/>
          </a:solidFill>
          <a:ln w="6350">
            <a:solidFill>
              <a:srgbClr val="0066C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Chord 58"/>
          <p:cNvSpPr/>
          <p:nvPr/>
        </p:nvSpPr>
        <p:spPr>
          <a:xfrm rot="10800000">
            <a:off x="1412334" y="1265243"/>
            <a:ext cx="952959" cy="952960"/>
          </a:xfrm>
          <a:prstGeom prst="chord">
            <a:avLst>
              <a:gd name="adj1" fmla="val 5318860"/>
              <a:gd name="adj2" fmla="val 16200000"/>
            </a:avLst>
          </a:prstGeom>
          <a:solidFill>
            <a:schemeClr val="accent1"/>
          </a:solidFill>
          <a:ln>
            <a:noFill/>
          </a:ln>
          <a:effectLst>
            <a:outerShdw blurRad="114300" dist="88900" dir="10800000" algn="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Chord 59"/>
          <p:cNvSpPr/>
          <p:nvPr/>
        </p:nvSpPr>
        <p:spPr>
          <a:xfrm>
            <a:off x="3117803" y="1265243"/>
            <a:ext cx="952959" cy="952960"/>
          </a:xfrm>
          <a:prstGeom prst="chord">
            <a:avLst>
              <a:gd name="adj1" fmla="val 5318860"/>
              <a:gd name="adj2" fmla="val 162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ound Diagonal Corner Rectangle 60"/>
          <p:cNvSpPr/>
          <p:nvPr/>
        </p:nvSpPr>
        <p:spPr>
          <a:xfrm>
            <a:off x="2933783" y="1896168"/>
            <a:ext cx="1320999" cy="2464550"/>
          </a:xfrm>
          <a:prstGeom prst="round2DiagRect">
            <a:avLst/>
          </a:prstGeom>
          <a:solidFill>
            <a:schemeClr val="bg1"/>
          </a:solidFill>
          <a:ln w="63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Chord 62"/>
          <p:cNvSpPr/>
          <p:nvPr/>
        </p:nvSpPr>
        <p:spPr>
          <a:xfrm rot="10800000">
            <a:off x="3117803" y="1265243"/>
            <a:ext cx="952959" cy="952960"/>
          </a:xfrm>
          <a:prstGeom prst="chord">
            <a:avLst>
              <a:gd name="adj1" fmla="val 5318860"/>
              <a:gd name="adj2" fmla="val 16200000"/>
            </a:avLst>
          </a:prstGeom>
          <a:solidFill>
            <a:schemeClr val="accent2"/>
          </a:solidFill>
          <a:ln>
            <a:noFill/>
          </a:ln>
          <a:effectLst>
            <a:outerShdw blurRad="114300" dist="88900" dir="10800000" algn="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Chord 63"/>
          <p:cNvSpPr/>
          <p:nvPr/>
        </p:nvSpPr>
        <p:spPr>
          <a:xfrm>
            <a:off x="4823271" y="1265243"/>
            <a:ext cx="952959" cy="952960"/>
          </a:xfrm>
          <a:prstGeom prst="chord">
            <a:avLst>
              <a:gd name="adj1" fmla="val 5318860"/>
              <a:gd name="adj2" fmla="val 1620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ound Diagonal Corner Rectangle 64"/>
          <p:cNvSpPr/>
          <p:nvPr/>
        </p:nvSpPr>
        <p:spPr>
          <a:xfrm>
            <a:off x="4639253" y="1896168"/>
            <a:ext cx="1320999" cy="2464550"/>
          </a:xfrm>
          <a:prstGeom prst="round2DiagRect">
            <a:avLst/>
          </a:prstGeom>
          <a:solidFill>
            <a:schemeClr val="bg1"/>
          </a:solidFill>
          <a:ln w="6350">
            <a:solidFill>
              <a:srgbClr val="00993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Chord 66"/>
          <p:cNvSpPr/>
          <p:nvPr/>
        </p:nvSpPr>
        <p:spPr>
          <a:xfrm rot="10800000">
            <a:off x="4823271" y="1265243"/>
            <a:ext cx="952959" cy="952960"/>
          </a:xfrm>
          <a:prstGeom prst="chord">
            <a:avLst>
              <a:gd name="adj1" fmla="val 5318860"/>
              <a:gd name="adj2" fmla="val 16200000"/>
            </a:avLst>
          </a:prstGeom>
          <a:solidFill>
            <a:schemeClr val="accent3"/>
          </a:solidFill>
          <a:ln>
            <a:noFill/>
          </a:ln>
          <a:effectLst>
            <a:outerShdw blurRad="114300" dist="88900" dir="10800000" algn="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Chord 67"/>
          <p:cNvSpPr/>
          <p:nvPr/>
        </p:nvSpPr>
        <p:spPr>
          <a:xfrm>
            <a:off x="6528740" y="1265243"/>
            <a:ext cx="952959" cy="952960"/>
          </a:xfrm>
          <a:prstGeom prst="chord">
            <a:avLst>
              <a:gd name="adj1" fmla="val 5318860"/>
              <a:gd name="adj2" fmla="val 1620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ound Diagonal Corner Rectangle 68"/>
          <p:cNvSpPr/>
          <p:nvPr/>
        </p:nvSpPr>
        <p:spPr>
          <a:xfrm>
            <a:off x="6344722" y="1896168"/>
            <a:ext cx="1320999" cy="2464550"/>
          </a:xfrm>
          <a:prstGeom prst="round2Diag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Chord 70"/>
          <p:cNvSpPr/>
          <p:nvPr/>
        </p:nvSpPr>
        <p:spPr>
          <a:xfrm rot="10800000">
            <a:off x="6528740" y="1265243"/>
            <a:ext cx="952959" cy="952960"/>
          </a:xfrm>
          <a:prstGeom prst="chord">
            <a:avLst>
              <a:gd name="adj1" fmla="val 5318860"/>
              <a:gd name="adj2" fmla="val 16200000"/>
            </a:avLst>
          </a:prstGeom>
          <a:solidFill>
            <a:schemeClr val="accent4"/>
          </a:solidFill>
          <a:ln>
            <a:noFill/>
          </a:ln>
          <a:effectLst>
            <a:outerShdw blurRad="114300" dist="88900" dir="10800000" algn="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Text Placeholder 3"/>
          <p:cNvSpPr txBox="1">
            <a:spLocks/>
          </p:cNvSpPr>
          <p:nvPr/>
        </p:nvSpPr>
        <p:spPr>
          <a:xfrm>
            <a:off x="1262915" y="2300967"/>
            <a:ext cx="1251798" cy="141200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Font typeface="Arial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roman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US" sz="1200" dirty="0"/>
              <a:t>CRC is one of the most</a:t>
            </a: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200" b="1" dirty="0">
                <a:solidFill>
                  <a:srgbClr val="0066CC"/>
                </a:solidFill>
              </a:rPr>
              <a:t>common cancer types</a:t>
            </a:r>
            <a:r>
              <a:rPr lang="en-US" sz="1200" dirty="0">
                <a:solidFill>
                  <a:srgbClr val="0066CC"/>
                </a:solidFill>
              </a:rPr>
              <a:t>,</a:t>
            </a:r>
            <a:r>
              <a:rPr lang="en-US" sz="1200" baseline="30000" dirty="0"/>
              <a:t>1,2</a:t>
            </a:r>
            <a:r>
              <a:rPr lang="en-US" sz="1200" dirty="0">
                <a:solidFill>
                  <a:srgbClr val="0066CC"/>
                </a:solidFill>
              </a:rPr>
              <a:t> </a:t>
            </a:r>
            <a:r>
              <a:rPr lang="en-US" sz="1200" dirty="0"/>
              <a:t>resulting in over 900,000 deaths worldwide in 2020</a:t>
            </a:r>
            <a:r>
              <a:rPr lang="en-US" sz="1200" baseline="30000" dirty="0"/>
              <a:t>1</a:t>
            </a:r>
            <a:r>
              <a:rPr lang="en-US" sz="1200" dirty="0"/>
              <a:t> </a:t>
            </a:r>
          </a:p>
        </p:txBody>
      </p:sp>
      <p:sp>
        <p:nvSpPr>
          <p:cNvPr id="75" name="Text Placeholder 3"/>
          <p:cNvSpPr txBox="1">
            <a:spLocks/>
          </p:cNvSpPr>
          <p:nvPr/>
        </p:nvSpPr>
        <p:spPr>
          <a:xfrm>
            <a:off x="2968383" y="2300967"/>
            <a:ext cx="1251798" cy="141200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Font typeface="Arial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roman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US" sz="1200" dirty="0"/>
              <a:t>Due to the unspecific symptoms, CRC is often diagnosed at an </a:t>
            </a:r>
            <a:r>
              <a:rPr lang="en-US" sz="1200" b="1" dirty="0">
                <a:solidFill>
                  <a:srgbClr val="FF0000"/>
                </a:solidFill>
              </a:rPr>
              <a:t>advanced stage</a:t>
            </a:r>
            <a:r>
              <a:rPr lang="en-US" sz="1200" baseline="30000" dirty="0">
                <a:solidFill>
                  <a:schemeClr val="tx1">
                    <a:lumMod val="75000"/>
                  </a:schemeClr>
                </a:solidFill>
              </a:rPr>
              <a:t>2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77" name="Text Placeholder 3"/>
          <p:cNvSpPr txBox="1">
            <a:spLocks/>
          </p:cNvSpPr>
          <p:nvPr/>
        </p:nvSpPr>
        <p:spPr>
          <a:xfrm>
            <a:off x="4673851" y="2297216"/>
            <a:ext cx="1251798" cy="15198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Font typeface="Arial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roman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US" sz="1000" b="1" dirty="0">
                <a:solidFill>
                  <a:srgbClr val="009933"/>
                </a:solidFill>
              </a:rPr>
              <a:t>Numerous genes </a:t>
            </a:r>
            <a:r>
              <a:rPr lang="en-US" sz="1000" dirty="0"/>
              <a:t>and </a:t>
            </a:r>
            <a:r>
              <a:rPr lang="en-US" sz="1000" b="1" dirty="0">
                <a:solidFill>
                  <a:srgbClr val="009933"/>
                </a:solidFill>
              </a:rPr>
              <a:t>pathways</a:t>
            </a:r>
            <a:r>
              <a:rPr lang="en-US" sz="1000" dirty="0">
                <a:solidFill>
                  <a:srgbClr val="009933"/>
                </a:solidFill>
              </a:rPr>
              <a:t> </a:t>
            </a:r>
            <a:r>
              <a:rPr lang="en-US" sz="1000" dirty="0"/>
              <a:t>are implicated in CRC initiation and progression, including </a:t>
            </a:r>
            <a:r>
              <a:rPr lang="en-US" sz="1000" i="1" dirty="0"/>
              <a:t>TP53</a:t>
            </a:r>
            <a:r>
              <a:rPr lang="en-US" sz="1000" dirty="0"/>
              <a:t>, </a:t>
            </a:r>
            <a:r>
              <a:rPr lang="en-US" sz="1000" i="1" dirty="0"/>
              <a:t>KRAS</a:t>
            </a:r>
            <a:r>
              <a:rPr lang="en-US" sz="1000" dirty="0"/>
              <a:t>, </a:t>
            </a:r>
            <a:r>
              <a:rPr lang="en-US" sz="1000" i="1" dirty="0"/>
              <a:t>BRAF, </a:t>
            </a:r>
            <a:r>
              <a:rPr lang="en-US" sz="1000" dirty="0"/>
              <a:t>Wnt, RAS−MAPK, PI3K, TGF-</a:t>
            </a:r>
            <a:r>
              <a:rPr lang="el-GR" sz="1000" dirty="0"/>
              <a:t>β, </a:t>
            </a:r>
            <a:r>
              <a:rPr lang="en-US" sz="1000" dirty="0"/>
              <a:t>p53 and DNA mismatch-repair</a:t>
            </a:r>
            <a:r>
              <a:rPr lang="en-US" sz="1000" baseline="30000" dirty="0"/>
              <a:t>3</a:t>
            </a:r>
            <a:endParaRPr lang="en-US" sz="1000" dirty="0"/>
          </a:p>
        </p:txBody>
      </p:sp>
      <p:sp>
        <p:nvSpPr>
          <p:cNvPr id="79" name="Text Placeholder 3"/>
          <p:cNvSpPr txBox="1">
            <a:spLocks/>
          </p:cNvSpPr>
          <p:nvPr/>
        </p:nvSpPr>
        <p:spPr>
          <a:xfrm>
            <a:off x="6379319" y="2305616"/>
            <a:ext cx="1251798" cy="130399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Font typeface="Arial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roman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US" sz="1100" dirty="0"/>
              <a:t>Approximately 27% of patients with CRC present with </a:t>
            </a:r>
            <a:r>
              <a:rPr lang="en-US" sz="1100" b="1" dirty="0">
                <a:solidFill>
                  <a:srgbClr val="FF9900"/>
                </a:solidFill>
              </a:rPr>
              <a:t>metastases at initial diagnosis</a:t>
            </a:r>
            <a:r>
              <a:rPr lang="en-US" sz="1100" dirty="0"/>
              <a:t>, contributing to its high mortality rate</a:t>
            </a:r>
            <a:r>
              <a:rPr lang="en-US" sz="1100" baseline="30000" dirty="0"/>
              <a:t>4</a:t>
            </a:r>
            <a:endParaRPr lang="en-US" sz="1100" b="1" baseline="30000" dirty="0">
              <a:solidFill>
                <a:srgbClr val="FF9900"/>
              </a:solidFill>
            </a:endParaRP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9" t="10851" r="17677" b="23579"/>
          <a:stretch/>
        </p:blipFill>
        <p:spPr>
          <a:xfrm>
            <a:off x="1553855" y="3740153"/>
            <a:ext cx="623455" cy="6369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5" r="8740" b="16152"/>
          <a:stretch/>
        </p:blipFill>
        <p:spPr>
          <a:xfrm>
            <a:off x="3398785" y="3817070"/>
            <a:ext cx="511790" cy="5093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4" r="19088" b="13897"/>
          <a:stretch/>
        </p:blipFill>
        <p:spPr>
          <a:xfrm>
            <a:off x="5132049" y="3858016"/>
            <a:ext cx="319639" cy="436728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9" t="10851" r="17677" b="23579"/>
          <a:stretch/>
        </p:blipFill>
        <p:spPr>
          <a:xfrm>
            <a:off x="6678589" y="3740153"/>
            <a:ext cx="623455" cy="63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036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Chord 67"/>
          <p:cNvSpPr/>
          <p:nvPr/>
        </p:nvSpPr>
        <p:spPr>
          <a:xfrm>
            <a:off x="6528740" y="1265243"/>
            <a:ext cx="952959" cy="952960"/>
          </a:xfrm>
          <a:prstGeom prst="chord">
            <a:avLst>
              <a:gd name="adj1" fmla="val 5318860"/>
              <a:gd name="adj2" fmla="val 1620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0" name="Picture 79" descr="ICON_stomach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86" y="195886"/>
            <a:ext cx="954024" cy="1258824"/>
          </a:xfrm>
          <a:prstGeom prst="rect">
            <a:avLst/>
          </a:prstGeom>
        </p:spPr>
      </p:pic>
      <p:sp>
        <p:nvSpPr>
          <p:cNvPr id="69" name="Round Diagonal Corner Rectangle 68"/>
          <p:cNvSpPr/>
          <p:nvPr/>
        </p:nvSpPr>
        <p:spPr>
          <a:xfrm>
            <a:off x="6344722" y="1896168"/>
            <a:ext cx="1320999" cy="2464550"/>
          </a:xfrm>
          <a:prstGeom prst="round2Diag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97"/>
          <a:stretch/>
        </p:blipFill>
        <p:spPr>
          <a:xfrm>
            <a:off x="6701904" y="3773604"/>
            <a:ext cx="626097" cy="539087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93724" y="4751522"/>
            <a:ext cx="7506567" cy="363995"/>
          </a:xfrm>
        </p:spPr>
        <p:txBody>
          <a:bodyPr/>
          <a:lstStyle/>
          <a:p>
            <a:r>
              <a:rPr lang="en-US" dirty="0"/>
              <a:t>1. International Agency for Research on Cancer (IARC). Estimated global cancer burden in 2020. https://gco.iarc.fr/today/home (</a:t>
            </a:r>
            <a:r>
              <a:rPr lang="en-US" dirty="0" smtClean="0"/>
              <a:t>Accessed: </a:t>
            </a:r>
            <a:r>
              <a:rPr lang="en-US" dirty="0"/>
              <a:t>February 2021); </a:t>
            </a:r>
            <a:br>
              <a:rPr lang="en-US" dirty="0"/>
            </a:br>
            <a:r>
              <a:rPr lang="en-US" dirty="0"/>
              <a:t>2. Van Cutsem E, et al. Lancet </a:t>
            </a:r>
            <a:r>
              <a:rPr lang="en-US" dirty="0" smtClean="0"/>
              <a:t>2016;388(10060</a:t>
            </a:r>
            <a:r>
              <a:rPr lang="en-US" dirty="0"/>
              <a:t>):2654–64; 3. Casamayor M, et al. Ecancermedicalscience 2018;12:883; 4. Carcas LP. J Carcinog 2014;13:14.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GI, gastrointestinal; HRQoL, health-related quality of life.</a:t>
            </a:r>
            <a:endParaRPr lang="en-GB" dirty="0"/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1531916" y="274066"/>
            <a:ext cx="6346554" cy="58390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baseline="0">
                <a:solidFill>
                  <a:schemeClr val="accent4"/>
                </a:solidFill>
                <a:latin typeface="Arial" panose="020B0604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Common GI cancers: gastric cancer</a:t>
            </a:r>
          </a:p>
        </p:txBody>
      </p:sp>
      <p:sp>
        <p:nvSpPr>
          <p:cNvPr id="56" name="Chord 55"/>
          <p:cNvSpPr/>
          <p:nvPr/>
        </p:nvSpPr>
        <p:spPr>
          <a:xfrm>
            <a:off x="1412334" y="1265243"/>
            <a:ext cx="952959" cy="952960"/>
          </a:xfrm>
          <a:prstGeom prst="chord">
            <a:avLst>
              <a:gd name="adj1" fmla="val 5318860"/>
              <a:gd name="adj2" fmla="val 162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ound Diagonal Corner Rectangle 56"/>
          <p:cNvSpPr/>
          <p:nvPr/>
        </p:nvSpPr>
        <p:spPr>
          <a:xfrm>
            <a:off x="1228315" y="1896168"/>
            <a:ext cx="1320999" cy="2464550"/>
          </a:xfrm>
          <a:prstGeom prst="round2DiagRect">
            <a:avLst/>
          </a:prstGeom>
          <a:solidFill>
            <a:schemeClr val="bg1"/>
          </a:solidFill>
          <a:ln w="6350">
            <a:solidFill>
              <a:srgbClr val="0066C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Chord 58"/>
          <p:cNvSpPr/>
          <p:nvPr/>
        </p:nvSpPr>
        <p:spPr>
          <a:xfrm rot="10800000">
            <a:off x="1412334" y="1265243"/>
            <a:ext cx="952959" cy="952960"/>
          </a:xfrm>
          <a:prstGeom prst="chord">
            <a:avLst>
              <a:gd name="adj1" fmla="val 5318860"/>
              <a:gd name="adj2" fmla="val 16200000"/>
            </a:avLst>
          </a:prstGeom>
          <a:solidFill>
            <a:schemeClr val="accent1"/>
          </a:solidFill>
          <a:ln>
            <a:noFill/>
          </a:ln>
          <a:effectLst>
            <a:outerShdw blurRad="114300" dist="88900" dir="10800000" algn="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Chord 59"/>
          <p:cNvSpPr/>
          <p:nvPr/>
        </p:nvSpPr>
        <p:spPr>
          <a:xfrm>
            <a:off x="3117803" y="1265243"/>
            <a:ext cx="952959" cy="952960"/>
          </a:xfrm>
          <a:prstGeom prst="chord">
            <a:avLst>
              <a:gd name="adj1" fmla="val 5318860"/>
              <a:gd name="adj2" fmla="val 162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ound Diagonal Corner Rectangle 60"/>
          <p:cNvSpPr/>
          <p:nvPr/>
        </p:nvSpPr>
        <p:spPr>
          <a:xfrm>
            <a:off x="2933783" y="1896168"/>
            <a:ext cx="1320999" cy="2464550"/>
          </a:xfrm>
          <a:prstGeom prst="round2DiagRect">
            <a:avLst/>
          </a:prstGeom>
          <a:solidFill>
            <a:schemeClr val="bg1"/>
          </a:solidFill>
          <a:ln w="63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Chord 62"/>
          <p:cNvSpPr/>
          <p:nvPr/>
        </p:nvSpPr>
        <p:spPr>
          <a:xfrm rot="10800000">
            <a:off x="3117803" y="1265243"/>
            <a:ext cx="952959" cy="952960"/>
          </a:xfrm>
          <a:prstGeom prst="chord">
            <a:avLst>
              <a:gd name="adj1" fmla="val 5318860"/>
              <a:gd name="adj2" fmla="val 16200000"/>
            </a:avLst>
          </a:prstGeom>
          <a:solidFill>
            <a:schemeClr val="accent2"/>
          </a:solidFill>
          <a:ln>
            <a:noFill/>
          </a:ln>
          <a:effectLst>
            <a:outerShdw blurRad="114300" dist="88900" dir="10800000" algn="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Chord 63"/>
          <p:cNvSpPr/>
          <p:nvPr/>
        </p:nvSpPr>
        <p:spPr>
          <a:xfrm>
            <a:off x="4823271" y="1265243"/>
            <a:ext cx="952959" cy="952960"/>
          </a:xfrm>
          <a:prstGeom prst="chord">
            <a:avLst>
              <a:gd name="adj1" fmla="val 5318860"/>
              <a:gd name="adj2" fmla="val 1620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ound Diagonal Corner Rectangle 64"/>
          <p:cNvSpPr/>
          <p:nvPr/>
        </p:nvSpPr>
        <p:spPr>
          <a:xfrm>
            <a:off x="4639253" y="1896168"/>
            <a:ext cx="1320999" cy="2464550"/>
          </a:xfrm>
          <a:prstGeom prst="round2DiagRect">
            <a:avLst/>
          </a:prstGeom>
          <a:solidFill>
            <a:schemeClr val="bg1"/>
          </a:solidFill>
          <a:ln w="6350">
            <a:solidFill>
              <a:srgbClr val="00993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Chord 66"/>
          <p:cNvSpPr/>
          <p:nvPr/>
        </p:nvSpPr>
        <p:spPr>
          <a:xfrm rot="10800000">
            <a:off x="4823271" y="1265243"/>
            <a:ext cx="952959" cy="952960"/>
          </a:xfrm>
          <a:prstGeom prst="chord">
            <a:avLst>
              <a:gd name="adj1" fmla="val 5318860"/>
              <a:gd name="adj2" fmla="val 16200000"/>
            </a:avLst>
          </a:prstGeom>
          <a:solidFill>
            <a:schemeClr val="accent3"/>
          </a:solidFill>
          <a:ln>
            <a:noFill/>
          </a:ln>
          <a:effectLst>
            <a:outerShdw blurRad="114300" dist="88900" dir="10800000" algn="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Chord 70"/>
          <p:cNvSpPr/>
          <p:nvPr/>
        </p:nvSpPr>
        <p:spPr>
          <a:xfrm rot="10800000">
            <a:off x="6528740" y="1265243"/>
            <a:ext cx="952959" cy="952960"/>
          </a:xfrm>
          <a:prstGeom prst="chord">
            <a:avLst>
              <a:gd name="adj1" fmla="val 5318860"/>
              <a:gd name="adj2" fmla="val 16200000"/>
            </a:avLst>
          </a:prstGeom>
          <a:solidFill>
            <a:schemeClr val="accent4"/>
          </a:solidFill>
          <a:ln>
            <a:noFill/>
          </a:ln>
          <a:effectLst>
            <a:outerShdw blurRad="114300" dist="88900" dir="10800000" algn="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Text Placeholder 3"/>
          <p:cNvSpPr txBox="1">
            <a:spLocks/>
          </p:cNvSpPr>
          <p:nvPr/>
        </p:nvSpPr>
        <p:spPr>
          <a:xfrm>
            <a:off x="1262915" y="2300967"/>
            <a:ext cx="1251798" cy="141200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Font typeface="Arial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roman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US" sz="1200" dirty="0"/>
              <a:t>Gastric cancer is one of the leading causes of </a:t>
            </a:r>
            <a:r>
              <a:rPr lang="en-US" sz="1200" b="1" dirty="0">
                <a:solidFill>
                  <a:srgbClr val="0066CC"/>
                </a:solidFill>
              </a:rPr>
              <a:t>cancer-related death </a:t>
            </a:r>
            <a:r>
              <a:rPr lang="en-US" sz="1200" dirty="0"/>
              <a:t>worldwide</a:t>
            </a:r>
            <a:r>
              <a:rPr lang="en-US" sz="1200" baseline="30000" dirty="0"/>
              <a:t>1</a:t>
            </a:r>
          </a:p>
        </p:txBody>
      </p:sp>
      <p:sp>
        <p:nvSpPr>
          <p:cNvPr id="75" name="Text Placeholder 3"/>
          <p:cNvSpPr txBox="1">
            <a:spLocks/>
          </p:cNvSpPr>
          <p:nvPr/>
        </p:nvSpPr>
        <p:spPr>
          <a:xfrm>
            <a:off x="2968383" y="2300967"/>
            <a:ext cx="1251798" cy="141200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Font typeface="Arial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roman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US" sz="1100" dirty="0"/>
              <a:t>Metastatic gastric cancer has a </a:t>
            </a:r>
            <a:r>
              <a:rPr lang="en-US" sz="1100" b="1" dirty="0">
                <a:solidFill>
                  <a:srgbClr val="FF0000"/>
                </a:solidFill>
              </a:rPr>
              <a:t>poor prognosis</a:t>
            </a:r>
            <a:r>
              <a:rPr lang="en-US" sz="1100" dirty="0"/>
              <a:t>, with a median survival of ~1 year and a global 5-year survival rate of</a:t>
            </a:r>
          </a:p>
          <a:p>
            <a:pPr lvl="1" algn="ctr"/>
            <a:r>
              <a:rPr lang="en-US" sz="1100" dirty="0" smtClean="0"/>
              <a:t>5–10%</a:t>
            </a:r>
            <a:r>
              <a:rPr lang="en-US" sz="1100" baseline="30000" dirty="0" smtClean="0"/>
              <a:t>2,3</a:t>
            </a:r>
            <a:endParaRPr lang="en-US" sz="1100" baseline="30000" dirty="0"/>
          </a:p>
        </p:txBody>
      </p:sp>
      <p:sp>
        <p:nvSpPr>
          <p:cNvPr id="77" name="Text Placeholder 3"/>
          <p:cNvSpPr txBox="1">
            <a:spLocks/>
          </p:cNvSpPr>
          <p:nvPr/>
        </p:nvSpPr>
        <p:spPr>
          <a:xfrm>
            <a:off x="4673851" y="2297216"/>
            <a:ext cx="1251798" cy="13760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Font typeface="Arial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roman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US" sz="1200" dirty="0"/>
              <a:t>Gastric cancer is associated with particularly </a:t>
            </a:r>
            <a:r>
              <a:rPr lang="en-US" sz="1200" b="1" dirty="0">
                <a:solidFill>
                  <a:srgbClr val="009933"/>
                </a:solidFill>
              </a:rPr>
              <a:t>severe symptoms</a:t>
            </a:r>
            <a:r>
              <a:rPr lang="en-US" sz="1200" dirty="0"/>
              <a:t>, and HRQoL worsens as the disease progresses</a:t>
            </a:r>
            <a:r>
              <a:rPr lang="en-US" sz="1200" baseline="30000" dirty="0"/>
              <a:t>3</a:t>
            </a:r>
          </a:p>
        </p:txBody>
      </p:sp>
      <p:sp>
        <p:nvSpPr>
          <p:cNvPr id="79" name="Text Placeholder 3"/>
          <p:cNvSpPr txBox="1">
            <a:spLocks/>
          </p:cNvSpPr>
          <p:nvPr/>
        </p:nvSpPr>
        <p:spPr>
          <a:xfrm>
            <a:off x="6379319" y="2305616"/>
            <a:ext cx="1251798" cy="130399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Font typeface="Arial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roman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US" sz="1200" dirty="0"/>
              <a:t>The overall incidence of gastric cancer is declining, but the incidence is increasing in </a:t>
            </a:r>
            <a:r>
              <a:rPr lang="en-US" sz="1200" b="1" dirty="0">
                <a:solidFill>
                  <a:srgbClr val="FF9900"/>
                </a:solidFill>
              </a:rPr>
              <a:t>young, </a:t>
            </a:r>
            <a:r>
              <a:rPr lang="en-US" sz="1200" b="1" dirty="0" smtClean="0">
                <a:solidFill>
                  <a:srgbClr val="FF9900"/>
                </a:solidFill>
              </a:rPr>
              <a:t>Western </a:t>
            </a:r>
            <a:r>
              <a:rPr lang="en-US" sz="1200" b="1" dirty="0">
                <a:solidFill>
                  <a:srgbClr val="FF9900"/>
                </a:solidFill>
              </a:rPr>
              <a:t>populations</a:t>
            </a:r>
            <a:r>
              <a:rPr lang="en-US" sz="1200" baseline="30000" dirty="0">
                <a:solidFill>
                  <a:schemeClr val="tx1">
                    <a:lumMod val="75000"/>
                  </a:schemeClr>
                </a:solidFill>
              </a:rPr>
              <a:t>4</a:t>
            </a:r>
          </a:p>
        </p:txBody>
      </p:sp>
      <p:pic>
        <p:nvPicPr>
          <p:cNvPr id="107" name="Picture 10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9" t="10851" r="17677" b="23579"/>
          <a:stretch/>
        </p:blipFill>
        <p:spPr>
          <a:xfrm>
            <a:off x="1546540" y="3703512"/>
            <a:ext cx="623455" cy="6369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89"/>
          <a:stretch/>
        </p:blipFill>
        <p:spPr>
          <a:xfrm>
            <a:off x="3317260" y="3800904"/>
            <a:ext cx="532921" cy="4503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66"/>
          <a:stretch/>
        </p:blipFill>
        <p:spPr>
          <a:xfrm>
            <a:off x="5064174" y="3848670"/>
            <a:ext cx="464726" cy="40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376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 descr="ICON_liver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28" y="196188"/>
            <a:ext cx="954024" cy="125882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93725" y="4752000"/>
            <a:ext cx="7497330" cy="363995"/>
          </a:xfrm>
        </p:spPr>
        <p:txBody>
          <a:bodyPr/>
          <a:lstStyle/>
          <a:p>
            <a:r>
              <a:rPr lang="en-US" dirty="0"/>
              <a:t>1. </a:t>
            </a:r>
            <a:r>
              <a:rPr lang="en-US" dirty="0" err="1"/>
              <a:t>Massarweh</a:t>
            </a:r>
            <a:r>
              <a:rPr lang="en-US" dirty="0"/>
              <a:t> NN, et al. Cancer Control 2017;24(3):1073274817729245; 2. Vogel A, et al. Ann Onol 2018;29(Suppl. 4): iv238–iv255; 3. International Agency for Research on Cancer (IARC). Estimated global cancer burden in 2020. https://gco.iarc.fr/today/home (</a:t>
            </a:r>
            <a:r>
              <a:rPr lang="en-US" dirty="0" smtClean="0"/>
              <a:t>Accessed: </a:t>
            </a:r>
            <a:r>
              <a:rPr lang="en-US" dirty="0"/>
              <a:t>February 2021); 4. Yang JD, et al. Nat Rev Gastroenterol </a:t>
            </a:r>
            <a:r>
              <a:rPr lang="en-US" dirty="0" err="1"/>
              <a:t>Hepatol</a:t>
            </a:r>
            <a:r>
              <a:rPr lang="en-US" dirty="0"/>
              <a:t> 2019;16(10):</a:t>
            </a:r>
            <a:r>
              <a:rPr lang="en-US" dirty="0" smtClean="0"/>
              <a:t>589–604</a:t>
            </a:r>
            <a:r>
              <a:rPr lang="en-US" dirty="0"/>
              <a:t>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GI, gastrointestinal; HCC, hepatocellular carcinoma.</a:t>
            </a:r>
            <a:endParaRPr lang="en-GB" dirty="0"/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1531916" y="274066"/>
            <a:ext cx="5974671" cy="58390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baseline="0">
                <a:solidFill>
                  <a:schemeClr val="accent4"/>
                </a:solidFill>
                <a:latin typeface="Arial" panose="020B0604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Common GI cancers: liver cancer</a:t>
            </a:r>
          </a:p>
        </p:txBody>
      </p:sp>
      <p:sp>
        <p:nvSpPr>
          <p:cNvPr id="56" name="Chord 55"/>
          <p:cNvSpPr/>
          <p:nvPr/>
        </p:nvSpPr>
        <p:spPr>
          <a:xfrm>
            <a:off x="1412334" y="1265243"/>
            <a:ext cx="952959" cy="952960"/>
          </a:xfrm>
          <a:prstGeom prst="chord">
            <a:avLst>
              <a:gd name="adj1" fmla="val 5318860"/>
              <a:gd name="adj2" fmla="val 162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ound Diagonal Corner Rectangle 56"/>
          <p:cNvSpPr/>
          <p:nvPr/>
        </p:nvSpPr>
        <p:spPr>
          <a:xfrm>
            <a:off x="1228315" y="1896168"/>
            <a:ext cx="1320999" cy="2464550"/>
          </a:xfrm>
          <a:prstGeom prst="round2DiagRect">
            <a:avLst/>
          </a:prstGeom>
          <a:solidFill>
            <a:schemeClr val="bg1"/>
          </a:solidFill>
          <a:ln w="6350">
            <a:solidFill>
              <a:srgbClr val="0066C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Chord 58"/>
          <p:cNvSpPr/>
          <p:nvPr/>
        </p:nvSpPr>
        <p:spPr>
          <a:xfrm rot="10800000">
            <a:off x="1412334" y="1265243"/>
            <a:ext cx="952959" cy="952960"/>
          </a:xfrm>
          <a:prstGeom prst="chord">
            <a:avLst>
              <a:gd name="adj1" fmla="val 5318860"/>
              <a:gd name="adj2" fmla="val 16200000"/>
            </a:avLst>
          </a:prstGeom>
          <a:solidFill>
            <a:schemeClr val="accent1"/>
          </a:solidFill>
          <a:ln>
            <a:noFill/>
          </a:ln>
          <a:effectLst>
            <a:outerShdw blurRad="114300" dist="88900" dir="10800000" algn="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Chord 59"/>
          <p:cNvSpPr/>
          <p:nvPr/>
        </p:nvSpPr>
        <p:spPr>
          <a:xfrm>
            <a:off x="3117803" y="1265243"/>
            <a:ext cx="952959" cy="952960"/>
          </a:xfrm>
          <a:prstGeom prst="chord">
            <a:avLst>
              <a:gd name="adj1" fmla="val 5318860"/>
              <a:gd name="adj2" fmla="val 162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ound Diagonal Corner Rectangle 60"/>
          <p:cNvSpPr/>
          <p:nvPr/>
        </p:nvSpPr>
        <p:spPr>
          <a:xfrm>
            <a:off x="2928863" y="1906200"/>
            <a:ext cx="1320999" cy="2464550"/>
          </a:xfrm>
          <a:prstGeom prst="round2DiagRect">
            <a:avLst/>
          </a:prstGeom>
          <a:solidFill>
            <a:schemeClr val="bg1"/>
          </a:solidFill>
          <a:ln w="63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Chord 62"/>
          <p:cNvSpPr/>
          <p:nvPr/>
        </p:nvSpPr>
        <p:spPr>
          <a:xfrm rot="10800000">
            <a:off x="3117803" y="1265243"/>
            <a:ext cx="952959" cy="952960"/>
          </a:xfrm>
          <a:prstGeom prst="chord">
            <a:avLst>
              <a:gd name="adj1" fmla="val 5318860"/>
              <a:gd name="adj2" fmla="val 16200000"/>
            </a:avLst>
          </a:prstGeom>
          <a:solidFill>
            <a:schemeClr val="accent2"/>
          </a:solidFill>
          <a:ln>
            <a:noFill/>
          </a:ln>
          <a:effectLst>
            <a:outerShdw blurRad="114300" dist="88900" dir="10800000" algn="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Chord 63"/>
          <p:cNvSpPr/>
          <p:nvPr/>
        </p:nvSpPr>
        <p:spPr>
          <a:xfrm>
            <a:off x="4823271" y="1265243"/>
            <a:ext cx="952959" cy="952960"/>
          </a:xfrm>
          <a:prstGeom prst="chord">
            <a:avLst>
              <a:gd name="adj1" fmla="val 5318860"/>
              <a:gd name="adj2" fmla="val 1620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ound Diagonal Corner Rectangle 64"/>
          <p:cNvSpPr/>
          <p:nvPr/>
        </p:nvSpPr>
        <p:spPr>
          <a:xfrm>
            <a:off x="4639253" y="1896168"/>
            <a:ext cx="1320999" cy="2464550"/>
          </a:xfrm>
          <a:prstGeom prst="round2DiagRect">
            <a:avLst/>
          </a:prstGeom>
          <a:solidFill>
            <a:schemeClr val="bg1"/>
          </a:solidFill>
          <a:ln w="6350">
            <a:solidFill>
              <a:srgbClr val="00993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Chord 66"/>
          <p:cNvSpPr/>
          <p:nvPr/>
        </p:nvSpPr>
        <p:spPr>
          <a:xfrm rot="10800000">
            <a:off x="4823271" y="1265243"/>
            <a:ext cx="952959" cy="952960"/>
          </a:xfrm>
          <a:prstGeom prst="chord">
            <a:avLst>
              <a:gd name="adj1" fmla="val 5318860"/>
              <a:gd name="adj2" fmla="val 16200000"/>
            </a:avLst>
          </a:prstGeom>
          <a:solidFill>
            <a:schemeClr val="accent3"/>
          </a:solidFill>
          <a:ln>
            <a:noFill/>
          </a:ln>
          <a:effectLst>
            <a:outerShdw blurRad="114300" dist="88900" dir="10800000" algn="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Chord 67"/>
          <p:cNvSpPr/>
          <p:nvPr/>
        </p:nvSpPr>
        <p:spPr>
          <a:xfrm>
            <a:off x="6528740" y="1265243"/>
            <a:ext cx="952959" cy="952960"/>
          </a:xfrm>
          <a:prstGeom prst="chord">
            <a:avLst>
              <a:gd name="adj1" fmla="val 5318860"/>
              <a:gd name="adj2" fmla="val 1620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ound Diagonal Corner Rectangle 68"/>
          <p:cNvSpPr/>
          <p:nvPr/>
        </p:nvSpPr>
        <p:spPr>
          <a:xfrm>
            <a:off x="6344722" y="1896168"/>
            <a:ext cx="1320999" cy="2464550"/>
          </a:xfrm>
          <a:prstGeom prst="round2Diag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Chord 70"/>
          <p:cNvSpPr/>
          <p:nvPr/>
        </p:nvSpPr>
        <p:spPr>
          <a:xfrm rot="10800000">
            <a:off x="6528740" y="1265243"/>
            <a:ext cx="952959" cy="952960"/>
          </a:xfrm>
          <a:prstGeom prst="chord">
            <a:avLst>
              <a:gd name="adj1" fmla="val 5318860"/>
              <a:gd name="adj2" fmla="val 16200000"/>
            </a:avLst>
          </a:prstGeom>
          <a:solidFill>
            <a:schemeClr val="accent4"/>
          </a:solidFill>
          <a:ln>
            <a:noFill/>
          </a:ln>
          <a:effectLst>
            <a:outerShdw blurRad="114300" dist="88900" dir="10800000" algn="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Text Placeholder 3"/>
          <p:cNvSpPr txBox="1">
            <a:spLocks/>
          </p:cNvSpPr>
          <p:nvPr/>
        </p:nvSpPr>
        <p:spPr>
          <a:xfrm>
            <a:off x="1262915" y="2300967"/>
            <a:ext cx="1251798" cy="141200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Font typeface="Arial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roman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US" sz="1200" dirty="0"/>
              <a:t>There are two major subtypes of liver cancer: </a:t>
            </a:r>
            <a:r>
              <a:rPr lang="en-US" sz="1200" b="1" dirty="0">
                <a:solidFill>
                  <a:srgbClr val="0070C0"/>
                </a:solidFill>
              </a:rPr>
              <a:t>HCC </a:t>
            </a:r>
            <a:r>
              <a:rPr lang="en-US" sz="1200" dirty="0"/>
              <a:t>and </a:t>
            </a:r>
            <a:r>
              <a:rPr lang="en-US" sz="1200" b="1" dirty="0">
                <a:solidFill>
                  <a:srgbClr val="0070C0"/>
                </a:solidFill>
              </a:rPr>
              <a:t>intrahepatic bile duct cancer</a:t>
            </a:r>
            <a:r>
              <a:rPr lang="en-US" sz="1200" baseline="30000" dirty="0"/>
              <a:t>1</a:t>
            </a:r>
          </a:p>
        </p:txBody>
      </p:sp>
      <p:sp>
        <p:nvSpPr>
          <p:cNvPr id="75" name="Text Placeholder 3"/>
          <p:cNvSpPr txBox="1">
            <a:spLocks/>
          </p:cNvSpPr>
          <p:nvPr/>
        </p:nvSpPr>
        <p:spPr>
          <a:xfrm>
            <a:off x="2968383" y="2300967"/>
            <a:ext cx="1251798" cy="141200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Font typeface="Arial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roman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endParaRPr lang="en-US" sz="1300" b="1" baseline="30000" dirty="0">
              <a:solidFill>
                <a:srgbClr val="FF0000"/>
              </a:solidFill>
            </a:endParaRPr>
          </a:p>
        </p:txBody>
      </p:sp>
      <p:sp>
        <p:nvSpPr>
          <p:cNvPr id="77" name="Text Placeholder 3"/>
          <p:cNvSpPr txBox="1">
            <a:spLocks/>
          </p:cNvSpPr>
          <p:nvPr/>
        </p:nvSpPr>
        <p:spPr>
          <a:xfrm>
            <a:off x="2968383" y="2298791"/>
            <a:ext cx="1251798" cy="13760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Font typeface="Arial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roman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US" sz="1200" b="1" dirty="0">
                <a:solidFill>
                  <a:srgbClr val="FF0000"/>
                </a:solidFill>
              </a:rPr>
              <a:t>HCC is the </a:t>
            </a:r>
            <a:r>
              <a:rPr lang="en-US" sz="1200" b="1" dirty="0" smtClean="0">
                <a:solidFill>
                  <a:srgbClr val="FF0000"/>
                </a:solidFill>
              </a:rPr>
              <a:t/>
            </a:r>
            <a:br>
              <a:rPr lang="en-US" sz="1200" b="1" dirty="0" smtClean="0">
                <a:solidFill>
                  <a:srgbClr val="FF0000"/>
                </a:solidFill>
              </a:rPr>
            </a:br>
            <a:r>
              <a:rPr lang="en-US" sz="1200" b="1" dirty="0" smtClean="0">
                <a:solidFill>
                  <a:srgbClr val="FF0000"/>
                </a:solidFill>
              </a:rPr>
              <a:t>more </a:t>
            </a:r>
            <a:r>
              <a:rPr lang="en-US" sz="1200" b="1" dirty="0">
                <a:solidFill>
                  <a:srgbClr val="FF0000"/>
                </a:solidFill>
              </a:rPr>
              <a:t>common subtype</a:t>
            </a:r>
            <a:r>
              <a:rPr lang="en-US" sz="1200" dirty="0"/>
              <a:t>, with rates increasing globally for the last 20 years</a:t>
            </a:r>
            <a:r>
              <a:rPr lang="en-US" sz="1200" baseline="30000" dirty="0"/>
              <a:t>2</a:t>
            </a:r>
          </a:p>
        </p:txBody>
      </p:sp>
      <p:sp>
        <p:nvSpPr>
          <p:cNvPr id="79" name="Text Placeholder 3"/>
          <p:cNvSpPr txBox="1">
            <a:spLocks/>
          </p:cNvSpPr>
          <p:nvPr/>
        </p:nvSpPr>
        <p:spPr>
          <a:xfrm>
            <a:off x="4680173" y="2298791"/>
            <a:ext cx="1251798" cy="130399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Font typeface="Arial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roman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US" sz="1200" dirty="0"/>
              <a:t>HCC is the </a:t>
            </a:r>
            <a:r>
              <a:rPr lang="en-US" sz="1200" b="1" dirty="0">
                <a:solidFill>
                  <a:srgbClr val="00B050"/>
                </a:solidFill>
              </a:rPr>
              <a:t>third</a:t>
            </a:r>
            <a:r>
              <a:rPr lang="en-US" sz="1200" dirty="0">
                <a:solidFill>
                  <a:srgbClr val="00B050"/>
                </a:solidFill>
              </a:rPr>
              <a:t> </a:t>
            </a:r>
            <a:r>
              <a:rPr lang="en-US" sz="1200" b="1" dirty="0">
                <a:solidFill>
                  <a:srgbClr val="00B050"/>
                </a:solidFill>
              </a:rPr>
              <a:t>most common </a:t>
            </a:r>
            <a:r>
              <a:rPr lang="en-US" sz="1200" dirty="0"/>
              <a:t>cause of cancer-related death worldwide</a:t>
            </a:r>
            <a:r>
              <a:rPr lang="en-US" sz="1200" baseline="30000" dirty="0"/>
              <a:t>3</a:t>
            </a:r>
            <a:endParaRPr lang="en-US" sz="1200" b="1" baseline="30000" dirty="0">
              <a:solidFill>
                <a:srgbClr val="FF9900"/>
              </a:solidFill>
            </a:endParaRP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97"/>
          <a:stretch/>
        </p:blipFill>
        <p:spPr>
          <a:xfrm>
            <a:off x="3276315" y="3821371"/>
            <a:ext cx="626097" cy="539087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02"/>
          <a:stretch/>
        </p:blipFill>
        <p:spPr>
          <a:xfrm>
            <a:off x="1427044" y="3753135"/>
            <a:ext cx="824836" cy="552626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9" t="10851" r="17677" b="23579"/>
          <a:stretch/>
        </p:blipFill>
        <p:spPr>
          <a:xfrm>
            <a:off x="5026720" y="3819521"/>
            <a:ext cx="509473" cy="520469"/>
          </a:xfrm>
          <a:prstGeom prst="rect">
            <a:avLst/>
          </a:prstGeom>
        </p:spPr>
      </p:pic>
      <p:sp>
        <p:nvSpPr>
          <p:cNvPr id="70" name="Text Placeholder 3"/>
          <p:cNvSpPr txBox="1">
            <a:spLocks/>
          </p:cNvSpPr>
          <p:nvPr/>
        </p:nvSpPr>
        <p:spPr>
          <a:xfrm>
            <a:off x="6379319" y="2305614"/>
            <a:ext cx="1251798" cy="16317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Font typeface="Arial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roman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US" sz="1200" dirty="0"/>
              <a:t>Many risk factors are potentially avoidable, highlighting the potential of </a:t>
            </a:r>
            <a:r>
              <a:rPr lang="en-US" sz="1200" b="1" dirty="0">
                <a:solidFill>
                  <a:srgbClr val="FF9900"/>
                </a:solidFill>
              </a:rPr>
              <a:t>risk prevention</a:t>
            </a:r>
            <a:r>
              <a:rPr lang="en-US" sz="1200" dirty="0"/>
              <a:t> for decreasing the global burden</a:t>
            </a:r>
            <a:r>
              <a:rPr lang="en-US" sz="1200" baseline="30000" dirty="0"/>
              <a:t>4</a:t>
            </a:r>
            <a:endParaRPr lang="en-US" sz="1200" b="1" baseline="30000" dirty="0">
              <a:solidFill>
                <a:srgbClr val="FF9900"/>
              </a:solidFill>
            </a:endParaRP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1" r="9134" b="27808"/>
          <a:stretch/>
        </p:blipFill>
        <p:spPr>
          <a:xfrm>
            <a:off x="6780278" y="3859922"/>
            <a:ext cx="461773" cy="43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2659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d7cafb9ec1e1420c49f96d063568fb98c9658f"/>
  <p:tag name="ISPRING_RESOURCE_PATHS_HASH_PRESENTER" val="6d43227b6a7f8b6a4e3313c18db88dd28df22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1_Start">
  <a:themeElements>
    <a:clrScheme name="ONFRAN_Color Palette">
      <a:dk1>
        <a:srgbClr val="58595B"/>
      </a:dk1>
      <a:lt1>
        <a:srgbClr val="FFFFFF"/>
      </a:lt1>
      <a:dk2>
        <a:srgbClr val="9E9FA2"/>
      </a:dk2>
      <a:lt2>
        <a:srgbClr val="FFFFFF"/>
      </a:lt2>
      <a:accent1>
        <a:srgbClr val="0066CC"/>
      </a:accent1>
      <a:accent2>
        <a:srgbClr val="FF0000"/>
      </a:accent2>
      <a:accent3>
        <a:srgbClr val="009933"/>
      </a:accent3>
      <a:accent4>
        <a:srgbClr val="FF9900"/>
      </a:accent4>
      <a:accent5>
        <a:srgbClr val="99CCCC"/>
      </a:accent5>
      <a:accent6>
        <a:srgbClr val="990000"/>
      </a:accent6>
      <a:hlink>
        <a:srgbClr val="007AC2"/>
      </a:hlink>
      <a:folHlink>
        <a:srgbClr val="007A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45720" rIns="45720" rtlCol="0" anchor="ctr" anchorCtr="0">
        <a:spAutoFit/>
      </a:bodyPr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12700">
          <a:noFill/>
        </a:ln>
      </a:spPr>
      <a:bodyPr wrap="none" lIns="45720" rIns="45720" rtlCol="0">
        <a:spAutoFit/>
      </a:bodyPr>
      <a:lstStyle>
        <a:defPPr>
          <a:defRPr dirty="0" err="1" smtClean="0"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NFRAN Color Theme">
      <a:dk1>
        <a:srgbClr val="4D4F51"/>
      </a:dk1>
      <a:lt1>
        <a:srgbClr val="FFFFFF"/>
      </a:lt1>
      <a:dk2>
        <a:srgbClr val="9D9FA2"/>
      </a:dk2>
      <a:lt2>
        <a:srgbClr val="FFFFFF"/>
      </a:lt2>
      <a:accent1>
        <a:srgbClr val="007AC2"/>
      </a:accent1>
      <a:accent2>
        <a:srgbClr val="ED1C29"/>
      </a:accent2>
      <a:accent3>
        <a:srgbClr val="00A955"/>
      </a:accent3>
      <a:accent4>
        <a:srgbClr val="FAA61A"/>
      </a:accent4>
      <a:accent5>
        <a:srgbClr val="99CCCC"/>
      </a:accent5>
      <a:accent6>
        <a:srgbClr val="990000"/>
      </a:accent6>
      <a:hlink>
        <a:srgbClr val="007AC2"/>
      </a:hlink>
      <a:folHlink>
        <a:srgbClr val="007AC2"/>
      </a:folHlink>
    </a:clrScheme>
    <a:fontScheme name="Custom 1">
      <a:majorFont>
        <a:latin typeface="BISans"/>
        <a:ea typeface=""/>
        <a:cs typeface=""/>
      </a:majorFont>
      <a:minorFont>
        <a:latin typeface="BI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44A1CA53B4F444A2ADC64FEEA404AE" ma:contentTypeVersion="" ma:contentTypeDescription="Create a new document." ma:contentTypeScope="" ma:versionID="d6a4c6dcd35873e8d406fed4f10b738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2384c6cc0088fcedbaf6edaf557def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48C2717-C6A1-458B-93AE-24E9E2BB3B5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5407F70-745C-41CC-B247-89AE53A665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4E50938-DA83-4819-87B9-ED11E2E275B4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2120</Words>
  <Application>Microsoft Office PowerPoint</Application>
  <PresentationFormat>On-screen Show (16:9)</PresentationFormat>
  <Paragraphs>145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1_Start</vt:lpstr>
      <vt:lpstr>GI cancers: an introduction</vt:lpstr>
      <vt:lpstr>GI cancers comprise a heterogenous array of tumor types</vt:lpstr>
      <vt:lpstr>PowerPoint Presentation</vt:lpstr>
      <vt:lpstr>Incidence of common GI cancers in 20201</vt:lpstr>
      <vt:lpstr>5-year survival rates for common GI cancers*</vt:lpstr>
      <vt:lpstr>GI cancers represent an urgent unmet  medical need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2014-04-02T22:45:54Z</dcterms:created>
  <dcterms:modified xsi:type="dcterms:W3CDTF">2021-03-08T04:08:32Z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0x010100B044A1CA53B4F444A2ADC64FEEA404AE</vt:lpwstr>
  </property>
</Properties>
</file>