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74" r:id="rId4"/>
  </p:sldMasterIdLst>
  <p:notesMasterIdLst>
    <p:notesMasterId r:id="rId23"/>
  </p:notesMasterIdLst>
  <p:handoutMasterIdLst>
    <p:handoutMasterId r:id="rId24"/>
  </p:handoutMasterIdLst>
  <p:sldIdLst>
    <p:sldId id="441" r:id="rId5"/>
    <p:sldId id="449" r:id="rId6"/>
    <p:sldId id="450" r:id="rId7"/>
    <p:sldId id="467" r:id="rId8"/>
    <p:sldId id="481" r:id="rId9"/>
    <p:sldId id="465" r:id="rId10"/>
    <p:sldId id="482" r:id="rId11"/>
    <p:sldId id="463" r:id="rId12"/>
    <p:sldId id="464" r:id="rId13"/>
    <p:sldId id="471" r:id="rId14"/>
    <p:sldId id="460" r:id="rId15"/>
    <p:sldId id="473" r:id="rId16"/>
    <p:sldId id="483" r:id="rId17"/>
    <p:sldId id="474" r:id="rId18"/>
    <p:sldId id="475" r:id="rId19"/>
    <p:sldId id="476" r:id="rId20"/>
    <p:sldId id="469" r:id="rId21"/>
    <p:sldId id="484" r:id="rId22"/>
  </p:sldIdLst>
  <p:sldSz cx="9144000" cy="5143500" type="screen16x9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 pos="288">
          <p15:clr>
            <a:srgbClr val="A4A3A4"/>
          </p15:clr>
        </p15:guide>
        <p15:guide id="3" pos="40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291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00"/>
    <a:srgbClr val="990000"/>
    <a:srgbClr val="009933"/>
    <a:srgbClr val="0066CC"/>
    <a:srgbClr val="FF9900"/>
    <a:srgbClr val="FF0000"/>
    <a:srgbClr val="FAC090"/>
    <a:srgbClr val="E7D2C0"/>
    <a:srgbClr val="AA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93979" autoAdjust="0"/>
  </p:normalViewPr>
  <p:slideViewPr>
    <p:cSldViewPr snapToGrid="0">
      <p:cViewPr varScale="1">
        <p:scale>
          <a:sx n="111" d="100"/>
          <a:sy n="111" d="100"/>
        </p:scale>
        <p:origin x="230" y="77"/>
      </p:cViewPr>
      <p:guideLst>
        <p:guide orient="horz" pos="1620"/>
        <p:guide pos="2880"/>
        <p:guide orient="horz"/>
      </p:guideLst>
    </p:cSldViewPr>
  </p:slideViewPr>
  <p:outlineViewPr>
    <p:cViewPr>
      <p:scale>
        <a:sx n="33" d="100"/>
        <a:sy n="33" d="100"/>
      </p:scale>
      <p:origin x="0" y="36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123" d="100"/>
          <a:sy n="123" d="100"/>
        </p:scale>
        <p:origin x="-3834" y="-96"/>
      </p:cViewPr>
      <p:guideLst>
        <p:guide orient="horz"/>
        <p:guide pos="288"/>
        <p:guide pos="403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Incidence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ED-4C0A-8992-67684DA5A0DF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DED-4C0A-8992-67684DA5A0DF}"/>
              </c:ext>
            </c:extLst>
          </c:dPt>
          <c:dLbls>
            <c:dLbl>
              <c:idx val="0"/>
              <c:layout>
                <c:manualLayout>
                  <c:x val="-0.13082821843700645"/>
                  <c:y val="0.2038383621805061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SCLC </a:t>
                    </a:r>
                    <a:fld id="{FB7FEEA8-861A-415E-813B-F192D0D70238}" type="VALUE">
                      <a:rPr lang="en-US" b="1" smtClean="0"/>
                      <a:pPr/>
                      <a:t>[VALUE]</a:t>
                    </a:fld>
                    <a:r>
                      <a:rPr lang="en-US" b="1" dirty="0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ED-4C0A-8992-67684DA5A0DF}"/>
                </c:ext>
              </c:extLst>
            </c:dLbl>
            <c:dLbl>
              <c:idx val="1"/>
              <c:layout>
                <c:manualLayout>
                  <c:x val="0.30519686665021606"/>
                  <c:y val="-0.124421608639611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NSCLC </a:t>
                    </a:r>
                    <a:fld id="{5B88AB70-3658-4EE6-9815-65986892B35D}" type="VALUE">
                      <a:rPr lang="en-US" sz="14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400" b="1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47283513382869"/>
                      <c:h val="0.284167757215489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DED-4C0A-8992-67684DA5A0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SCLC</c:v>
                </c:pt>
                <c:pt idx="1">
                  <c:v>NSCLC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ED-4C0A-8992-67684DA5A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 smtClean="0">
                <a:solidFill>
                  <a:schemeClr val="tx1"/>
                </a:solidFill>
              </a:rPr>
              <a:t>SCLC age-specific</a:t>
            </a:r>
            <a:r>
              <a:rPr lang="en-GB" sz="1400" b="1" baseline="0" dirty="0" smtClean="0">
                <a:solidFill>
                  <a:schemeClr val="tx1"/>
                </a:solidFill>
              </a:rPr>
              <a:t> incidence rates in the US</a:t>
            </a:r>
            <a:r>
              <a:rPr lang="en-GB" sz="1400" b="1" baseline="30000" dirty="0" smtClean="0">
                <a:solidFill>
                  <a:schemeClr val="tx1"/>
                </a:solidFill>
              </a:rPr>
              <a:t> </a:t>
            </a:r>
            <a:br>
              <a:rPr lang="en-GB" sz="1400" b="1" baseline="30000" dirty="0" smtClean="0">
                <a:solidFill>
                  <a:schemeClr val="tx1"/>
                </a:solidFill>
              </a:rPr>
            </a:br>
            <a:r>
              <a:rPr lang="en-GB" sz="1400" b="1" baseline="0" dirty="0" smtClean="0">
                <a:solidFill>
                  <a:schemeClr val="tx1"/>
                </a:solidFill>
              </a:rPr>
              <a:t>(</a:t>
            </a:r>
            <a:r>
              <a:rPr lang="en-GB" sz="14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2013–2</a:t>
            </a:r>
            <a:r>
              <a:rPr lang="en-GB" sz="1400" b="1" baseline="0" dirty="0" smtClean="0">
                <a:solidFill>
                  <a:schemeClr val="tx1"/>
                </a:solidFill>
              </a:rPr>
              <a:t>017, male and female patients)</a:t>
            </a:r>
            <a:endParaRPr lang="en-US" sz="1400" b="1" baseline="300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6AC-4EEC-BDF1-C02D83C0A53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6AC-4EEC-BDF1-C02D83C0A534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6AC-4EEC-BDF1-C02D83C0A534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6AC-4EEC-BDF1-C02D83C0A534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6AC-4EEC-BDF1-C02D83C0A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30-34</c:v>
                </c:pt>
                <c:pt idx="1">
                  <c:v>35-39</c:v>
                </c:pt>
                <c:pt idx="2">
                  <c:v>40-44</c:v>
                </c:pt>
                <c:pt idx="3">
                  <c:v>45-49</c:v>
                </c:pt>
                <c:pt idx="4">
                  <c:v>50-54</c:v>
                </c:pt>
                <c:pt idx="5">
                  <c:v>55-59</c:v>
                </c:pt>
                <c:pt idx="6">
                  <c:v>60-64</c:v>
                </c:pt>
                <c:pt idx="7">
                  <c:v>65-69</c:v>
                </c:pt>
                <c:pt idx="8">
                  <c:v>70-74</c:v>
                </c:pt>
                <c:pt idx="9">
                  <c:v>75-79</c:v>
                </c:pt>
                <c:pt idx="10">
                  <c:v>80-84</c:v>
                </c:pt>
                <c:pt idx="11">
                  <c:v>85+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2</c:v>
                </c:pt>
                <c:pt idx="4">
                  <c:v>5.6</c:v>
                </c:pt>
                <c:pt idx="5">
                  <c:v>12.1</c:v>
                </c:pt>
                <c:pt idx="6">
                  <c:v>18.5</c:v>
                </c:pt>
                <c:pt idx="7">
                  <c:v>27.9</c:v>
                </c:pt>
                <c:pt idx="8">
                  <c:v>37.5</c:v>
                </c:pt>
                <c:pt idx="9">
                  <c:v>40.9</c:v>
                </c:pt>
                <c:pt idx="10">
                  <c:v>34</c:v>
                </c:pt>
                <c:pt idx="11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3-4062-9118-2AE313A3D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736506776"/>
        <c:axId val="736506120"/>
      </c:barChart>
      <c:catAx>
        <c:axId val="736506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dirty="0" smtClean="0">
                    <a:solidFill>
                      <a:schemeClr val="tx1"/>
                    </a:solidFill>
                  </a:rPr>
                  <a:t>Age at diagnosis</a:t>
                </a:r>
                <a:endParaRPr lang="en-US" sz="12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9288320319851725"/>
              <c:y val="0.90697758758250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506120"/>
        <c:crosses val="autoZero"/>
        <c:auto val="1"/>
        <c:lblAlgn val="ctr"/>
        <c:lblOffset val="100"/>
        <c:noMultiLvlLbl val="0"/>
      </c:catAx>
      <c:valAx>
        <c:axId val="7365061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 dirty="0" smtClean="0">
                    <a:solidFill>
                      <a:schemeClr val="tx1"/>
                    </a:solidFill>
                  </a:rPr>
                  <a:t>Age-specific</a:t>
                </a:r>
                <a:r>
                  <a:rPr lang="en-GB" sz="1100" b="1" baseline="0" dirty="0" smtClean="0">
                    <a:solidFill>
                      <a:schemeClr val="tx1"/>
                    </a:solidFill>
                  </a:rPr>
                  <a:t> incidence rate </a:t>
                </a:r>
                <a:br>
                  <a:rPr lang="en-GB" sz="1100" b="1" baseline="0" dirty="0" smtClean="0">
                    <a:solidFill>
                      <a:schemeClr val="tx1"/>
                    </a:solidFill>
                  </a:rPr>
                </a:br>
                <a:r>
                  <a:rPr lang="en-GB" sz="1100" b="1" baseline="0" dirty="0" smtClean="0">
                    <a:solidFill>
                      <a:schemeClr val="tx1"/>
                    </a:solidFill>
                  </a:rPr>
                  <a:t>per 100,000 </a:t>
                </a:r>
                <a:endParaRPr lang="en-US" sz="11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8039200549760609E-3"/>
              <c:y val="0.261003318771706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5067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Localized</c:v>
                </c:pt>
                <c:pt idx="1">
                  <c:v>Regional</c:v>
                </c:pt>
                <c:pt idx="2">
                  <c:v>Distant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0.27200000000000002</c:v>
                </c:pt>
                <c:pt idx="1">
                  <c:v>0.16400000000000001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51-49E4-9E6F-80C5BACC8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1291104"/>
        <c:axId val="1041294056"/>
      </c:barChart>
      <c:catAx>
        <c:axId val="10412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dirty="0" smtClean="0"/>
                  <a:t>Stage</a:t>
                </a:r>
                <a:r>
                  <a:rPr lang="en-GB" sz="1100" baseline="0" dirty="0" smtClean="0"/>
                  <a:t> at diagnosis</a:t>
                </a:r>
                <a:endParaRPr lang="en-US" sz="11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294056"/>
        <c:crosses val="autoZero"/>
        <c:auto val="1"/>
        <c:lblAlgn val="ctr"/>
        <c:lblOffset val="100"/>
        <c:noMultiLvlLbl val="0"/>
      </c:catAx>
      <c:valAx>
        <c:axId val="1041294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dirty="0" smtClean="0"/>
                  <a:t>Relative</a:t>
                </a:r>
                <a:r>
                  <a:rPr lang="en-GB" sz="1100" baseline="0" dirty="0" smtClean="0"/>
                  <a:t> survival (%)</a:t>
                </a:r>
                <a:endParaRPr lang="en-US" sz="11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29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24291-41F6-4D42-AD14-427215D8C438}" type="datetimeFigureOut">
              <a:rPr lang="en-GB" smtClean="0">
                <a:latin typeface="Arial" pitchFamily="34" charset="0"/>
              </a:rPr>
              <a:t>07/07/2020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D694-59FB-4BFA-9346-1F124772E77B}" type="slidenum">
              <a:rPr lang="en-GB" smtClean="0">
                <a:latin typeface="Arial" pitchFamily="34" charset="0"/>
              </a:rPr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829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490538"/>
            <a:ext cx="5930900" cy="333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/>
              <a:t>z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6344" y="4114800"/>
            <a:ext cx="5925312" cy="44647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66344" y="8685213"/>
            <a:ext cx="59253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188075" y="8686800"/>
            <a:ext cx="66992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6C7858-50F4-4BD8-8654-905989BF9587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29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lnSpc>
        <a:spcPct val="90000"/>
      </a:lnSpc>
      <a:spcBef>
        <a:spcPts val="600"/>
      </a:spcBef>
      <a:spcAft>
        <a:spcPts val="60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1pPr>
    <a:lvl2pPr marL="173736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2pPr>
    <a:lvl3pPr marL="347472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3pPr>
    <a:lvl4pPr marL="520700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4pPr>
    <a:lvl5pPr marL="694944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55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161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78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892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466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98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086601" y="1094308"/>
            <a:ext cx="205581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25" y="1297247"/>
            <a:ext cx="7974013" cy="1232535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725" y="2694658"/>
            <a:ext cx="7974013" cy="866775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accent4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44000" cy="4170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7247"/>
            <a:ext cx="8686800" cy="1242433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94985"/>
            <a:ext cx="8686800" cy="867876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2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D786A1-06CF-F04F-A465-BCAF5497D0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6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A168-A0C0-8B46-A65A-E3961C65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23D717E-D371-F849-99E8-16837EF720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12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98988" y="964308"/>
            <a:ext cx="3852862" cy="3264052"/>
          </a:xfrm>
        </p:spPr>
        <p:txBody>
          <a:bodyPr anchor="ctr"/>
          <a:lstStyle>
            <a:lvl1pPr marL="0" indent="0" algn="ctr">
              <a:lnSpc>
                <a:spcPct val="85000"/>
              </a:lnSpc>
              <a:buNone/>
              <a:defRPr/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Object/Picture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64FD1F-84A3-5640-9410-4574EA9C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2063C43-1D4F-E44C-A2EF-FBD683F850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9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EB12E-C57E-4D47-8CB8-79CAF41F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BC6F09-A7FB-0648-BEF9-919AB4F3CD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8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DF6903F-2351-A340-8356-21692AA5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9691448-3B35-E94D-A16E-B10CE8821C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6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725" y="4752000"/>
            <a:ext cx="7970412" cy="3639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58595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7" y="968010"/>
            <a:ext cx="7970410" cy="3424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9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accent4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58788" indent="-2317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87388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14400" indent="-2270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084263" indent="-1698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257300" indent="-1730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SzPct val="85000"/>
        <a:buFont typeface="Arial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08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5397" userDrawn="1">
          <p15:clr>
            <a:srgbClr val="F26B43"/>
          </p15:clr>
        </p15:guide>
        <p15:guide id="4" orient="horz" pos="545" userDrawn="1">
          <p15:clr>
            <a:srgbClr val="F26B43"/>
          </p15:clr>
        </p15:guide>
        <p15:guide id="5" orient="horz" pos="171" userDrawn="1">
          <p15:clr>
            <a:srgbClr val="F26B43"/>
          </p15:clr>
        </p15:guide>
        <p15:guide id="6" orient="horz" pos="2770" userDrawn="1">
          <p15:clr>
            <a:srgbClr val="F26B43"/>
          </p15:clr>
        </p15:guide>
        <p15:guide id="7" orient="horz" pos="29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379" y="1297247"/>
            <a:ext cx="8151359" cy="1232535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</a:rPr>
              <a:t>Small cell lung cancer (SCLC): </a:t>
            </a:r>
            <a:br>
              <a:rPr lang="en-GB" dirty="0" smtClean="0">
                <a:latin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</a:rPr>
              <a:t>an </a:t>
            </a:r>
            <a:r>
              <a:rPr lang="en-GB" dirty="0">
                <a:latin typeface="Arial" panose="020B0604020202020204" pitchFamily="34" charset="0"/>
              </a:rPr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8230929" y="4958834"/>
            <a:ext cx="913071" cy="184666"/>
          </a:xfrm>
          <a:prstGeom prst="rect">
            <a:avLst/>
          </a:prstGeom>
          <a:noFill/>
          <a:ln w="12700">
            <a:noFill/>
          </a:ln>
        </p:spPr>
        <p:txBody>
          <a:bodyPr wrap="none" lIns="45720" r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>
                <a:cs typeface="Arial" pitchFamily="34" charset="0"/>
              </a:rPr>
              <a:t>Last updated: </a:t>
            </a:r>
            <a:r>
              <a:rPr lang="en-GB" sz="600" dirty="0" smtClean="0">
                <a:cs typeface="Arial" pitchFamily="34" charset="0"/>
              </a:rPr>
              <a:t>July </a:t>
            </a:r>
            <a:r>
              <a:rPr lang="en-GB" sz="600" dirty="0" smtClean="0">
                <a:cs typeface="Arial" pitchFamily="34" charset="0"/>
              </a:rPr>
              <a:t>2020</a:t>
            </a:r>
            <a:endParaRPr lang="en-GB" sz="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Disease characteristics </a:t>
            </a:r>
            <a:br>
              <a:rPr lang="en-GB" dirty="0" smtClean="0"/>
            </a:br>
            <a:r>
              <a:rPr lang="en-GB" dirty="0" smtClean="0"/>
              <a:t>and prognostic factors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9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066"/>
            <a:ext cx="7844289" cy="583901"/>
          </a:xfrm>
        </p:spPr>
        <p:txBody>
          <a:bodyPr/>
          <a:lstStyle/>
          <a:p>
            <a:r>
              <a:rPr lang="en-US" sz="2400" dirty="0"/>
              <a:t>Patients frequently present with metastatic disease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725" y="4597356"/>
            <a:ext cx="7970412" cy="363995"/>
          </a:xfrm>
        </p:spPr>
        <p:txBody>
          <a:bodyPr/>
          <a:lstStyle/>
          <a:p>
            <a:r>
              <a:rPr lang="en-GB" dirty="0"/>
              <a:t>1. Bernhardt EB, Jalal SI. Cancer Treat Res 2016;170:301–22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4" y="4242731"/>
            <a:ext cx="7740577" cy="301374"/>
          </a:xfrm>
        </p:spPr>
        <p:txBody>
          <a:bodyPr/>
          <a:lstStyle/>
          <a:p>
            <a:r>
              <a:rPr lang="en-GB" dirty="0" smtClean="0"/>
              <a:t>SCLC, small cell lung cancer.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593723" y="1080291"/>
            <a:ext cx="7844293" cy="51077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r>
              <a:rPr lang="en-US" sz="1200" b="1" dirty="0" smtClean="0"/>
              <a:t>Despite having </a:t>
            </a:r>
            <a:r>
              <a:rPr lang="en-US" sz="1200" b="1" dirty="0"/>
              <a:t>had symptoms for a short duration of </a:t>
            </a:r>
            <a:r>
              <a:rPr lang="en-US" sz="1200" b="1" dirty="0" smtClean="0"/>
              <a:t>time (average </a:t>
            </a:r>
            <a:r>
              <a:rPr lang="en-US" sz="1200" b="1" dirty="0"/>
              <a:t>3 </a:t>
            </a:r>
            <a:r>
              <a:rPr lang="en-US" sz="1200" b="1" dirty="0" smtClean="0"/>
              <a:t>months),</a:t>
            </a:r>
            <a:br>
              <a:rPr lang="en-US" sz="1200" b="1" dirty="0" smtClean="0"/>
            </a:br>
            <a:r>
              <a:rPr lang="en-US" sz="1200" b="1" dirty="0"/>
              <a:t>60–65</a:t>
            </a:r>
            <a:r>
              <a:rPr lang="en-US" sz="1200" b="1" dirty="0" smtClean="0"/>
              <a:t>% patients present </a:t>
            </a:r>
            <a:r>
              <a:rPr lang="en-US" sz="1200" b="1" dirty="0"/>
              <a:t>with metastatic </a:t>
            </a:r>
            <a:r>
              <a:rPr lang="en-US" sz="1200" b="1" dirty="0" smtClean="0"/>
              <a:t>disease</a:t>
            </a:r>
            <a:r>
              <a:rPr lang="en-US" sz="1200" b="1" baseline="30000" dirty="0" smtClean="0"/>
              <a:t>1</a:t>
            </a:r>
            <a:endParaRPr lang="en-GB" sz="1200" b="1" baseline="30000" dirty="0" smtClean="0"/>
          </a:p>
        </p:txBody>
      </p:sp>
      <p:sp>
        <p:nvSpPr>
          <p:cNvPr id="20" name="Textfeld 32"/>
          <p:cNvSpPr txBox="1"/>
          <p:nvPr/>
        </p:nvSpPr>
        <p:spPr bwMode="auto">
          <a:xfrm>
            <a:off x="593724" y="2052554"/>
            <a:ext cx="2546164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/>
            <a:r>
              <a:rPr lang="en-GB" sz="1200" b="1" dirty="0" smtClean="0">
                <a:solidFill>
                  <a:schemeClr val="accent4"/>
                </a:solidFill>
                <a:latin typeface="+mj-lt"/>
              </a:rPr>
              <a:t>General symptoms</a:t>
            </a:r>
            <a:r>
              <a:rPr lang="en-GB" sz="1200" b="1" baseline="30000" dirty="0" smtClean="0">
                <a:solidFill>
                  <a:schemeClr val="accent4"/>
                </a:solidFill>
                <a:latin typeface="+mj-lt"/>
              </a:rPr>
              <a:t>1</a:t>
            </a:r>
            <a:endParaRPr lang="en-GB" sz="1200" b="1" baseline="300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3723" y="2330401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buClr>
                <a:srgbClr val="A08264"/>
              </a:buClr>
              <a:defRPr/>
            </a:pPr>
            <a:r>
              <a:rPr lang="en-GB" sz="1200" dirty="0" smtClean="0"/>
              <a:t>Cough</a:t>
            </a:r>
            <a:endParaRPr lang="en-GB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593723" y="2588099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Wheezing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3723" y="2845795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Dyspnea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3723" y="3103489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buClr>
                <a:srgbClr val="A08264"/>
              </a:buClr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Postobstructive </a:t>
            </a:r>
            <a:r>
              <a:rPr lang="en-GB" sz="1200" dirty="0">
                <a:solidFill>
                  <a:schemeClr val="bg1"/>
                </a:solidFill>
              </a:rPr>
              <a:t>pneumonia</a:t>
            </a:r>
            <a:endParaRPr lang="en-GB" sz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242787" y="1859375"/>
            <a:ext cx="2546165" cy="1467831"/>
            <a:chOff x="3444499" y="2229179"/>
            <a:chExt cx="2546165" cy="1467831"/>
          </a:xfrm>
        </p:grpSpPr>
        <p:sp>
          <p:nvSpPr>
            <p:cNvPr id="25" name="Textfeld 32"/>
            <p:cNvSpPr txBox="1"/>
            <p:nvPr/>
          </p:nvSpPr>
          <p:spPr bwMode="auto">
            <a:xfrm>
              <a:off x="3444500" y="2229179"/>
              <a:ext cx="2546164" cy="46166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200" dirty="0">
                  <a:latin typeface="+mj-lt"/>
                </a:rPr>
                <a:t>Symptoms associated with </a:t>
              </a:r>
              <a:r>
                <a:rPr lang="en-US" sz="1200" b="1" dirty="0">
                  <a:solidFill>
                    <a:schemeClr val="accent3"/>
                  </a:solidFill>
                  <a:latin typeface="+mj-lt"/>
                </a:rPr>
                <a:t>regional extension of </a:t>
              </a:r>
              <a:r>
                <a:rPr lang="en-US" sz="1200" b="1" dirty="0" smtClean="0">
                  <a:solidFill>
                    <a:schemeClr val="accent3"/>
                  </a:solidFill>
                  <a:latin typeface="+mj-lt"/>
                </a:rPr>
                <a:t>disease</a:t>
              </a:r>
              <a:r>
                <a:rPr lang="en-US" sz="1200" b="1" baseline="30000" dirty="0" smtClean="0">
                  <a:solidFill>
                    <a:schemeClr val="accent3"/>
                  </a:solidFill>
                  <a:latin typeface="+mj-lt"/>
                </a:rPr>
                <a:t>1</a:t>
              </a:r>
              <a:endParaRPr lang="en-US" sz="1200" b="1" baseline="300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44499" y="2700205"/>
              <a:ext cx="2546165" cy="223717"/>
            </a:xfrm>
            <a:prstGeom prst="roundRect">
              <a:avLst>
                <a:gd name="adj" fmla="val 253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anchor="ctr" anchorCtr="0"/>
            <a:lstStyle/>
            <a:p>
              <a:pPr marL="3175" algn="ctr" fontAlgn="auto">
                <a:spcBef>
                  <a:spcPts val="0"/>
                </a:spcBef>
                <a:spcAft>
                  <a:spcPts val="0"/>
                </a:spcAft>
                <a:buClr>
                  <a:srgbClr val="A08264"/>
                </a:buClr>
                <a:defRPr/>
              </a:pPr>
              <a:r>
                <a:rPr lang="en-GB" sz="1200" dirty="0" smtClean="0"/>
                <a:t>Vocal </a:t>
              </a:r>
              <a:r>
                <a:rPr lang="en-GB" sz="1200" dirty="0"/>
                <a:t>hoarseness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444499" y="2957903"/>
              <a:ext cx="2546165" cy="223717"/>
            </a:xfrm>
            <a:prstGeom prst="roundRect">
              <a:avLst>
                <a:gd name="adj" fmla="val 253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anchor="ctr" anchorCtr="0"/>
            <a:lstStyle/>
            <a:p>
              <a:pPr marL="3175" lvl="1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bg1"/>
                  </a:solidFill>
                </a:rPr>
                <a:t>C</a:t>
              </a:r>
              <a:r>
                <a:rPr lang="en-GB" sz="1200" dirty="0" smtClean="0">
                  <a:solidFill>
                    <a:schemeClr val="bg1"/>
                  </a:solidFill>
                </a:rPr>
                <a:t>hest </a:t>
              </a:r>
              <a:r>
                <a:rPr lang="en-GB" sz="1200" dirty="0">
                  <a:solidFill>
                    <a:schemeClr val="bg1"/>
                  </a:solidFill>
                </a:rPr>
                <a:t>or throat pain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444499" y="3215599"/>
              <a:ext cx="2546165" cy="223717"/>
            </a:xfrm>
            <a:prstGeom prst="roundRect">
              <a:avLst>
                <a:gd name="adj" fmla="val 253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anchor="ctr" anchorCtr="0"/>
            <a:lstStyle/>
            <a:p>
              <a:pPr marL="3175" lvl="1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 smtClean="0">
                  <a:solidFill>
                    <a:schemeClr val="bg1"/>
                  </a:solidFill>
                </a:rPr>
                <a:t>Dysphagia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444499" y="3473293"/>
              <a:ext cx="2546165" cy="223717"/>
            </a:xfrm>
            <a:prstGeom prst="roundRect">
              <a:avLst>
                <a:gd name="adj" fmla="val 253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anchor="ctr" anchorCtr="0"/>
            <a:lstStyle/>
            <a:p>
              <a:pPr marL="3175" algn="ctr" fontAlgn="auto">
                <a:spcBef>
                  <a:spcPts val="0"/>
                </a:spcBef>
                <a:spcAft>
                  <a:spcPts val="0"/>
                </a:spcAft>
                <a:buClr>
                  <a:srgbClr val="A08264"/>
                </a:buClr>
                <a:defRPr/>
              </a:pPr>
              <a:r>
                <a:rPr lang="en-GB" sz="1200" dirty="0" smtClean="0">
                  <a:solidFill>
                    <a:schemeClr val="bg1"/>
                  </a:solidFill>
                </a:rPr>
                <a:t>Superior </a:t>
              </a:r>
              <a:r>
                <a:rPr lang="en-GB" sz="1200" dirty="0">
                  <a:solidFill>
                    <a:schemeClr val="bg1"/>
                  </a:solidFill>
                </a:rPr>
                <a:t>vena cava syndrome</a:t>
              </a:r>
              <a:endParaRPr lang="en-GB" sz="1200" dirty="0"/>
            </a:p>
          </p:txBody>
        </p:sp>
      </p:grpSp>
      <p:sp>
        <p:nvSpPr>
          <p:cNvPr id="36" name="Textfeld 32"/>
          <p:cNvSpPr txBox="1"/>
          <p:nvPr/>
        </p:nvSpPr>
        <p:spPr bwMode="auto">
          <a:xfrm>
            <a:off x="5891852" y="1866096"/>
            <a:ext cx="2546164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/>
            <a:r>
              <a:rPr lang="en-US" sz="1200" dirty="0">
                <a:latin typeface="+mj-lt"/>
              </a:rPr>
              <a:t>Symptoms associated with </a:t>
            </a:r>
            <a:r>
              <a:rPr lang="en-US" sz="1200" b="1" dirty="0">
                <a:solidFill>
                  <a:schemeClr val="accent6"/>
                </a:solidFill>
                <a:latin typeface="+mj-lt"/>
              </a:rPr>
              <a:t>metastatic </a:t>
            </a:r>
            <a:r>
              <a:rPr lang="en-US" sz="1200" b="1" dirty="0" smtClean="0">
                <a:solidFill>
                  <a:schemeClr val="accent6"/>
                </a:solidFill>
                <a:latin typeface="+mj-lt"/>
              </a:rPr>
              <a:t>disease</a:t>
            </a:r>
            <a:r>
              <a:rPr lang="en-US" sz="1200" b="1" baseline="30000" dirty="0" smtClean="0">
                <a:solidFill>
                  <a:schemeClr val="accent6"/>
                </a:solidFill>
                <a:latin typeface="+mj-lt"/>
              </a:rPr>
              <a:t>1</a:t>
            </a:r>
            <a:endParaRPr lang="en-US" sz="1200" b="1" baseline="30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91851" y="2330401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buClr>
                <a:srgbClr val="A08264"/>
              </a:buClr>
              <a:defRPr/>
            </a:pPr>
            <a:r>
              <a:rPr lang="en-GB" sz="1200" dirty="0" smtClean="0"/>
              <a:t>Abdominal or bone pain</a:t>
            </a:r>
            <a:endParaRPr lang="en-GB" sz="1200" dirty="0"/>
          </a:p>
        </p:txBody>
      </p:sp>
      <p:sp>
        <p:nvSpPr>
          <p:cNvPr id="39" name="Rounded Rectangle 38"/>
          <p:cNvSpPr/>
          <p:nvPr/>
        </p:nvSpPr>
        <p:spPr>
          <a:xfrm>
            <a:off x="5891851" y="2592223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Nausea and vomiting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891850" y="2843376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buClr>
                <a:srgbClr val="A08264"/>
              </a:buClr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Anorexia and weight loss</a:t>
            </a:r>
            <a:endParaRPr lang="en-GB" sz="1200" dirty="0"/>
          </a:p>
        </p:txBody>
      </p:sp>
      <p:sp>
        <p:nvSpPr>
          <p:cNvPr id="43" name="Rounded Rectangle 42"/>
          <p:cNvSpPr/>
          <p:nvPr/>
        </p:nvSpPr>
        <p:spPr>
          <a:xfrm>
            <a:off x="5891850" y="3110477"/>
            <a:ext cx="2546165" cy="223717"/>
          </a:xfrm>
          <a:prstGeom prst="roundRect">
            <a:avLst>
              <a:gd name="adj" fmla="val 253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anchor="ctr" anchorCtr="0"/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buClr>
                <a:srgbClr val="A08264"/>
              </a:buClr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Focal </a:t>
            </a:r>
            <a:r>
              <a:rPr lang="en-GB" sz="1200" dirty="0">
                <a:solidFill>
                  <a:schemeClr val="bg1"/>
                </a:solidFill>
              </a:rPr>
              <a:t>neurological deficits</a:t>
            </a:r>
            <a:endParaRPr lang="en-GB" sz="1200" dirty="0"/>
          </a:p>
        </p:txBody>
      </p:sp>
      <p:sp>
        <p:nvSpPr>
          <p:cNvPr id="49" name="Rounded Rectangle 48"/>
          <p:cNvSpPr/>
          <p:nvPr/>
        </p:nvSpPr>
        <p:spPr>
          <a:xfrm>
            <a:off x="1746328" y="3542126"/>
            <a:ext cx="5438243" cy="51077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 </a:t>
            </a:r>
            <a:r>
              <a:rPr lang="en-US" sz="1200" kern="0" spc="-10" dirty="0" smtClean="0">
                <a:solidFill>
                  <a:schemeClr val="accent1"/>
                </a:solidFill>
              </a:rPr>
              <a:t>Patients </a:t>
            </a:r>
            <a:r>
              <a:rPr lang="en-US" sz="1200" kern="0" spc="-10" dirty="0">
                <a:solidFill>
                  <a:schemeClr val="accent1"/>
                </a:solidFill>
              </a:rPr>
              <a:t>of any stage may present with </a:t>
            </a:r>
            <a:r>
              <a:rPr lang="en-US" sz="1200" b="1" kern="0" spc="-10" dirty="0">
                <a:solidFill>
                  <a:schemeClr val="accent1"/>
                </a:solidFill>
              </a:rPr>
              <a:t>paraneoplastic </a:t>
            </a:r>
            <a:r>
              <a:rPr lang="en-US" sz="1200" b="1" kern="0" spc="-10" dirty="0" smtClean="0">
                <a:solidFill>
                  <a:schemeClr val="accent1"/>
                </a:solidFill>
              </a:rPr>
              <a:t>syndromes</a:t>
            </a:r>
            <a:br>
              <a:rPr lang="en-US" sz="1200" b="1" kern="0" spc="-10" dirty="0" smtClean="0">
                <a:solidFill>
                  <a:schemeClr val="accent1"/>
                </a:solidFill>
              </a:rPr>
            </a:br>
            <a:r>
              <a:rPr lang="en-US" sz="1200" kern="0" spc="-10" dirty="0" smtClean="0">
                <a:solidFill>
                  <a:schemeClr val="accent1"/>
                </a:solidFill>
              </a:rPr>
              <a:t>(disorders </a:t>
            </a:r>
            <a:r>
              <a:rPr lang="en-US" sz="1200" kern="0" spc="-10" dirty="0">
                <a:solidFill>
                  <a:schemeClr val="accent1"/>
                </a:solidFill>
              </a:rPr>
              <a:t>triggered by </a:t>
            </a:r>
            <a:r>
              <a:rPr lang="en-US" sz="1200" kern="0" spc="-10" dirty="0" smtClean="0">
                <a:solidFill>
                  <a:schemeClr val="accent1"/>
                </a:solidFill>
              </a:rPr>
              <a:t>an </a:t>
            </a:r>
            <a:r>
              <a:rPr lang="en-US" sz="1200" kern="0" spc="-10" dirty="0">
                <a:solidFill>
                  <a:schemeClr val="accent1"/>
                </a:solidFill>
              </a:rPr>
              <a:t>abnormal immune system response to </a:t>
            </a:r>
            <a:r>
              <a:rPr lang="en-US" sz="1200" kern="0" spc="-10" dirty="0" smtClean="0">
                <a:solidFill>
                  <a:schemeClr val="accent1"/>
                </a:solidFill>
              </a:rPr>
              <a:t>tumors)</a:t>
            </a:r>
            <a:r>
              <a:rPr lang="en-US" sz="1200" b="1" kern="0" spc="-10" baseline="30000" dirty="0" smtClean="0">
                <a:solidFill>
                  <a:schemeClr val="accent1"/>
                </a:solidFill>
              </a:rPr>
              <a:t>1</a:t>
            </a:r>
            <a:endParaRPr lang="en-GB" sz="1200" b="1" kern="0" spc="-10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6625" y="1629177"/>
            <a:ext cx="2382592" cy="2292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majority of patients with SCLC are diagnosed over the age of 65</a:t>
            </a:r>
            <a:r>
              <a:rPr lang="en-GB" baseline="30000" dirty="0" smtClean="0"/>
              <a:t>1</a:t>
            </a:r>
            <a:endParaRPr lang="en-GB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 Howlader N, et al. (eds). SEER Cancer Statistics Review, </a:t>
            </a:r>
            <a:r>
              <a:rPr lang="en-GB" dirty="0"/>
              <a:t>1975–2017 </a:t>
            </a:r>
            <a:r>
              <a:rPr lang="en-GB" dirty="0" smtClean="0"/>
              <a:t>(Accessed: June 2020).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93724" y="4411548"/>
            <a:ext cx="7740577" cy="301374"/>
          </a:xfrm>
        </p:spPr>
        <p:txBody>
          <a:bodyPr/>
          <a:lstStyle/>
          <a:p>
            <a:r>
              <a:rPr lang="en-GB" dirty="0" smtClean="0"/>
              <a:t>SCLC</a:t>
            </a:r>
            <a:r>
              <a:rPr lang="en-GB" dirty="0"/>
              <a:t>, small cell lung </a:t>
            </a:r>
            <a:r>
              <a:rPr lang="en-GB" dirty="0" smtClean="0"/>
              <a:t>cancer</a:t>
            </a:r>
            <a:r>
              <a:rPr lang="en-GB" dirty="0"/>
              <a:t>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38554854"/>
              </p:ext>
            </p:extLst>
          </p:nvPr>
        </p:nvGraphicFramePr>
        <p:xfrm>
          <a:off x="1225511" y="991082"/>
          <a:ext cx="6477001" cy="3501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0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6" y="274066"/>
            <a:ext cx="8089098" cy="583901"/>
          </a:xfrm>
        </p:spPr>
        <p:txBody>
          <a:bodyPr/>
          <a:lstStyle/>
          <a:p>
            <a:r>
              <a:rPr lang="en-GB" dirty="0" smtClean="0"/>
              <a:t>Survival is associated </a:t>
            </a:r>
            <a:r>
              <a:rPr lang="en-GB" dirty="0"/>
              <a:t>with </a:t>
            </a:r>
            <a:r>
              <a:rPr lang="en-GB" dirty="0" smtClean="0"/>
              <a:t>stage </a:t>
            </a:r>
            <a:r>
              <a:rPr lang="en-GB" dirty="0"/>
              <a:t>at diagnosis, </a:t>
            </a:r>
            <a:r>
              <a:rPr lang="en-GB" dirty="0" smtClean="0"/>
              <a:t>among other factors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724" y="4763300"/>
            <a:ext cx="7970412" cy="363995"/>
          </a:xfrm>
        </p:spPr>
        <p:txBody>
          <a:bodyPr/>
          <a:lstStyle/>
          <a:p>
            <a:r>
              <a:rPr lang="en-GB" dirty="0" smtClean="0"/>
              <a:t>1. Howlader </a:t>
            </a:r>
            <a:r>
              <a:rPr lang="en-GB" dirty="0"/>
              <a:t>N, et al. (eds</a:t>
            </a:r>
            <a:r>
              <a:rPr lang="en-GB" dirty="0" smtClean="0"/>
              <a:t>). SEER </a:t>
            </a:r>
            <a:r>
              <a:rPr lang="en-GB" dirty="0"/>
              <a:t>Cancer Statistics Review, 1975–2017 </a:t>
            </a:r>
            <a:r>
              <a:rPr lang="en-GB" dirty="0" smtClean="0"/>
              <a:t>(Accessed June 2020); </a:t>
            </a:r>
            <a:r>
              <a:rPr lang="en-GB" dirty="0"/>
              <a:t>2. Früh M, et al. Ann Oncol 2013;24(Suppl. 6):</a:t>
            </a:r>
            <a:r>
              <a:rPr lang="en-GB" dirty="0" smtClean="0"/>
              <a:t>vi99–105; </a:t>
            </a:r>
            <a:r>
              <a:rPr lang="en-GB" dirty="0"/>
              <a:t>3</a:t>
            </a:r>
            <a:r>
              <a:rPr lang="en-GB" dirty="0" smtClean="0"/>
              <a:t>. Foster NR, Mandrekar SJ. Cancer 2009; 115(12</a:t>
            </a:r>
            <a:r>
              <a:rPr lang="en-GB" dirty="0"/>
              <a:t>):</a:t>
            </a:r>
            <a:r>
              <a:rPr lang="en-GB" dirty="0" smtClean="0"/>
              <a:t>2721–31; </a:t>
            </a:r>
            <a:r>
              <a:rPr lang="en-US" dirty="0"/>
              <a:t>4. Aida Y, et al. Case Rep Oncol </a:t>
            </a:r>
            <a:r>
              <a:rPr lang="en-US" dirty="0" smtClean="0"/>
              <a:t>2019;12:613–20</a:t>
            </a:r>
            <a:r>
              <a:rPr lang="en-US" dirty="0"/>
              <a:t>;</a:t>
            </a:r>
            <a:r>
              <a:rPr lang="en-GB" dirty="0" smtClean="0"/>
              <a:t> </a:t>
            </a:r>
            <a:r>
              <a:rPr lang="en-GB" dirty="0"/>
              <a:t>5. Bernhardt EB, Jalal SI. Cancer Treat Res </a:t>
            </a:r>
            <a:r>
              <a:rPr lang="en-GB" dirty="0" smtClean="0"/>
              <a:t>2016;170:301–22</a:t>
            </a:r>
            <a:r>
              <a:rPr lang="en-US" dirty="0" smtClean="0"/>
              <a:t>; 6. </a:t>
            </a:r>
            <a:r>
              <a:rPr lang="en-US" dirty="0"/>
              <a:t>Lee YJ, et al. Clin Cancer Res 2009;15(7):</a:t>
            </a:r>
            <a:r>
              <a:rPr lang="en-US" dirty="0" smtClean="0"/>
              <a:t>2426–32</a:t>
            </a:r>
            <a:r>
              <a:rPr lang="en-GB" dirty="0" smtClean="0"/>
              <a:t>; 7. Stovold R, et al. </a:t>
            </a:r>
            <a:r>
              <a:rPr lang="en-US" dirty="0"/>
              <a:t>Br J </a:t>
            </a:r>
            <a:r>
              <a:rPr lang="en-US" dirty="0" smtClean="0"/>
              <a:t>Cancer </a:t>
            </a:r>
            <a:r>
              <a:rPr lang="en-US" dirty="0"/>
              <a:t>2013;108(8):</a:t>
            </a:r>
            <a:r>
              <a:rPr lang="en-US" dirty="0" smtClean="0"/>
              <a:t>1704–11; 8. Foy V, et al. Transl Lung Cancer Res 2017;6(4):409–17; 9. Rickman DS, et al. Cancer Discov 2018;8:150–63</a:t>
            </a:r>
            <a:r>
              <a:rPr lang="en-US" dirty="0"/>
              <a:t>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/>
          <a:lstStyle/>
          <a:p>
            <a:r>
              <a:rPr lang="en-GB" dirty="0"/>
              <a:t>LDH, Lactate </a:t>
            </a:r>
            <a:r>
              <a:rPr lang="en-GB" dirty="0" smtClean="0"/>
              <a:t>dehydrogenase; </a:t>
            </a:r>
            <a:r>
              <a:rPr lang="en-US" dirty="0"/>
              <a:t>POMC, </a:t>
            </a:r>
            <a:r>
              <a:rPr lang="en-US" dirty="0" smtClean="0"/>
              <a:t>pro-opiomelanocortin; </a:t>
            </a:r>
            <a:r>
              <a:rPr lang="en-GB" dirty="0"/>
              <a:t>PS, performance </a:t>
            </a:r>
            <a:r>
              <a:rPr lang="en-GB" dirty="0" smtClean="0"/>
              <a:t>status; SCLC, small cell lung cancer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9714" y="1050607"/>
            <a:ext cx="3900499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GB" sz="1200" b="1" dirty="0"/>
              <a:t>5-year relative survival for SCLC </a:t>
            </a:r>
            <a:r>
              <a:rPr lang="en-GB" sz="1200" b="1" dirty="0" smtClean="0"/>
              <a:t>by </a:t>
            </a:r>
            <a:r>
              <a:rPr lang="en-GB" sz="1200" b="1" dirty="0"/>
              <a:t>stage </a:t>
            </a:r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at </a:t>
            </a:r>
            <a:r>
              <a:rPr lang="en-GB" sz="1200" b="1" dirty="0"/>
              <a:t>diagnosis </a:t>
            </a:r>
            <a:r>
              <a:rPr lang="en-GB" sz="1200" b="1" dirty="0" smtClean="0"/>
              <a:t>2010–2016</a:t>
            </a:r>
            <a:r>
              <a:rPr lang="en-GB" sz="1200" b="1" baseline="30000" dirty="0" smtClean="0"/>
              <a:t>1</a:t>
            </a:r>
            <a:endParaRPr lang="en-GB" sz="1200" baseline="30000" dirty="0" smtClean="0"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1738" y="1051480"/>
            <a:ext cx="3832528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GB" sz="1200" b="1" dirty="0" smtClean="0"/>
              <a:t>Poor prognostic factors for patients with SCLC</a:t>
            </a:r>
            <a:r>
              <a:rPr lang="en-GB" sz="1200" b="1" baseline="30000" dirty="0" smtClean="0"/>
              <a:t>3-9</a:t>
            </a:r>
            <a:endParaRPr lang="en-GB" sz="1200" baseline="30000" dirty="0" smtClean="0"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257383"/>
              </p:ext>
            </p:extLst>
          </p:nvPr>
        </p:nvGraphicFramePr>
        <p:xfrm>
          <a:off x="5955565" y="1371844"/>
          <a:ext cx="2886720" cy="2901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8264">
                  <a:extLst>
                    <a:ext uri="{9D8B030D-6E8A-4147-A177-3AD203B41FA5}">
                      <a16:colId xmlns:a16="http://schemas.microsoft.com/office/drawing/2014/main" val="205325619"/>
                    </a:ext>
                  </a:extLst>
                </a:gridCol>
                <a:gridCol w="1558456">
                  <a:extLst>
                    <a:ext uri="{9D8B030D-6E8A-4147-A177-3AD203B41FA5}">
                      <a16:colId xmlns:a16="http://schemas.microsoft.com/office/drawing/2014/main" val="4027533160"/>
                    </a:ext>
                  </a:extLst>
                </a:gridCol>
              </a:tblGrid>
              <a:tr h="2727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Disease-related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581943"/>
                  </a:ext>
                </a:extLst>
              </a:tr>
              <a:tr h="51895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Elevated LDH</a:t>
                      </a:r>
                      <a:r>
                        <a:rPr lang="en-GB" sz="1100" baseline="0" dirty="0" smtClean="0"/>
                        <a:t> serum levels</a:t>
                      </a:r>
                      <a:r>
                        <a:rPr lang="en-GB" sz="1100" baseline="30000" dirty="0" smtClean="0"/>
                        <a:t>3,6</a:t>
                      </a:r>
                      <a:endParaRPr lang="en-GB" sz="11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Extensive-stage disease</a:t>
                      </a:r>
                      <a:r>
                        <a:rPr lang="en-GB" sz="1100" baseline="30000" dirty="0" smtClean="0"/>
                        <a:t>6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143100"/>
                  </a:ext>
                </a:extLst>
              </a:tr>
              <a:tr h="38242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Low albumin levels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Elevated</a:t>
                      </a:r>
                      <a:r>
                        <a:rPr lang="en-GB" sz="1100" baseline="0" dirty="0" smtClean="0"/>
                        <a:t> levels of </a:t>
                      </a:r>
                      <a:r>
                        <a:rPr lang="en-GB" sz="1100" dirty="0" smtClean="0"/>
                        <a:t>circulating</a:t>
                      </a:r>
                      <a:r>
                        <a:rPr lang="en-GB" sz="1100" baseline="0" dirty="0" smtClean="0"/>
                        <a:t> POMC (prohormone)</a:t>
                      </a:r>
                      <a:r>
                        <a:rPr lang="en-GB" sz="1100" baseline="30000" dirty="0" smtClean="0"/>
                        <a:t>7</a:t>
                      </a:r>
                    </a:p>
                    <a:p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72694"/>
                  </a:ext>
                </a:extLst>
              </a:tr>
              <a:tr h="53539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Low sodium</a:t>
                      </a:r>
                      <a:r>
                        <a:rPr lang="en-GB" sz="1100" baseline="0" dirty="0" smtClean="0"/>
                        <a:t> levels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High levels of circulating</a:t>
                      </a:r>
                      <a:r>
                        <a:rPr lang="en-GB" sz="1100" baseline="0" dirty="0" smtClean="0"/>
                        <a:t> tumor cells</a:t>
                      </a:r>
                      <a:r>
                        <a:rPr lang="en-GB" sz="1100" baseline="30000" dirty="0" smtClean="0"/>
                        <a:t>8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128555"/>
                  </a:ext>
                </a:extLst>
              </a:tr>
              <a:tr h="38242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Liver metastases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MYC amplification</a:t>
                      </a:r>
                      <a:r>
                        <a:rPr lang="en-GB" sz="1100" baseline="30000" dirty="0" smtClean="0"/>
                        <a:t>9</a:t>
                      </a:r>
                      <a:r>
                        <a:rPr lang="en-GB" sz="1100" dirty="0" smtClean="0"/>
                        <a:t>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647290"/>
                  </a:ext>
                </a:extLst>
              </a:tr>
              <a:tr h="382427"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Increased creatinine levels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45756389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37374459"/>
              </p:ext>
            </p:extLst>
          </p:nvPr>
        </p:nvGraphicFramePr>
        <p:xfrm>
          <a:off x="509360" y="1704912"/>
          <a:ext cx="3476015" cy="273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2388526" y="1649320"/>
            <a:ext cx="1793777" cy="783193"/>
          </a:xfrm>
          <a:prstGeom prst="wedgeRoundRectCallout">
            <a:avLst>
              <a:gd name="adj1" fmla="val -79782"/>
              <a:gd name="adj2" fmla="val -41"/>
              <a:gd name="adj3" fmla="val 16667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Up to one-third of patients are diagnosed with localized disease where cure is the treatment goal</a:t>
            </a:r>
            <a:r>
              <a:rPr lang="en-US" sz="1000" baseline="30000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46667"/>
              </p:ext>
            </p:extLst>
          </p:nvPr>
        </p:nvGraphicFramePr>
        <p:xfrm>
          <a:off x="4648601" y="1360826"/>
          <a:ext cx="1274476" cy="29090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4476">
                  <a:extLst>
                    <a:ext uri="{9D8B030D-6E8A-4147-A177-3AD203B41FA5}">
                      <a16:colId xmlns:a16="http://schemas.microsoft.com/office/drawing/2014/main" val="1226782966"/>
                    </a:ext>
                  </a:extLst>
                </a:gridCol>
              </a:tblGrid>
              <a:tr h="29161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Patient-related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784133"/>
                  </a:ext>
                </a:extLst>
              </a:tr>
              <a:tr h="50293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Increased age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051032"/>
                  </a:ext>
                </a:extLst>
              </a:tr>
              <a:tr h="71845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Male sex</a:t>
                      </a:r>
                      <a:r>
                        <a:rPr lang="en-GB" sz="1100" baseline="30000" dirty="0" smtClean="0"/>
                        <a:t>3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37104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Poor PS</a:t>
                      </a:r>
                      <a:r>
                        <a:rPr lang="en-GB" sz="1100" baseline="30000" dirty="0" smtClean="0"/>
                        <a:t>3,4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baseline="0" dirty="0" smtClean="0"/>
                        <a:t>(3–4)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96089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Smoking</a:t>
                      </a:r>
                      <a:r>
                        <a:rPr lang="en-GB" sz="1100" baseline="30000" dirty="0" smtClean="0"/>
                        <a:t>5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357850"/>
                  </a:ext>
                </a:extLst>
              </a:tr>
              <a:tr h="41637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Weight</a:t>
                      </a:r>
                      <a:r>
                        <a:rPr lang="en-GB" sz="1100" baseline="0" dirty="0" smtClean="0"/>
                        <a:t> loss</a:t>
                      </a:r>
                      <a:r>
                        <a:rPr lang="en-GB" sz="1100" baseline="30000" dirty="0" smtClean="0"/>
                        <a:t>6</a:t>
                      </a:r>
                      <a:endParaRPr lang="en-GB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63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Molecular characteristics of SCLC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7792825" cy="583901"/>
          </a:xfrm>
        </p:spPr>
        <p:txBody>
          <a:bodyPr/>
          <a:lstStyle/>
          <a:p>
            <a:r>
              <a:rPr lang="en-US" sz="2400" dirty="0"/>
              <a:t>SCLC </a:t>
            </a:r>
            <a:r>
              <a:rPr lang="en-US" sz="2400" dirty="0" smtClean="0"/>
              <a:t>exhibits complexity at </a:t>
            </a:r>
            <a:r>
              <a:rPr lang="en-US" sz="2400" dirty="0"/>
              <a:t>the molecular level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1. Bernhardt EB, Jalal SI. Cancer Treat Res 2016;170:301–22.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SCLC, small cell lung cancer.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63470" y="2110744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021351" y="2110744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307538" y="2110744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63469" y="2226979"/>
            <a:ext cx="2365200" cy="1477328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accent1"/>
                </a:solidFill>
                <a:cs typeface="Arial" pitchFamily="34" charset="0"/>
              </a:rPr>
              <a:t>SCLC </a:t>
            </a:r>
            <a:r>
              <a:rPr lang="en-US" dirty="0" smtClean="0">
                <a:solidFill>
                  <a:schemeClr val="accent1"/>
                </a:solidFill>
                <a:cs typeface="Arial" pitchFamily="34" charset="0"/>
              </a:rPr>
              <a:t>tumors </a:t>
            </a:r>
            <a:r>
              <a:rPr lang="en-US" dirty="0">
                <a:solidFill>
                  <a:schemeClr val="accent1"/>
                </a:solidFill>
                <a:cs typeface="Arial" pitchFamily="34" charset="0"/>
              </a:rPr>
              <a:t>are </a:t>
            </a:r>
            <a:r>
              <a:rPr lang="en-US" dirty="0" smtClean="0">
                <a:solidFill>
                  <a:schemeClr val="accent1"/>
                </a:solidFill>
                <a:cs typeface="Arial" pitchFamily="34" charset="0"/>
              </a:rPr>
              <a:t>heterogeneous </a:t>
            </a:r>
            <a:r>
              <a:rPr lang="en-US" dirty="0">
                <a:solidFill>
                  <a:schemeClr val="accent1"/>
                </a:solidFill>
                <a:cs typeface="Arial" pitchFamily="34" charset="0"/>
              </a:rPr>
              <a:t>with </a:t>
            </a:r>
            <a:r>
              <a:rPr lang="en-US" b="1" dirty="0">
                <a:solidFill>
                  <a:schemeClr val="accent1"/>
                </a:solidFill>
                <a:cs typeface="Arial" pitchFamily="34" charset="0"/>
              </a:rPr>
              <a:t>chemosensitive and chemoresistant </a:t>
            </a: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clones</a:t>
            </a:r>
            <a:r>
              <a:rPr lang="en-GB" baseline="30000" dirty="0" smtClean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en-GB" baseline="300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470" y="1260000"/>
            <a:ext cx="2365200" cy="70788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Heterogeneous</a:t>
            </a:r>
            <a:r>
              <a:rPr lang="en-GB" sz="2000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GB" sz="2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tumors</a:t>
            </a:r>
            <a:endParaRPr lang="en-GB" sz="20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1351" y="1260000"/>
            <a:ext cx="2365200" cy="70788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Disease recurrence</a:t>
            </a:r>
            <a:endParaRPr lang="en-GB" sz="20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07538" y="1260000"/>
            <a:ext cx="2365200" cy="707886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Chemoresistant clones</a:t>
            </a:r>
            <a:endParaRPr lang="en-GB" sz="20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21351" y="2226979"/>
            <a:ext cx="2365200" cy="2308324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accent4"/>
                </a:solidFill>
                <a:cs typeface="Arial" pitchFamily="34" charset="0"/>
              </a:rPr>
              <a:t>As a result, a </a:t>
            </a:r>
            <a:r>
              <a:rPr lang="en-US" dirty="0">
                <a:solidFill>
                  <a:schemeClr val="accent4"/>
                </a:solidFill>
                <a:cs typeface="Arial" pitchFamily="34" charset="0"/>
              </a:rPr>
              <a:t>high percentage of patients respond to </a:t>
            </a:r>
            <a:r>
              <a:rPr lang="en-US" dirty="0" smtClean="0">
                <a:solidFill>
                  <a:schemeClr val="accent4"/>
                </a:solidFill>
                <a:cs typeface="Arial" pitchFamily="34" charset="0"/>
              </a:rPr>
              <a:t>frontline chemotherapy, but </a:t>
            </a:r>
            <a:r>
              <a:rPr lang="en-US" dirty="0">
                <a:solidFill>
                  <a:schemeClr val="accent4"/>
                </a:solidFill>
                <a:cs typeface="Arial" pitchFamily="34" charset="0"/>
              </a:rPr>
              <a:t>subsequently experience </a:t>
            </a:r>
            <a:r>
              <a:rPr lang="en-US" b="1" dirty="0">
                <a:solidFill>
                  <a:schemeClr val="accent4"/>
                </a:solidFill>
                <a:cs typeface="Arial" pitchFamily="34" charset="0"/>
              </a:rPr>
              <a:t>disease recurrence</a:t>
            </a:r>
            <a:r>
              <a:rPr lang="en-US" dirty="0">
                <a:solidFill>
                  <a:schemeClr val="accent4"/>
                </a:solidFill>
                <a:cs typeface="Arial" pitchFamily="34" charset="0"/>
              </a:rPr>
              <a:t> and </a:t>
            </a:r>
            <a:r>
              <a:rPr lang="en-US" dirty="0" smtClean="0">
                <a:solidFill>
                  <a:schemeClr val="accent4"/>
                </a:solidFill>
                <a:cs typeface="Arial" pitchFamily="34" charset="0"/>
              </a:rPr>
              <a:t>death</a:t>
            </a:r>
            <a:r>
              <a:rPr lang="en-US" baseline="30000" dirty="0" smtClean="0">
                <a:solidFill>
                  <a:schemeClr val="accent4"/>
                </a:solidFill>
                <a:cs typeface="Arial" pitchFamily="34" charset="0"/>
              </a:rPr>
              <a:t>1</a:t>
            </a:r>
            <a:endParaRPr lang="en-US" baseline="300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7538" y="2226979"/>
            <a:ext cx="2365200" cy="2031325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accent6"/>
                </a:solidFill>
                <a:cs typeface="Arial" pitchFamily="34" charset="0"/>
              </a:rPr>
              <a:t>Although many SCLC </a:t>
            </a:r>
            <a:r>
              <a:rPr lang="en-US" dirty="0">
                <a:solidFill>
                  <a:schemeClr val="accent6"/>
                </a:solidFill>
                <a:cs typeface="Arial" pitchFamily="34" charset="0"/>
              </a:rPr>
              <a:t>cells are sensitive to </a:t>
            </a:r>
            <a:r>
              <a:rPr lang="en-US" dirty="0" smtClean="0">
                <a:solidFill>
                  <a:schemeClr val="accent6"/>
                </a:solidFill>
                <a:cs typeface="Arial" pitchFamily="34" charset="0"/>
              </a:rPr>
              <a:t>chemotherapy, ultimately the </a:t>
            </a:r>
            <a:r>
              <a:rPr lang="en-US" b="1" dirty="0" smtClean="0">
                <a:solidFill>
                  <a:schemeClr val="accent6"/>
                </a:solidFill>
                <a:cs typeface="Arial" pitchFamily="34" charset="0"/>
              </a:rPr>
              <a:t>chemoresistant </a:t>
            </a:r>
            <a:r>
              <a:rPr lang="en-US" b="1" dirty="0">
                <a:solidFill>
                  <a:schemeClr val="accent6"/>
                </a:solidFill>
                <a:cs typeface="Arial" pitchFamily="34" charset="0"/>
              </a:rPr>
              <a:t>clones</a:t>
            </a:r>
            <a:r>
              <a:rPr lang="en-US" dirty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cs typeface="Arial" pitchFamily="34" charset="0"/>
              </a:rPr>
              <a:t>survive and </a:t>
            </a:r>
            <a:r>
              <a:rPr lang="en-US" b="1" dirty="0" smtClean="0">
                <a:solidFill>
                  <a:schemeClr val="accent6"/>
                </a:solidFill>
                <a:cs typeface="Arial" pitchFamily="34" charset="0"/>
              </a:rPr>
              <a:t>proliferate</a:t>
            </a:r>
            <a:r>
              <a:rPr lang="en-US" baseline="30000" dirty="0">
                <a:solidFill>
                  <a:schemeClr val="accent6"/>
                </a:solidFill>
                <a:cs typeface="Arial" pitchFamily="34" charset="0"/>
              </a:rPr>
              <a:t>1</a:t>
            </a:r>
            <a:endParaRPr lang="en-US" b="1" baseline="300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928668" y="1373719"/>
            <a:ext cx="395159" cy="48044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5626192" y="1373719"/>
            <a:ext cx="395159" cy="48044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7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8235949" cy="583901"/>
          </a:xfrm>
        </p:spPr>
        <p:txBody>
          <a:bodyPr/>
          <a:lstStyle/>
          <a:p>
            <a:r>
              <a:rPr lang="en-US" sz="2400" dirty="0"/>
              <a:t>SCLC </a:t>
            </a:r>
            <a:r>
              <a:rPr lang="en-US" sz="2400" dirty="0" smtClean="0"/>
              <a:t>tumors often harbor </a:t>
            </a:r>
            <a:r>
              <a:rPr lang="en-US" sz="2400" i="1" dirty="0" smtClean="0"/>
              <a:t>TP53 </a:t>
            </a:r>
            <a:r>
              <a:rPr lang="en-US" sz="2400" dirty="0" smtClean="0"/>
              <a:t>and </a:t>
            </a:r>
            <a:r>
              <a:rPr lang="en-US" sz="2400" i="1" dirty="0" smtClean="0"/>
              <a:t>RB1</a:t>
            </a:r>
            <a:r>
              <a:rPr lang="en-US" sz="2400" dirty="0" smtClean="0"/>
              <a:t> alterations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725" y="4783532"/>
            <a:ext cx="7970412" cy="174189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fr-FR" dirty="0" smtClean="0"/>
              <a:t>Byers </a:t>
            </a:r>
            <a:r>
              <a:rPr lang="fr-FR" dirty="0"/>
              <a:t>LA, Rudin CM. </a:t>
            </a:r>
            <a:r>
              <a:rPr lang="fr-FR" dirty="0" smtClean="0"/>
              <a:t>Cancer </a:t>
            </a:r>
            <a:r>
              <a:rPr lang="fr-FR" dirty="0"/>
              <a:t>2015;121(5):</a:t>
            </a:r>
            <a:r>
              <a:rPr lang="fr-FR" dirty="0" smtClean="0"/>
              <a:t>664–72</a:t>
            </a:r>
            <a:r>
              <a:rPr lang="fr-FR" dirty="0"/>
              <a:t>;</a:t>
            </a:r>
            <a:r>
              <a:rPr lang="fr-FR" dirty="0" smtClean="0"/>
              <a:t> 2.</a:t>
            </a:r>
            <a:r>
              <a:rPr lang="en-GB" dirty="0"/>
              <a:t> Sen T, et al. Transl Lung Cancer Res 2018;7(1):50–68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4" y="4581442"/>
            <a:ext cx="7740577" cy="1705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*The table includes common and/or potentially targetable alterations;</a:t>
            </a:r>
            <a:r>
              <a:rPr lang="en-US" baseline="30000" dirty="0" smtClean="0"/>
              <a:t>1</a:t>
            </a:r>
            <a:r>
              <a:rPr lang="en-US" dirty="0" smtClean="0"/>
              <a:t> **</a:t>
            </a:r>
            <a:r>
              <a:rPr lang="en-US" dirty="0"/>
              <a:t>The PARP1 percentage was based on the number of SCLC </a:t>
            </a:r>
            <a:r>
              <a:rPr lang="en-US" dirty="0" smtClean="0"/>
              <a:t>tumors </a:t>
            </a:r>
            <a:r>
              <a:rPr lang="en-US" dirty="0"/>
              <a:t>that had an immunohistochemical staining score of 3+ for PARP1 protein expression in 100% of </a:t>
            </a:r>
            <a:r>
              <a:rPr lang="en-US" dirty="0" smtClean="0"/>
              <a:t>tumor cells.</a:t>
            </a:r>
            <a:r>
              <a:rPr lang="en-US" baseline="30000" dirty="0" smtClean="0"/>
              <a:t>1</a:t>
            </a:r>
            <a:r>
              <a:rPr lang="en-US" dirty="0" smtClean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Chk1, checkpoint </a:t>
            </a:r>
            <a:r>
              <a:rPr lang="en-GB" dirty="0"/>
              <a:t>kinase </a:t>
            </a:r>
            <a:r>
              <a:rPr lang="en-GB" dirty="0" smtClean="0"/>
              <a:t>1; EZH2, enhancer </a:t>
            </a:r>
            <a:r>
              <a:rPr lang="en-GB" dirty="0"/>
              <a:t>of zeste 2 polycomb repressive complex 2 </a:t>
            </a:r>
            <a:r>
              <a:rPr lang="en-GB" dirty="0" smtClean="0"/>
              <a:t>subunit; PARP1, poly(ADP-ribose</a:t>
            </a:r>
            <a:r>
              <a:rPr lang="en-GB" dirty="0"/>
              <a:t>) polymerase </a:t>
            </a:r>
            <a:r>
              <a:rPr lang="en-GB" dirty="0" smtClean="0"/>
              <a:t>1; </a:t>
            </a:r>
            <a:r>
              <a:rPr lang="en-US" dirty="0" smtClean="0"/>
              <a:t>SCLC</a:t>
            </a:r>
            <a:r>
              <a:rPr lang="en-US" dirty="0"/>
              <a:t>, small cell lung cancer.</a:t>
            </a: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57164E03-C219-2747-A68D-FA573622A0B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4473" y="1183408"/>
          <a:ext cx="4705984" cy="310266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31373">
                  <a:extLst>
                    <a:ext uri="{9D8B030D-6E8A-4147-A177-3AD203B41FA5}">
                      <a16:colId xmlns:a16="http://schemas.microsoft.com/office/drawing/2014/main" val="2775778417"/>
                    </a:ext>
                  </a:extLst>
                </a:gridCol>
                <a:gridCol w="2030829">
                  <a:extLst>
                    <a:ext uri="{9D8B030D-6E8A-4147-A177-3AD203B41FA5}">
                      <a16:colId xmlns:a16="http://schemas.microsoft.com/office/drawing/2014/main" val="1209578216"/>
                    </a:ext>
                  </a:extLst>
                </a:gridCol>
                <a:gridCol w="1343782">
                  <a:extLst>
                    <a:ext uri="{9D8B030D-6E8A-4147-A177-3AD203B41FA5}">
                      <a16:colId xmlns:a16="http://schemas.microsoft.com/office/drawing/2014/main" val="2345872483"/>
                    </a:ext>
                  </a:extLst>
                </a:gridCol>
              </a:tblGrid>
              <a:tr h="38917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Gene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Genomic alteration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aseline="0" dirty="0" smtClean="0"/>
                        <a:t>% of patients</a:t>
                      </a:r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610906"/>
                  </a:ext>
                </a:extLst>
              </a:tr>
              <a:tr h="282325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RB1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Loss of function</a:t>
                      </a:r>
                      <a:br>
                        <a:rPr lang="en-GB" sz="900" dirty="0" smtClean="0"/>
                      </a:br>
                      <a:r>
                        <a:rPr lang="en-GB" sz="900" dirty="0" smtClean="0"/>
                        <a:t>(mutation</a:t>
                      </a:r>
                      <a:r>
                        <a:rPr lang="en-GB" sz="900" baseline="0" dirty="0" smtClean="0"/>
                        <a:t>, LOH, deletion) 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Up to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100%</a:t>
                      </a:r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752365"/>
                  </a:ext>
                </a:extLst>
              </a:tr>
              <a:tr h="282325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TP53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Loss of function</a:t>
                      </a:r>
                      <a:br>
                        <a:rPr lang="en-GB" sz="900" dirty="0" smtClean="0"/>
                      </a:br>
                      <a:r>
                        <a:rPr lang="en-GB" sz="900" dirty="0" smtClean="0"/>
                        <a:t>(mutation</a:t>
                      </a:r>
                      <a:r>
                        <a:rPr lang="en-GB" sz="900" baseline="0" dirty="0" smtClean="0"/>
                        <a:t>, LOH, deletion) </a:t>
                      </a:r>
                      <a:endParaRPr lang="en-GB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75–90%</a:t>
                      </a:r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4518373"/>
                  </a:ext>
                </a:extLst>
              </a:tr>
              <a:tr h="282325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PARP</a:t>
                      </a:r>
                      <a:r>
                        <a:rPr lang="en-GB" sz="900" b="1" baseline="0" dirty="0" smtClean="0"/>
                        <a:t>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Protein</a:t>
                      </a:r>
                      <a:r>
                        <a:rPr lang="en-GB" sz="900" baseline="0" dirty="0" smtClean="0"/>
                        <a:t> overexpression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&gt;50%**</a:t>
                      </a:r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792583"/>
                  </a:ext>
                </a:extLst>
              </a:tr>
              <a:tr h="282325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SOX2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Gain</a:t>
                      </a:r>
                      <a:r>
                        <a:rPr lang="en-GB" sz="900" baseline="0" dirty="0" smtClean="0"/>
                        <a:t> of function (amplification)</a:t>
                      </a:r>
                      <a:endParaRPr lang="en-GB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27%</a:t>
                      </a:r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573847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MYC</a:t>
                      </a:r>
                      <a:r>
                        <a:rPr lang="en-GB" sz="900" b="1" dirty="0" smtClean="0"/>
                        <a:t> family genes 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Gain</a:t>
                      </a:r>
                      <a:r>
                        <a:rPr lang="en-GB" sz="900" baseline="0" dirty="0" smtClean="0"/>
                        <a:t> of function (amplification)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~20%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560676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EPHA7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Gain</a:t>
                      </a:r>
                      <a:r>
                        <a:rPr lang="en-GB" sz="900" baseline="0" dirty="0" smtClean="0"/>
                        <a:t> of function (amplification)</a:t>
                      </a:r>
                      <a:endParaRPr lang="en-GB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~10%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468263"/>
                  </a:ext>
                </a:extLst>
              </a:tr>
              <a:tr h="141163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CCNE1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Gain</a:t>
                      </a:r>
                      <a:r>
                        <a:rPr lang="en-GB" sz="900" baseline="0" dirty="0" smtClean="0"/>
                        <a:t> of function (amplification)</a:t>
                      </a:r>
                      <a:endParaRPr lang="en-GB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&lt;10%</a:t>
                      </a:r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02375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FGFR1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Gain</a:t>
                      </a:r>
                      <a:r>
                        <a:rPr lang="en-GB" sz="900" baseline="0" dirty="0" smtClean="0"/>
                        <a:t> of function (amplification/mutation)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&lt;10%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41751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900" b="1" i="1" dirty="0" smtClean="0"/>
                        <a:t>PTEN</a:t>
                      </a:r>
                      <a:endParaRPr lang="en-GB" sz="9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Loss of function</a:t>
                      </a:r>
                      <a:br>
                        <a:rPr lang="en-GB" sz="900" dirty="0" smtClean="0"/>
                      </a:br>
                      <a:r>
                        <a:rPr lang="en-GB" sz="900" dirty="0" smtClean="0"/>
                        <a:t>(mutation</a:t>
                      </a:r>
                      <a:r>
                        <a:rPr lang="en-GB" sz="900" baseline="0" dirty="0" smtClean="0"/>
                        <a:t>, LOH, deletion) </a:t>
                      </a:r>
                      <a:endParaRPr lang="en-GB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~5%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11349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33313" y="944295"/>
            <a:ext cx="3467616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ea typeface="DengXian"/>
                <a:cs typeface="Times New Roman" panose="02020603050405020304" pitchFamily="18" charset="0"/>
              </a:rPr>
              <a:t>Frequency of genomic alterations in </a:t>
            </a:r>
            <a:r>
              <a:rPr lang="en-US" sz="1200" b="1" dirty="0" smtClean="0">
                <a:ea typeface="DengXian"/>
                <a:cs typeface="Times New Roman" panose="02020603050405020304" pitchFamily="18" charset="0"/>
              </a:rPr>
              <a:t>SCLC*</a:t>
            </a:r>
            <a:r>
              <a:rPr lang="en-US" sz="1200" b="1" baseline="30000" dirty="0" smtClean="0">
                <a:ea typeface="DengXian"/>
                <a:cs typeface="Times New Roman" panose="02020603050405020304" pitchFamily="18" charset="0"/>
              </a:rPr>
              <a:t>1</a:t>
            </a:r>
            <a:endParaRPr lang="en-US" sz="1200" b="1" dirty="0">
              <a:effectLst/>
              <a:ea typeface="DengXian"/>
              <a:cs typeface="Times New Roman" panose="02020603050405020304" pitchFamily="18" charset="0"/>
            </a:endParaRP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7947B84D-8F6C-974F-990E-F30403001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53289" y="1089270"/>
            <a:ext cx="3110848" cy="2698485"/>
          </a:xfrm>
        </p:spPr>
        <p:txBody>
          <a:bodyPr/>
          <a:lstStyle/>
          <a:p>
            <a:r>
              <a:rPr lang="en-US" sz="1400" dirty="0" smtClean="0"/>
              <a:t>SCLC </a:t>
            </a:r>
            <a:r>
              <a:rPr lang="en-US" sz="1400" dirty="0"/>
              <a:t>is </a:t>
            </a:r>
            <a:r>
              <a:rPr lang="en-US" sz="1400" dirty="0" smtClean="0"/>
              <a:t>characterized </a:t>
            </a:r>
            <a:r>
              <a:rPr lang="en-US" sz="1400" dirty="0"/>
              <a:t>by </a:t>
            </a:r>
            <a:r>
              <a:rPr lang="en-US" sz="1400" b="1" dirty="0">
                <a:solidFill>
                  <a:srgbClr val="0066CC"/>
                </a:solidFill>
              </a:rPr>
              <a:t>loss of </a:t>
            </a:r>
            <a:r>
              <a:rPr lang="en-US" sz="1400" b="1" dirty="0">
                <a:solidFill>
                  <a:srgbClr val="0070C0"/>
                </a:solidFill>
              </a:rPr>
              <a:t>the </a:t>
            </a:r>
            <a:r>
              <a:rPr lang="en-US" sz="1400" b="1" dirty="0" smtClean="0">
                <a:solidFill>
                  <a:srgbClr val="0070C0"/>
                </a:solidFill>
              </a:rPr>
              <a:t>tumor </a:t>
            </a:r>
            <a:r>
              <a:rPr lang="en-US" sz="1400" b="1" dirty="0">
                <a:solidFill>
                  <a:srgbClr val="0070C0"/>
                </a:solidFill>
              </a:rPr>
              <a:t>suppressors </a:t>
            </a:r>
            <a:r>
              <a:rPr lang="en-US" sz="1400" b="1" i="1" dirty="0">
                <a:solidFill>
                  <a:srgbClr val="0066CC"/>
                </a:solidFill>
              </a:rPr>
              <a:t>TP53</a:t>
            </a:r>
            <a:r>
              <a:rPr lang="en-US" sz="1400" b="1" dirty="0">
                <a:solidFill>
                  <a:srgbClr val="0066CC"/>
                </a:solidFill>
              </a:rPr>
              <a:t> </a:t>
            </a:r>
            <a:r>
              <a:rPr lang="en-US" sz="1400" dirty="0"/>
              <a:t>and</a:t>
            </a:r>
            <a:r>
              <a:rPr lang="en-US" sz="1400" b="1" dirty="0">
                <a:solidFill>
                  <a:srgbClr val="0066CC"/>
                </a:solidFill>
              </a:rPr>
              <a:t> </a:t>
            </a:r>
            <a:r>
              <a:rPr lang="en-US" sz="1400" b="1" i="1" dirty="0">
                <a:solidFill>
                  <a:srgbClr val="0066CC"/>
                </a:solidFill>
              </a:rPr>
              <a:t>RB1</a:t>
            </a:r>
            <a:r>
              <a:rPr lang="en-US" sz="1400" dirty="0"/>
              <a:t> and by frequent </a:t>
            </a:r>
            <a:r>
              <a:rPr lang="en-US" sz="1400" b="1" dirty="0">
                <a:solidFill>
                  <a:schemeClr val="accent1"/>
                </a:solidFill>
              </a:rPr>
              <a:t>3p </a:t>
            </a:r>
            <a:r>
              <a:rPr lang="en-US" sz="1400" b="1" dirty="0" smtClean="0">
                <a:solidFill>
                  <a:schemeClr val="accent1"/>
                </a:solidFill>
              </a:rPr>
              <a:t>deletion</a:t>
            </a:r>
            <a:r>
              <a:rPr lang="en-US" sz="1400" baseline="30000" dirty="0" smtClean="0"/>
              <a:t>1</a:t>
            </a:r>
            <a:endParaRPr lang="en-US" sz="1400" baseline="30000" dirty="0"/>
          </a:p>
          <a:p>
            <a:r>
              <a:rPr lang="en-US" sz="1400" dirty="0" smtClean="0"/>
              <a:t>Increased </a:t>
            </a:r>
            <a:r>
              <a:rPr lang="en-US" sz="1400" dirty="0"/>
              <a:t>expression of </a:t>
            </a:r>
            <a:r>
              <a:rPr lang="en-US" sz="1400" b="1" dirty="0">
                <a:solidFill>
                  <a:srgbClr val="0066CC"/>
                </a:solidFill>
              </a:rPr>
              <a:t>c-KIT</a:t>
            </a:r>
            <a:r>
              <a:rPr lang="en-US" sz="1400" dirty="0"/>
              <a:t>, amplification of </a:t>
            </a:r>
            <a:r>
              <a:rPr lang="en-US" sz="1400" b="1" i="1" dirty="0">
                <a:solidFill>
                  <a:srgbClr val="0066CC"/>
                </a:solidFill>
              </a:rPr>
              <a:t>MYC</a:t>
            </a:r>
            <a:r>
              <a:rPr lang="en-US" sz="1400" b="1" dirty="0">
                <a:solidFill>
                  <a:srgbClr val="0066CC"/>
                </a:solidFill>
              </a:rPr>
              <a:t> family genes</a:t>
            </a:r>
            <a:r>
              <a:rPr lang="en-US" sz="1400" dirty="0"/>
              <a:t> and loss of </a:t>
            </a:r>
            <a:r>
              <a:rPr lang="en-US" sz="1400" b="1" i="1" dirty="0">
                <a:solidFill>
                  <a:srgbClr val="0066CC"/>
                </a:solidFill>
              </a:rPr>
              <a:t>PTEN</a:t>
            </a:r>
            <a:r>
              <a:rPr lang="en-US" sz="1400" dirty="0"/>
              <a:t> have also been </a:t>
            </a:r>
            <a:r>
              <a:rPr lang="en-US" sz="1400" dirty="0" smtClean="0"/>
              <a:t>described</a:t>
            </a:r>
            <a:r>
              <a:rPr lang="en-US" sz="1400" baseline="30000" dirty="0" smtClean="0"/>
              <a:t>1</a:t>
            </a:r>
            <a:endParaRPr lang="en-US" sz="1400" dirty="0"/>
          </a:p>
          <a:p>
            <a:r>
              <a:rPr lang="en-US" sz="1400" dirty="0" smtClean="0"/>
              <a:t>Additionally</a:t>
            </a:r>
            <a:r>
              <a:rPr lang="en-US" sz="1400" dirty="0"/>
              <a:t>, </a:t>
            </a:r>
            <a:r>
              <a:rPr lang="en-US" sz="1400" b="1" dirty="0">
                <a:solidFill>
                  <a:srgbClr val="0066CC"/>
                </a:solidFill>
              </a:rPr>
              <a:t>overexpression</a:t>
            </a:r>
            <a:r>
              <a:rPr lang="en-US" sz="1400" dirty="0"/>
              <a:t> of </a:t>
            </a:r>
            <a:r>
              <a:rPr lang="en-US" sz="1400" dirty="0" smtClean="0"/>
              <a:t>the </a:t>
            </a:r>
            <a:r>
              <a:rPr lang="en-US" sz="1400" dirty="0"/>
              <a:t>DNA repair proteins </a:t>
            </a:r>
            <a:r>
              <a:rPr lang="en-US" sz="1400" b="1" dirty="0">
                <a:solidFill>
                  <a:srgbClr val="0066CC"/>
                </a:solidFill>
              </a:rPr>
              <a:t>PARP1, Chk1 </a:t>
            </a:r>
            <a:r>
              <a:rPr lang="en-US" sz="1400" dirty="0"/>
              <a:t>and </a:t>
            </a:r>
            <a:r>
              <a:rPr lang="en-US" sz="1400" b="1" dirty="0">
                <a:solidFill>
                  <a:srgbClr val="0066CC"/>
                </a:solidFill>
              </a:rPr>
              <a:t>EZH2</a:t>
            </a:r>
            <a:r>
              <a:rPr lang="en-US" sz="1400" dirty="0"/>
              <a:t> </a:t>
            </a:r>
            <a:r>
              <a:rPr lang="en-US" sz="1400" dirty="0" smtClean="0"/>
              <a:t>seem </a:t>
            </a:r>
            <a:r>
              <a:rPr lang="en-US" sz="1400" dirty="0"/>
              <a:t>to occur independently of alterations in the corresponding </a:t>
            </a:r>
            <a:r>
              <a:rPr lang="en-US" sz="1400" dirty="0" smtClean="0"/>
              <a:t>genes</a:t>
            </a:r>
            <a:r>
              <a:rPr lang="en-US" sz="1400" baseline="30000" dirty="0" smtClean="0"/>
              <a:t>1</a:t>
            </a:r>
          </a:p>
          <a:p>
            <a:r>
              <a:rPr lang="en-GB" sz="1400" dirty="0" smtClean="0"/>
              <a:t>At present, there are </a:t>
            </a:r>
            <a:r>
              <a:rPr lang="en-GB" sz="1400" b="1" dirty="0" smtClean="0">
                <a:solidFill>
                  <a:schemeClr val="accent1"/>
                </a:solidFill>
              </a:rPr>
              <a:t>no targeted therapies </a:t>
            </a:r>
            <a:r>
              <a:rPr lang="en-GB" sz="1400" dirty="0" smtClean="0"/>
              <a:t>for SCLC</a:t>
            </a:r>
            <a:r>
              <a:rPr lang="en-GB" sz="1400" baseline="30000" dirty="0" smtClean="0"/>
              <a:t>2</a:t>
            </a:r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5898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4" y="1071376"/>
            <a:ext cx="7851533" cy="3238231"/>
          </a:xfrm>
        </p:spPr>
        <p:txBody>
          <a:bodyPr/>
          <a:lstStyle/>
          <a:p>
            <a:r>
              <a:rPr lang="en-US" sz="1400" dirty="0"/>
              <a:t>An estimated </a:t>
            </a:r>
            <a:r>
              <a:rPr lang="en-US" sz="1400" b="1" dirty="0">
                <a:solidFill>
                  <a:schemeClr val="accent1"/>
                </a:solidFill>
              </a:rPr>
              <a:t>300,000 cases of SCLC are diagnosed globally each year</a:t>
            </a:r>
            <a:r>
              <a:rPr lang="en-US" sz="1400" dirty="0"/>
              <a:t>,</a:t>
            </a:r>
            <a:r>
              <a:rPr lang="en-US" sz="1400" baseline="30000" dirty="0"/>
              <a:t>1,2</a:t>
            </a:r>
            <a:r>
              <a:rPr lang="en-US" sz="1400" dirty="0"/>
              <a:t> and the incidence may be increasing in women in the US</a:t>
            </a:r>
            <a:r>
              <a:rPr lang="en-US" sz="1400" baseline="30000" dirty="0"/>
              <a:t>2</a:t>
            </a:r>
          </a:p>
          <a:p>
            <a:r>
              <a:rPr lang="en-US" sz="1400" dirty="0"/>
              <a:t>SCLC represents a </a:t>
            </a:r>
            <a:r>
              <a:rPr lang="en-US" sz="1400" b="1" dirty="0">
                <a:solidFill>
                  <a:srgbClr val="0066CC"/>
                </a:solidFill>
              </a:rPr>
              <a:t>significant medical burden</a:t>
            </a:r>
            <a:r>
              <a:rPr lang="en-US" sz="1400" dirty="0"/>
              <a:t>, with early, widespread metastases;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fewer </a:t>
            </a:r>
            <a:r>
              <a:rPr lang="en-US" sz="1400" dirty="0"/>
              <a:t>than 7% of patients </a:t>
            </a:r>
            <a:r>
              <a:rPr lang="en-US" sz="1400" dirty="0" smtClean="0"/>
              <a:t>survive </a:t>
            </a:r>
            <a:r>
              <a:rPr lang="en-US" sz="1400" dirty="0"/>
              <a:t>for </a:t>
            </a:r>
            <a:r>
              <a:rPr lang="en-US" sz="1400" dirty="0" smtClean="0"/>
              <a:t>more than 5 </a:t>
            </a:r>
            <a:r>
              <a:rPr lang="en-US" sz="1400" dirty="0" smtClean="0"/>
              <a:t>years after </a:t>
            </a:r>
            <a:r>
              <a:rPr lang="en-US" sz="1400" dirty="0" smtClean="0"/>
              <a:t>diagnosis of SCLC (any stage)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SCLC </a:t>
            </a:r>
            <a:r>
              <a:rPr lang="en-US" sz="1400" dirty="0"/>
              <a:t>is strongly associated with </a:t>
            </a:r>
            <a:r>
              <a:rPr lang="en-US" sz="1400" b="1" dirty="0">
                <a:solidFill>
                  <a:schemeClr val="accent1"/>
                </a:solidFill>
              </a:rPr>
              <a:t>cigarette </a:t>
            </a:r>
            <a:r>
              <a:rPr lang="en-US" sz="1400" b="1" dirty="0" smtClean="0">
                <a:solidFill>
                  <a:schemeClr val="accent1"/>
                </a:solidFill>
              </a:rPr>
              <a:t>smoking</a:t>
            </a:r>
            <a:r>
              <a:rPr lang="en-US" sz="1400" baseline="30000" dirty="0"/>
              <a:t>4</a:t>
            </a:r>
          </a:p>
          <a:p>
            <a:pPr lvl="1"/>
            <a:r>
              <a:rPr lang="en-US" sz="1400" dirty="0"/>
              <a:t>95% of SCLC patients have a history of </a:t>
            </a:r>
            <a:r>
              <a:rPr lang="en-US" sz="1400" b="1" dirty="0">
                <a:solidFill>
                  <a:schemeClr val="accent1"/>
                </a:solidFill>
              </a:rPr>
              <a:t>heavy tobacco </a:t>
            </a:r>
            <a:r>
              <a:rPr lang="en-US" sz="1400" b="1" dirty="0" smtClean="0">
                <a:solidFill>
                  <a:schemeClr val="accent1"/>
                </a:solidFill>
              </a:rPr>
              <a:t>exposure</a:t>
            </a:r>
            <a:r>
              <a:rPr lang="en-US" sz="1400" baseline="30000" dirty="0"/>
              <a:t>4</a:t>
            </a:r>
            <a:endParaRPr lang="en-US" sz="1400" dirty="0"/>
          </a:p>
          <a:p>
            <a:r>
              <a:rPr lang="en-US" sz="1400" dirty="0"/>
              <a:t>Despite having had symptoms for a short duration of time, </a:t>
            </a:r>
            <a:r>
              <a:rPr lang="en-US" sz="1400" b="1" dirty="0" smtClean="0">
                <a:solidFill>
                  <a:schemeClr val="accent1"/>
                </a:solidFill>
              </a:rPr>
              <a:t>60–65% of patients </a:t>
            </a:r>
            <a:r>
              <a:rPr lang="en-US" sz="1400" b="1" dirty="0">
                <a:solidFill>
                  <a:schemeClr val="accent1"/>
                </a:solidFill>
              </a:rPr>
              <a:t>with SCLC </a:t>
            </a:r>
            <a:r>
              <a:rPr lang="en-US" sz="1400" b="1" dirty="0" smtClean="0">
                <a:solidFill>
                  <a:schemeClr val="accent1"/>
                </a:solidFill>
              </a:rPr>
              <a:t>present </a:t>
            </a:r>
            <a:r>
              <a:rPr lang="en-US" sz="1400" b="1" dirty="0">
                <a:solidFill>
                  <a:schemeClr val="accent1"/>
                </a:solidFill>
              </a:rPr>
              <a:t>with metastatic </a:t>
            </a:r>
            <a:r>
              <a:rPr lang="en-US" sz="1400" b="1" dirty="0" smtClean="0">
                <a:solidFill>
                  <a:schemeClr val="accent1"/>
                </a:solidFill>
              </a:rPr>
              <a:t>disease</a:t>
            </a:r>
            <a:r>
              <a:rPr lang="en-US" sz="1400" baseline="30000" dirty="0"/>
              <a:t>4</a:t>
            </a:r>
            <a:endParaRPr lang="en-US" sz="1400" dirty="0" smtClean="0"/>
          </a:p>
          <a:p>
            <a:r>
              <a:rPr lang="en-US" sz="1400" dirty="0" smtClean="0"/>
              <a:t>Although SCLC has a </a:t>
            </a:r>
            <a:r>
              <a:rPr lang="en-US" sz="1400" b="1" dirty="0" smtClean="0">
                <a:solidFill>
                  <a:schemeClr val="accent1"/>
                </a:solidFill>
              </a:rPr>
              <a:t>high response rate to frontline chemotherapy, treatment resistance and disease recurrence</a:t>
            </a:r>
            <a:r>
              <a:rPr lang="en-US" sz="1400" dirty="0" smtClean="0"/>
              <a:t> develop in many patients</a:t>
            </a:r>
            <a:r>
              <a:rPr lang="en-US" sz="1400" baseline="30000" dirty="0" smtClean="0"/>
              <a:t>3,4</a:t>
            </a:r>
          </a:p>
          <a:p>
            <a:r>
              <a:rPr lang="en-US" sz="1400" dirty="0" smtClean="0"/>
              <a:t>Molecular hallmarks of SCLC include frequent </a:t>
            </a:r>
            <a:r>
              <a:rPr lang="en-US" sz="1400" b="1" i="1" dirty="0" smtClean="0">
                <a:solidFill>
                  <a:srgbClr val="0066CC"/>
                </a:solidFill>
              </a:rPr>
              <a:t>TP53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chemeClr val="accent1"/>
                </a:solidFill>
              </a:rPr>
              <a:t>and</a:t>
            </a:r>
            <a:r>
              <a:rPr lang="en-US" sz="1400" dirty="0" smtClean="0"/>
              <a:t> </a:t>
            </a:r>
            <a:r>
              <a:rPr lang="en-US" sz="1400" b="1" i="1" dirty="0" smtClean="0">
                <a:solidFill>
                  <a:srgbClr val="0066CC"/>
                </a:solidFill>
              </a:rPr>
              <a:t>RB1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0066CC"/>
                </a:solidFill>
              </a:rPr>
              <a:t>alterations</a:t>
            </a:r>
            <a:r>
              <a:rPr lang="en-US" sz="1400" baseline="30000" dirty="0"/>
              <a:t>3</a:t>
            </a:r>
            <a:endParaRPr lang="en-US" sz="1400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4" y="4736098"/>
            <a:ext cx="8349107" cy="407402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US" dirty="0"/>
              <a:t>International Agency for Research on Cancer (IARC). Estimated number of new cases of cancer in 2018. https://gco.iarc.fr/today/home (Accessed: April 2020); </a:t>
            </a:r>
            <a:r>
              <a:rPr lang="en-US" dirty="0" smtClean="0"/>
              <a:t>2. </a:t>
            </a:r>
            <a:r>
              <a:rPr lang="en-US" dirty="0"/>
              <a:t>NCCN Guidelines: Small Cell Lung Cancer, Version 3.2020. https://www.nccn.org/professionals/physician_gls/pdf/sclc.pdf (Accessed: April 2020); </a:t>
            </a: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fr-FR" dirty="0" smtClean="0"/>
              <a:t>Byers LA, Rudin CM. Cancer 2015;121(5):664–72. </a:t>
            </a:r>
            <a:r>
              <a:rPr lang="en-GB" dirty="0"/>
              <a:t>4</a:t>
            </a:r>
            <a:r>
              <a:rPr lang="en-US" dirty="0" smtClean="0"/>
              <a:t>. Bernhardt EB, Jalal SI. Cancer Treat Res 2016;170:301–22.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93724" y="4603803"/>
            <a:ext cx="7740577" cy="94945"/>
          </a:xfrm>
        </p:spPr>
        <p:txBody>
          <a:bodyPr/>
          <a:lstStyle/>
          <a:p>
            <a:r>
              <a:rPr lang="en-US" dirty="0"/>
              <a:t>SCLC, small cell lung </a:t>
            </a:r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87354"/>
            <a:ext cx="6912862" cy="583901"/>
          </a:xfrm>
        </p:spPr>
        <p:txBody>
          <a:bodyPr/>
          <a:lstStyle/>
          <a:p>
            <a:r>
              <a:rPr lang="en-GB" sz="24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7" y="913022"/>
            <a:ext cx="7376793" cy="359039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This chapter </a:t>
            </a:r>
            <a:r>
              <a:rPr lang="en-US" sz="1600" b="1" dirty="0" smtClean="0"/>
              <a:t>provides:</a:t>
            </a:r>
            <a:endParaRPr lang="en-US" sz="1600" b="1" dirty="0"/>
          </a:p>
          <a:p>
            <a:r>
              <a:rPr lang="en-US" sz="1400" dirty="0"/>
              <a:t>An overview of </a:t>
            </a:r>
            <a:r>
              <a:rPr lang="en-US" sz="1400" b="1" dirty="0" smtClean="0">
                <a:solidFill>
                  <a:schemeClr val="accent1"/>
                </a:solidFill>
              </a:rPr>
              <a:t>SCL</a:t>
            </a:r>
            <a:r>
              <a:rPr lang="en-US" sz="1400" b="1" dirty="0">
                <a:solidFill>
                  <a:schemeClr val="accent1"/>
                </a:solidFill>
              </a:rPr>
              <a:t>C and its characteristics</a:t>
            </a:r>
            <a:r>
              <a:rPr lang="en-US" sz="1400" dirty="0" smtClean="0"/>
              <a:t>, including a summary of the major differences between SCLC and NSCLC</a:t>
            </a:r>
          </a:p>
          <a:p>
            <a:r>
              <a:rPr lang="en-US" sz="1400" dirty="0"/>
              <a:t>A discussion of the burden of SCLC in terms of </a:t>
            </a:r>
            <a:r>
              <a:rPr lang="en-US" sz="1400" b="1" dirty="0">
                <a:solidFill>
                  <a:srgbClr val="0066CC"/>
                </a:solidFill>
              </a:rPr>
              <a:t>early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66CC"/>
                </a:solidFill>
              </a:rPr>
              <a:t>metastases, treatment resistance </a:t>
            </a:r>
            <a:r>
              <a:rPr lang="en-US" sz="1400" dirty="0"/>
              <a:t>and</a:t>
            </a:r>
            <a:r>
              <a:rPr lang="en-US" sz="1400" b="1" dirty="0">
                <a:solidFill>
                  <a:srgbClr val="0066CC"/>
                </a:solidFill>
              </a:rPr>
              <a:t> </a:t>
            </a:r>
            <a:r>
              <a:rPr lang="en-US" sz="1400" b="1" dirty="0" smtClean="0">
                <a:solidFill>
                  <a:srgbClr val="0066CC"/>
                </a:solidFill>
              </a:rPr>
              <a:t>mortality</a:t>
            </a:r>
          </a:p>
          <a:p>
            <a:r>
              <a:rPr lang="en-US" sz="1400" dirty="0" smtClean="0"/>
              <a:t>An </a:t>
            </a:r>
            <a:r>
              <a:rPr lang="en-US" sz="1400" dirty="0"/>
              <a:t>introduction to the </a:t>
            </a:r>
            <a:r>
              <a:rPr lang="en-US" sz="1400" b="1" dirty="0">
                <a:solidFill>
                  <a:schemeClr val="accent1"/>
                </a:solidFill>
              </a:rPr>
              <a:t>epidemiology </a:t>
            </a:r>
            <a:r>
              <a:rPr lang="en-US" sz="1400" dirty="0"/>
              <a:t>of SCLC</a:t>
            </a:r>
          </a:p>
          <a:p>
            <a:r>
              <a:rPr lang="en-US" sz="1400" dirty="0"/>
              <a:t>A review of the </a:t>
            </a:r>
            <a:r>
              <a:rPr lang="en-US" sz="1400" b="1" dirty="0">
                <a:solidFill>
                  <a:schemeClr val="accent1"/>
                </a:solidFill>
              </a:rPr>
              <a:t>risk factors </a:t>
            </a:r>
            <a:r>
              <a:rPr lang="en-US" sz="1400" dirty="0"/>
              <a:t>for </a:t>
            </a:r>
            <a:r>
              <a:rPr lang="en-US" sz="1400" dirty="0" smtClean="0"/>
              <a:t>SCLC</a:t>
            </a:r>
            <a:r>
              <a:rPr lang="en-US" sz="1400" dirty="0"/>
              <a:t>, </a:t>
            </a:r>
            <a:r>
              <a:rPr lang="en-US" sz="1400" dirty="0" smtClean="0"/>
              <a:t>including </a:t>
            </a:r>
            <a:r>
              <a:rPr lang="en-US" sz="1400" b="1" dirty="0" smtClean="0">
                <a:solidFill>
                  <a:schemeClr val="accent1"/>
                </a:solidFill>
              </a:rPr>
              <a:t>cigarette smoking</a:t>
            </a:r>
          </a:p>
          <a:p>
            <a:r>
              <a:rPr lang="en-US" sz="1400" dirty="0"/>
              <a:t>An overview of the </a:t>
            </a:r>
            <a:r>
              <a:rPr lang="en-US" sz="1400" b="1" dirty="0">
                <a:solidFill>
                  <a:schemeClr val="accent1"/>
                </a:solidFill>
              </a:rPr>
              <a:t>symptoms </a:t>
            </a:r>
            <a:r>
              <a:rPr lang="en-US" sz="1400" dirty="0"/>
              <a:t>of SCLC, and </a:t>
            </a:r>
            <a:r>
              <a:rPr lang="en-US" sz="1400" dirty="0" smtClean="0"/>
              <a:t>how patients </a:t>
            </a:r>
            <a:r>
              <a:rPr lang="en-US" sz="1400" dirty="0"/>
              <a:t>frequently present with </a:t>
            </a:r>
            <a:r>
              <a:rPr lang="en-US" sz="1400" b="1" dirty="0">
                <a:solidFill>
                  <a:schemeClr val="accent1"/>
                </a:solidFill>
              </a:rPr>
              <a:t>metastatic </a:t>
            </a:r>
            <a:r>
              <a:rPr lang="en-US" sz="1400" b="1" dirty="0" smtClean="0">
                <a:solidFill>
                  <a:schemeClr val="accent1"/>
                </a:solidFill>
              </a:rPr>
              <a:t>disease</a:t>
            </a:r>
            <a:endParaRPr lang="en-US" sz="1400" dirty="0" smtClean="0"/>
          </a:p>
          <a:p>
            <a:r>
              <a:rPr lang="en-US" sz="1400" dirty="0"/>
              <a:t>An introduction to the aggressive nature of SCLC in terms of </a:t>
            </a:r>
            <a:r>
              <a:rPr lang="en-US" sz="1400" b="1" dirty="0" smtClean="0">
                <a:solidFill>
                  <a:srgbClr val="0066CC"/>
                </a:solidFill>
              </a:rPr>
              <a:t>chemoresistance</a:t>
            </a:r>
            <a:r>
              <a:rPr lang="en-US" sz="1400" dirty="0" smtClean="0"/>
              <a:t> </a:t>
            </a:r>
            <a:r>
              <a:rPr lang="en-US" sz="1400" dirty="0"/>
              <a:t>and subsequent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0066CC"/>
                </a:solidFill>
              </a:rPr>
              <a:t>disease recurrence</a:t>
            </a:r>
            <a:endParaRPr lang="en-US" sz="1400" dirty="0"/>
          </a:p>
          <a:p>
            <a:r>
              <a:rPr lang="en-US" sz="1400" dirty="0"/>
              <a:t>An overview of the </a:t>
            </a:r>
            <a:r>
              <a:rPr lang="en-US" sz="1400" b="1" dirty="0">
                <a:solidFill>
                  <a:srgbClr val="0066CC"/>
                </a:solidFill>
              </a:rPr>
              <a:t>molecular hallmarks</a:t>
            </a:r>
            <a:r>
              <a:rPr lang="en-US" sz="1400" dirty="0"/>
              <a:t> of </a:t>
            </a:r>
            <a:r>
              <a:rPr lang="en-US" sz="1400" dirty="0" smtClean="0"/>
              <a:t>SCLC</a:t>
            </a:r>
            <a:endParaRPr lang="en-US" sz="1400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6" y="4731330"/>
            <a:ext cx="7740577" cy="301374"/>
          </a:xfrm>
        </p:spPr>
        <p:txBody>
          <a:bodyPr/>
          <a:lstStyle/>
          <a:p>
            <a:r>
              <a:rPr lang="en-GB" dirty="0" smtClean="0"/>
              <a:t>NSCLC, non-small cell lung cancer; SCLC, small cell lung cancer.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557130" y="1883454"/>
            <a:ext cx="2834640" cy="1737360"/>
            <a:chOff x="4919390" y="1161645"/>
            <a:chExt cx="2270590" cy="2270589"/>
          </a:xfrm>
        </p:grpSpPr>
        <p:sp>
          <p:nvSpPr>
            <p:cNvPr id="16" name="Round Diagonal Corner Rectangle 15"/>
            <p:cNvSpPr/>
            <p:nvPr/>
          </p:nvSpPr>
          <p:spPr>
            <a:xfrm rot="16200000">
              <a:off x="4919390" y="1161645"/>
              <a:ext cx="2270589" cy="2270590"/>
            </a:xfrm>
            <a:prstGeom prst="round2Diag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0" dist="241300" dir="2700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+mj-lt"/>
              </a:endParaRPr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5068684" y="1308905"/>
              <a:ext cx="1992137" cy="1992136"/>
            </a:xfrm>
            <a:custGeom>
              <a:avLst/>
              <a:gdLst>
                <a:gd name="T0" fmla="*/ 189 w 715"/>
                <a:gd name="T1" fmla="*/ 0 h 715"/>
                <a:gd name="T2" fmla="*/ 596 w 715"/>
                <a:gd name="T3" fmla="*/ 0 h 715"/>
                <a:gd name="T4" fmla="*/ 715 w 715"/>
                <a:gd name="T5" fmla="*/ 119 h 715"/>
                <a:gd name="T6" fmla="*/ 715 w 715"/>
                <a:gd name="T7" fmla="*/ 715 h 715"/>
                <a:gd name="T8" fmla="*/ 119 w 715"/>
                <a:gd name="T9" fmla="*/ 715 h 715"/>
                <a:gd name="T10" fmla="*/ 0 w 715"/>
                <a:gd name="T11" fmla="*/ 596 h 715"/>
                <a:gd name="T12" fmla="*/ 0 w 715"/>
                <a:gd name="T13" fmla="*/ 596 h 715"/>
                <a:gd name="T14" fmla="*/ 0 w 715"/>
                <a:gd name="T15" fmla="*/ 18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5" h="715">
                  <a:moveTo>
                    <a:pt x="189" y="0"/>
                  </a:moveTo>
                  <a:cubicBezTo>
                    <a:pt x="596" y="0"/>
                    <a:pt x="596" y="0"/>
                    <a:pt x="596" y="0"/>
                  </a:cubicBezTo>
                  <a:cubicBezTo>
                    <a:pt x="661" y="0"/>
                    <a:pt x="715" y="53"/>
                    <a:pt x="715" y="119"/>
                  </a:cubicBezTo>
                  <a:cubicBezTo>
                    <a:pt x="715" y="715"/>
                    <a:pt x="715" y="715"/>
                    <a:pt x="715" y="715"/>
                  </a:cubicBezTo>
                  <a:cubicBezTo>
                    <a:pt x="119" y="715"/>
                    <a:pt x="119" y="715"/>
                    <a:pt x="119" y="715"/>
                  </a:cubicBezTo>
                  <a:cubicBezTo>
                    <a:pt x="53" y="715"/>
                    <a:pt x="0" y="661"/>
                    <a:pt x="0" y="596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0" y="184"/>
                    <a:pt x="0" y="184"/>
                    <a:pt x="0" y="184"/>
                  </a:cubicBezTo>
                </a:path>
              </a:pathLst>
            </a:custGeom>
            <a:noFill/>
            <a:ln w="1905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j-lt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E7EF3F-2920-495D-ABDB-884176B8D988}"/>
                </a:ext>
              </a:extLst>
            </p:cNvPr>
            <p:cNvSpPr txBox="1"/>
            <p:nvPr/>
          </p:nvSpPr>
          <p:spPr>
            <a:xfrm>
              <a:off x="5198049" y="1411854"/>
              <a:ext cx="1731410" cy="5374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However, 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treatment resistance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typically develops in patients with metastatic disease</a:t>
              </a:r>
              <a:r>
                <a:rPr lang="en-US" baseline="30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2</a:t>
              </a:r>
              <a:endParaRPr lang="en-US" b="1" baseline="30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Overview of </a:t>
            </a:r>
            <a:r>
              <a:rPr lang="en-GB" sz="2400" dirty="0" smtClean="0"/>
              <a:t>SCLC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dirty="0"/>
              <a:t>. Zappa </a:t>
            </a:r>
            <a:r>
              <a:rPr lang="en-GB" dirty="0" smtClean="0"/>
              <a:t>C, </a:t>
            </a:r>
            <a:r>
              <a:rPr lang="en-GB" dirty="0"/>
              <a:t>Mousa SA. Transl Lung Cancer Res 2016;5(3):</a:t>
            </a:r>
            <a:r>
              <a:rPr lang="en-GB" dirty="0" smtClean="0"/>
              <a:t>288–300; 2. </a:t>
            </a:r>
            <a:r>
              <a:rPr lang="en-GB" dirty="0"/>
              <a:t>Früh M, et al. Ann Oncol 2013;24(Suppl. 6):</a:t>
            </a:r>
            <a:r>
              <a:rPr lang="en-GB" dirty="0" smtClean="0"/>
              <a:t>vi99–105; </a:t>
            </a: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fr-FR" dirty="0" smtClean="0"/>
              <a:t>Byers </a:t>
            </a:r>
            <a:r>
              <a:rPr lang="fr-FR" dirty="0"/>
              <a:t>LA, Rudin CM. Cancer 2015;121(5):664–72</a:t>
            </a:r>
            <a:r>
              <a:rPr lang="fr-FR" dirty="0" smtClean="0"/>
              <a:t>.</a:t>
            </a:r>
            <a:endParaRPr lang="en-GB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NSCLC, non-small cell lung cancer; SCLC, small cell lung cancer.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93723" y="1883455"/>
            <a:ext cx="2834640" cy="1737360"/>
            <a:chOff x="4919390" y="1161645"/>
            <a:chExt cx="2270590" cy="2270589"/>
          </a:xfrm>
        </p:grpSpPr>
        <p:sp>
          <p:nvSpPr>
            <p:cNvPr id="8" name="Round Diagonal Corner Rectangle 7"/>
            <p:cNvSpPr/>
            <p:nvPr/>
          </p:nvSpPr>
          <p:spPr>
            <a:xfrm rot="16200000">
              <a:off x="4919390" y="1161645"/>
              <a:ext cx="2270589" cy="2270590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0" dist="241300" dir="2700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+mj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068684" y="1308905"/>
              <a:ext cx="1992137" cy="1992136"/>
            </a:xfrm>
            <a:custGeom>
              <a:avLst/>
              <a:gdLst>
                <a:gd name="T0" fmla="*/ 189 w 715"/>
                <a:gd name="T1" fmla="*/ 0 h 715"/>
                <a:gd name="T2" fmla="*/ 596 w 715"/>
                <a:gd name="T3" fmla="*/ 0 h 715"/>
                <a:gd name="T4" fmla="*/ 715 w 715"/>
                <a:gd name="T5" fmla="*/ 119 h 715"/>
                <a:gd name="T6" fmla="*/ 715 w 715"/>
                <a:gd name="T7" fmla="*/ 715 h 715"/>
                <a:gd name="T8" fmla="*/ 119 w 715"/>
                <a:gd name="T9" fmla="*/ 715 h 715"/>
                <a:gd name="T10" fmla="*/ 0 w 715"/>
                <a:gd name="T11" fmla="*/ 596 h 715"/>
                <a:gd name="T12" fmla="*/ 0 w 715"/>
                <a:gd name="T13" fmla="*/ 596 h 715"/>
                <a:gd name="T14" fmla="*/ 0 w 715"/>
                <a:gd name="T15" fmla="*/ 18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5" h="715">
                  <a:moveTo>
                    <a:pt x="189" y="0"/>
                  </a:moveTo>
                  <a:cubicBezTo>
                    <a:pt x="596" y="0"/>
                    <a:pt x="596" y="0"/>
                    <a:pt x="596" y="0"/>
                  </a:cubicBezTo>
                  <a:cubicBezTo>
                    <a:pt x="661" y="0"/>
                    <a:pt x="715" y="53"/>
                    <a:pt x="715" y="119"/>
                  </a:cubicBezTo>
                  <a:cubicBezTo>
                    <a:pt x="715" y="715"/>
                    <a:pt x="715" y="715"/>
                    <a:pt x="715" y="715"/>
                  </a:cubicBezTo>
                  <a:cubicBezTo>
                    <a:pt x="119" y="715"/>
                    <a:pt x="119" y="715"/>
                    <a:pt x="119" y="715"/>
                  </a:cubicBezTo>
                  <a:cubicBezTo>
                    <a:pt x="53" y="715"/>
                    <a:pt x="0" y="661"/>
                    <a:pt x="0" y="596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0" y="184"/>
                    <a:pt x="0" y="184"/>
                    <a:pt x="0" y="184"/>
                  </a:cubicBezTo>
                </a:path>
              </a:pathLst>
            </a:custGeom>
            <a:noFill/>
            <a:ln w="1905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j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E7EF3F-2920-495D-ABDB-884176B8D988}"/>
                </a:ext>
              </a:extLst>
            </p:cNvPr>
            <p:cNvSpPr txBox="1"/>
            <p:nvPr/>
          </p:nvSpPr>
          <p:spPr>
            <a:xfrm>
              <a:off x="5205657" y="1411854"/>
              <a:ext cx="1779886" cy="5374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SCLC </a:t>
              </a:r>
              <a:r>
                <a:rPr lang="en-US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originates from 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neuroendocrine-cell </a:t>
              </a:r>
              <a:r>
                <a:rPr lang="en-US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precursors</a:t>
              </a:r>
              <a:r>
                <a:rPr lang="en-US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 and is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characterized </a:t>
              </a:r>
              <a:r>
                <a:rPr lang="en-US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by </a:t>
              </a:r>
              <a:r>
                <a:rPr lang="en-US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rapid 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growth</a:t>
              </a:r>
              <a:r>
                <a:rPr lang="en-US" baseline="30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01510" y="2722282"/>
            <a:ext cx="2834640" cy="1737360"/>
            <a:chOff x="4919390" y="1161645"/>
            <a:chExt cx="2270590" cy="2270589"/>
          </a:xfrm>
        </p:grpSpPr>
        <p:sp>
          <p:nvSpPr>
            <p:cNvPr id="12" name="Round Diagonal Corner Rectangle 11"/>
            <p:cNvSpPr/>
            <p:nvPr/>
          </p:nvSpPr>
          <p:spPr>
            <a:xfrm rot="16200000">
              <a:off x="4919390" y="1161645"/>
              <a:ext cx="2270589" cy="2270590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dist="241300" dir="2700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+mj-lt"/>
              </a:endParaRPr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5068684" y="1308905"/>
              <a:ext cx="1992137" cy="1992136"/>
            </a:xfrm>
            <a:custGeom>
              <a:avLst/>
              <a:gdLst>
                <a:gd name="T0" fmla="*/ 189 w 715"/>
                <a:gd name="T1" fmla="*/ 0 h 715"/>
                <a:gd name="T2" fmla="*/ 596 w 715"/>
                <a:gd name="T3" fmla="*/ 0 h 715"/>
                <a:gd name="T4" fmla="*/ 715 w 715"/>
                <a:gd name="T5" fmla="*/ 119 h 715"/>
                <a:gd name="T6" fmla="*/ 715 w 715"/>
                <a:gd name="T7" fmla="*/ 715 h 715"/>
                <a:gd name="T8" fmla="*/ 119 w 715"/>
                <a:gd name="T9" fmla="*/ 715 h 715"/>
                <a:gd name="T10" fmla="*/ 0 w 715"/>
                <a:gd name="T11" fmla="*/ 596 h 715"/>
                <a:gd name="T12" fmla="*/ 0 w 715"/>
                <a:gd name="T13" fmla="*/ 596 h 715"/>
                <a:gd name="T14" fmla="*/ 0 w 715"/>
                <a:gd name="T15" fmla="*/ 18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5" h="715">
                  <a:moveTo>
                    <a:pt x="189" y="0"/>
                  </a:moveTo>
                  <a:cubicBezTo>
                    <a:pt x="596" y="0"/>
                    <a:pt x="596" y="0"/>
                    <a:pt x="596" y="0"/>
                  </a:cubicBezTo>
                  <a:cubicBezTo>
                    <a:pt x="661" y="0"/>
                    <a:pt x="715" y="53"/>
                    <a:pt x="715" y="119"/>
                  </a:cubicBezTo>
                  <a:cubicBezTo>
                    <a:pt x="715" y="715"/>
                    <a:pt x="715" y="715"/>
                    <a:pt x="715" y="715"/>
                  </a:cubicBezTo>
                  <a:cubicBezTo>
                    <a:pt x="119" y="715"/>
                    <a:pt x="119" y="715"/>
                    <a:pt x="119" y="715"/>
                  </a:cubicBezTo>
                  <a:cubicBezTo>
                    <a:pt x="53" y="715"/>
                    <a:pt x="0" y="661"/>
                    <a:pt x="0" y="596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0" y="184"/>
                    <a:pt x="0" y="184"/>
                    <a:pt x="0" y="184"/>
                  </a:cubicBezTo>
                </a:path>
              </a:pathLst>
            </a:custGeom>
            <a:noFill/>
            <a:ln w="1905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9E7EF3F-2920-495D-ABDB-884176B8D988}"/>
                </a:ext>
              </a:extLst>
            </p:cNvPr>
            <p:cNvSpPr txBox="1"/>
            <p:nvPr/>
          </p:nvSpPr>
          <p:spPr>
            <a:xfrm>
              <a:off x="5198049" y="1411854"/>
              <a:ext cx="1821355" cy="5374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SCLC has a 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high </a:t>
              </a:r>
              <a:r>
                <a:rPr lang="en-US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response 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rate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 </a:t>
              </a:r>
              <a:b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</a:br>
              <a:r>
                <a:rPr lang="en-US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(</a:t>
              </a:r>
              <a:r>
                <a:rPr lang="en-US" dirty="0">
                  <a:solidFill>
                    <a:schemeClr val="bg1"/>
                  </a:solidFill>
                  <a:cs typeface="Arial" panose="020B0604020202020204" pitchFamily="34" charset="0"/>
                </a:rPr>
                <a:t>60–70%)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to frontline chemotherapy</a:t>
              </a:r>
              <a:r>
                <a:rPr lang="en-US" baseline="30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3</a:t>
              </a:r>
              <a:endParaRPr lang="en-GB" baseline="30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93722" y="1043709"/>
            <a:ext cx="7636802" cy="54815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noAutofit/>
          </a:bodyPr>
          <a:lstStyle/>
          <a:p>
            <a:pPr algn="ctr"/>
            <a:r>
              <a:rPr lang="en-GB" sz="1600" kern="0" spc="-10" dirty="0" smtClean="0">
                <a:solidFill>
                  <a:schemeClr val="accent1"/>
                </a:solidFill>
              </a:rPr>
              <a:t>NSCLC accounts for approximately 85% of all lung cancers, </a:t>
            </a:r>
            <a:br>
              <a:rPr lang="en-GB" sz="1600" kern="0" spc="-10" dirty="0" smtClean="0">
                <a:solidFill>
                  <a:schemeClr val="accent1"/>
                </a:solidFill>
              </a:rPr>
            </a:br>
            <a:r>
              <a:rPr lang="en-GB" sz="1600" kern="0" spc="-10" dirty="0" smtClean="0">
                <a:solidFill>
                  <a:schemeClr val="accent1"/>
                </a:solidFill>
              </a:rPr>
              <a:t>while SCLC accounts for approximately 15%</a:t>
            </a:r>
            <a:r>
              <a:rPr lang="en-GB" sz="1600" kern="0" spc="-10" baseline="30000" dirty="0" smtClean="0">
                <a:solidFill>
                  <a:schemeClr val="accent1"/>
                </a:solidFill>
              </a:rPr>
              <a:t>1</a:t>
            </a:r>
            <a:endParaRPr lang="en-US" sz="1600" kern="0" spc="-10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7792825" cy="583901"/>
          </a:xfrm>
        </p:spPr>
        <p:txBody>
          <a:bodyPr/>
          <a:lstStyle/>
          <a:p>
            <a:r>
              <a:rPr lang="en-US" sz="2400" dirty="0"/>
              <a:t>The burden of SCLC is high due to early metastases, treatment resistance </a:t>
            </a:r>
            <a:r>
              <a:rPr lang="en-US" sz="2400" dirty="0" smtClean="0"/>
              <a:t>and </a:t>
            </a:r>
            <a:r>
              <a:rPr lang="en-US" sz="2400" dirty="0"/>
              <a:t>mortality rate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1. Bernhardt EB, Jalal SI. Cancer Treat Res </a:t>
            </a:r>
            <a:r>
              <a:rPr lang="en-GB" dirty="0" smtClean="0"/>
              <a:t>2016;170:301–22; 2. </a:t>
            </a:r>
            <a:r>
              <a:rPr lang="fr-FR" dirty="0"/>
              <a:t>Byers LA, Rudin CM. Cancer 2015;121(5):664–72</a:t>
            </a:r>
            <a:r>
              <a:rPr lang="fr-FR" dirty="0" smtClean="0"/>
              <a:t>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SCLC, small cell lung cancer.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63470" y="2033110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021351" y="2033110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307538" y="2033110"/>
            <a:ext cx="23652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63469" y="2149345"/>
            <a:ext cx="2365200" cy="1600438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accent1"/>
                </a:solidFill>
                <a:cs typeface="Arial" pitchFamily="34" charset="0"/>
              </a:rPr>
              <a:t>SCLC is characterized by the presence of </a:t>
            </a:r>
            <a:r>
              <a:rPr lang="en-US" sz="1400" b="1" dirty="0" smtClean="0">
                <a:solidFill>
                  <a:schemeClr val="accent1"/>
                </a:solidFill>
                <a:cs typeface="Arial" pitchFamily="34" charset="0"/>
              </a:rPr>
              <a:t>early</a:t>
            </a:r>
            <a:r>
              <a:rPr lang="en-US" sz="1400" dirty="0" smtClean="0">
                <a:solidFill>
                  <a:schemeClr val="accent1"/>
                </a:solidFill>
                <a:cs typeface="Arial" pitchFamily="34" charset="0"/>
              </a:rPr>
              <a:t>,</a:t>
            </a:r>
            <a:r>
              <a:rPr lang="en-US" sz="1400" b="1" dirty="0" smtClean="0">
                <a:solidFill>
                  <a:schemeClr val="accent1"/>
                </a:solidFill>
                <a:cs typeface="Arial" pitchFamily="34" charset="0"/>
              </a:rPr>
              <a:t> widespread metastases</a:t>
            </a:r>
            <a:r>
              <a:rPr lang="en-US" sz="1400" dirty="0" smtClean="0">
                <a:solidFill>
                  <a:schemeClr val="accent1"/>
                </a:solidFill>
                <a:cs typeface="Arial" pitchFamily="34" charset="0"/>
              </a:rPr>
              <a:t>, with 60–70% of patients having extensive-stage disease at the time of diagnosis</a:t>
            </a:r>
            <a:r>
              <a:rPr lang="en-US" sz="1400" baseline="30000" dirty="0" smtClean="0">
                <a:solidFill>
                  <a:schemeClr val="accent1"/>
                </a:solidFill>
                <a:cs typeface="Arial" pitchFamily="34" charset="0"/>
              </a:rPr>
              <a:t>1,2</a:t>
            </a:r>
            <a:r>
              <a:rPr lang="en-US" sz="1400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endParaRPr lang="en-GB" sz="1400" baseline="300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470" y="1260000"/>
            <a:ext cx="2365200" cy="70788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  <a:cs typeface="Arial" pitchFamily="34" charset="0"/>
              </a:rPr>
              <a:t>Early </a:t>
            </a: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metastases</a:t>
            </a:r>
            <a:b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en-GB" sz="2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1351" y="1260000"/>
            <a:ext cx="2365200" cy="70788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  <a:cs typeface="Arial" pitchFamily="34" charset="0"/>
              </a:rPr>
              <a:t>Mortality </a:t>
            </a:r>
            <a: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  <a:t>rate</a:t>
            </a:r>
            <a:br>
              <a:rPr lang="en-GB" sz="2000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en-GB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07538" y="1260000"/>
            <a:ext cx="2365200" cy="707886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  <a:cs typeface="Arial" pitchFamily="34" charset="0"/>
              </a:rPr>
              <a:t>Treatment resistance</a:t>
            </a:r>
            <a:endParaRPr lang="en-GB" sz="20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21351" y="2149345"/>
            <a:ext cx="2365200" cy="738664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accent4"/>
                </a:solidFill>
                <a:cs typeface="Arial" pitchFamily="34" charset="0"/>
              </a:rPr>
              <a:t>Less than 7% </a:t>
            </a:r>
            <a:r>
              <a:rPr lang="en-US" sz="1400" dirty="0" smtClean="0">
                <a:solidFill>
                  <a:schemeClr val="accent4"/>
                </a:solidFill>
                <a:cs typeface="Arial" pitchFamily="34" charset="0"/>
              </a:rPr>
              <a:t>of patients with </a:t>
            </a:r>
            <a:r>
              <a:rPr lang="en-US" sz="1400" dirty="0" smtClean="0">
                <a:solidFill>
                  <a:schemeClr val="accent4"/>
                </a:solidFill>
                <a:cs typeface="Arial" pitchFamily="34" charset="0"/>
              </a:rPr>
              <a:t>SCLC (all stages) </a:t>
            </a:r>
            <a:r>
              <a:rPr lang="en-US" sz="1400" b="1" dirty="0" smtClean="0">
                <a:solidFill>
                  <a:schemeClr val="accent4"/>
                </a:solidFill>
                <a:cs typeface="Arial" pitchFamily="34" charset="0"/>
              </a:rPr>
              <a:t>will </a:t>
            </a:r>
            <a:r>
              <a:rPr lang="en-US" sz="1400" b="1" dirty="0" smtClean="0">
                <a:solidFill>
                  <a:schemeClr val="accent4"/>
                </a:solidFill>
                <a:cs typeface="Arial" pitchFamily="34" charset="0"/>
              </a:rPr>
              <a:t>survive for ≥5 </a:t>
            </a:r>
            <a:r>
              <a:rPr lang="en-US" sz="1400" b="1" dirty="0">
                <a:solidFill>
                  <a:schemeClr val="accent4"/>
                </a:solidFill>
                <a:cs typeface="Arial" pitchFamily="34" charset="0"/>
              </a:rPr>
              <a:t>years</a:t>
            </a:r>
            <a:r>
              <a:rPr lang="en-US" sz="1400" baseline="30000" dirty="0" smtClean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en-US" sz="1400" baseline="300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7538" y="2149345"/>
            <a:ext cx="2365200" cy="1384995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accent6"/>
                </a:solidFill>
                <a:cs typeface="Arial" pitchFamily="34" charset="0"/>
              </a:rPr>
              <a:t>The high </a:t>
            </a:r>
            <a:r>
              <a:rPr lang="en-US" sz="1400" dirty="0">
                <a:solidFill>
                  <a:schemeClr val="accent6"/>
                </a:solidFill>
                <a:cs typeface="Arial" pitchFamily="34" charset="0"/>
              </a:rPr>
              <a:t>response rate </a:t>
            </a:r>
            <a:r>
              <a:rPr lang="en-US" sz="1400" dirty="0" smtClean="0">
                <a:solidFill>
                  <a:schemeClr val="accent6"/>
                </a:solidFill>
                <a:cs typeface="Arial" pitchFamily="34" charset="0"/>
              </a:rPr>
              <a:t>of SCLC to frontline chemotherapy (60–70%) contrasts with its </a:t>
            </a:r>
            <a:r>
              <a:rPr lang="en-US" sz="1400" b="1" dirty="0" smtClean="0">
                <a:solidFill>
                  <a:schemeClr val="accent6"/>
                </a:solidFill>
                <a:cs typeface="Arial" pitchFamily="34" charset="0"/>
              </a:rPr>
              <a:t>resistance to subsequent </a:t>
            </a:r>
            <a:r>
              <a:rPr lang="en-US" sz="1400" b="1" dirty="0" smtClean="0">
                <a:solidFill>
                  <a:schemeClr val="accent6"/>
                </a:solidFill>
                <a:cs typeface="Arial" pitchFamily="34" charset="0"/>
              </a:rPr>
              <a:t>therapies </a:t>
            </a:r>
            <a:r>
              <a:rPr lang="en-US" sz="1400" dirty="0" smtClean="0">
                <a:solidFill>
                  <a:schemeClr val="accent6"/>
                </a:solidFill>
                <a:cs typeface="Arial" pitchFamily="34" charset="0"/>
              </a:rPr>
              <a:t>after recurrence</a:t>
            </a:r>
            <a:r>
              <a:rPr lang="en-US" sz="1400" baseline="30000" dirty="0" smtClean="0">
                <a:solidFill>
                  <a:schemeClr val="accent6"/>
                </a:solidFill>
                <a:cs typeface="Arial" pitchFamily="34" charset="0"/>
              </a:rPr>
              <a:t>2</a:t>
            </a:r>
            <a:endParaRPr lang="en-US" sz="1400" b="1" baseline="30000" dirty="0">
              <a:solidFill>
                <a:schemeClr val="accent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3823" y="121667"/>
            <a:ext cx="8780110" cy="530267"/>
          </a:xfrm>
        </p:spPr>
        <p:txBody>
          <a:bodyPr/>
          <a:lstStyle/>
          <a:p>
            <a:r>
              <a:rPr lang="en-GB" dirty="0" smtClean="0"/>
              <a:t>SCLC and NSCLC: key </a:t>
            </a:r>
            <a:r>
              <a:rPr lang="en-GB" dirty="0" smtClean="0"/>
              <a:t>facts and features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1.Bernhardt </a:t>
            </a:r>
            <a:r>
              <a:rPr lang="en-GB" dirty="0"/>
              <a:t>EB, Jalal SI. Cancer Treat Res </a:t>
            </a:r>
            <a:r>
              <a:rPr lang="en-GB" dirty="0" smtClean="0"/>
              <a:t>2016;170:301–22; 2.</a:t>
            </a:r>
            <a:r>
              <a:rPr lang="fr-FR" dirty="0"/>
              <a:t> Planchard D, et al. Ann Oncol </a:t>
            </a:r>
            <a:r>
              <a:rPr lang="fr-FR" dirty="0" smtClean="0"/>
              <a:t>2018;29(4</a:t>
            </a:r>
            <a:r>
              <a:rPr lang="fr-FR" dirty="0"/>
              <a:t>):</a:t>
            </a:r>
            <a:r>
              <a:rPr lang="fr-FR" dirty="0" smtClean="0"/>
              <a:t>192-237; 3. Byers </a:t>
            </a:r>
            <a:r>
              <a:rPr lang="fr-FR" dirty="0"/>
              <a:t>LA, Rudin CM. Cancer 2015;121(5):</a:t>
            </a:r>
            <a:r>
              <a:rPr lang="fr-FR" dirty="0" smtClean="0"/>
              <a:t>664–72; 4.</a:t>
            </a:r>
            <a:r>
              <a:rPr lang="en-GB" dirty="0"/>
              <a:t> Zappa </a:t>
            </a:r>
            <a:r>
              <a:rPr lang="en-GB" dirty="0" smtClean="0"/>
              <a:t>C, </a:t>
            </a:r>
            <a:r>
              <a:rPr lang="en-GB" dirty="0"/>
              <a:t>Mousa SA. Transl Lung Cancer Res 2016;5(3):</a:t>
            </a:r>
            <a:r>
              <a:rPr lang="en-GB" dirty="0" smtClean="0"/>
              <a:t>288–300; 5.</a:t>
            </a:r>
            <a:r>
              <a:rPr lang="en-GB" dirty="0"/>
              <a:t> Früh M, et al. Ann Oncol 2013;24(Suppl. 6):</a:t>
            </a:r>
            <a:r>
              <a:rPr lang="en-GB" dirty="0" smtClean="0"/>
              <a:t>vi99–105; 6. Sen T, et al. Transl Lung Cancer Res 2018;7(1):</a:t>
            </a:r>
            <a:r>
              <a:rPr lang="en-GB" dirty="0"/>
              <a:t>50–68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93725" y="4590381"/>
            <a:ext cx="7740577" cy="106812"/>
          </a:xfrm>
        </p:spPr>
        <p:txBody>
          <a:bodyPr/>
          <a:lstStyle/>
          <a:p>
            <a:r>
              <a:rPr lang="en-US" dirty="0" smtClean="0"/>
              <a:t>ALK</a:t>
            </a:r>
            <a:r>
              <a:rPr lang="en-US" dirty="0"/>
              <a:t>, anaplastic lymphoma </a:t>
            </a:r>
            <a:r>
              <a:rPr lang="en-US" dirty="0" smtClean="0"/>
              <a:t>kinase; </a:t>
            </a:r>
            <a:r>
              <a:rPr lang="en-GB" dirty="0"/>
              <a:t>EGFR,</a:t>
            </a:r>
            <a:r>
              <a:rPr lang="en-US" dirty="0"/>
              <a:t> epidermal growth factor </a:t>
            </a:r>
            <a:r>
              <a:rPr lang="en-US" dirty="0" smtClean="0"/>
              <a:t>receptor; N</a:t>
            </a:r>
            <a:r>
              <a:rPr lang="en-GB" dirty="0" smtClean="0"/>
              <a:t>SCLC</a:t>
            </a:r>
            <a:r>
              <a:rPr lang="en-GB" dirty="0"/>
              <a:t>, non-small cell lung </a:t>
            </a:r>
            <a:r>
              <a:rPr lang="en-GB" dirty="0" smtClean="0"/>
              <a:t>cancer</a:t>
            </a:r>
            <a:r>
              <a:rPr lang="en-US" dirty="0" smtClean="0"/>
              <a:t>; </a:t>
            </a:r>
            <a:r>
              <a:rPr lang="en-US" dirty="0"/>
              <a:t>PD-L1, programmed death-ligand </a:t>
            </a:r>
            <a:r>
              <a:rPr lang="en-US" dirty="0" smtClean="0"/>
              <a:t>1; </a:t>
            </a:r>
            <a:r>
              <a:rPr lang="en-GB" dirty="0"/>
              <a:t>SCLC,</a:t>
            </a:r>
            <a:r>
              <a:rPr lang="en-US" dirty="0"/>
              <a:t> small cell lung </a:t>
            </a:r>
            <a:r>
              <a:rPr lang="en-US" dirty="0" smtClean="0"/>
              <a:t>cancer.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4" y="1591090"/>
            <a:ext cx="630936" cy="6309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95052" y="1659143"/>
            <a:ext cx="7564825" cy="5788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1400" dirty="0" smtClean="0">
                <a:cs typeface="Arial" pitchFamily="34" charset="0"/>
              </a:rPr>
              <a:t>SCLC is strongly associated with smoking, which </a:t>
            </a:r>
            <a:r>
              <a:rPr lang="en-GB" sz="1400" dirty="0">
                <a:cs typeface="Arial" pitchFamily="34" charset="0"/>
              </a:rPr>
              <a:t>is </a:t>
            </a:r>
            <a:r>
              <a:rPr lang="en-GB" sz="1400" dirty="0" smtClean="0">
                <a:cs typeface="Arial" pitchFamily="34" charset="0"/>
              </a:rPr>
              <a:t>also </a:t>
            </a:r>
            <a:r>
              <a:rPr lang="en-GB" sz="1400" dirty="0">
                <a:cs typeface="Arial" pitchFamily="34" charset="0"/>
              </a:rPr>
              <a:t>a major risk factor for </a:t>
            </a:r>
            <a:r>
              <a:rPr lang="en-GB" sz="1400" dirty="0" smtClean="0">
                <a:cs typeface="Arial" pitchFamily="34" charset="0"/>
              </a:rPr>
              <a:t>NSCLC (alongside other environmental and genetic factors)</a:t>
            </a:r>
            <a:r>
              <a:rPr lang="en-GB" sz="1400" baseline="30000" dirty="0" smtClean="0">
                <a:cs typeface="Arial" pitchFamily="34" charset="0"/>
              </a:rPr>
              <a:t>1,3,4</a:t>
            </a:r>
            <a:endParaRPr lang="en-US" sz="1400" baseline="30000" dirty="0" smtClean="0"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5097" y="2304322"/>
            <a:ext cx="630936" cy="630936"/>
            <a:chOff x="4254500" y="2735357"/>
            <a:chExt cx="630936" cy="61004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6676" y="2811352"/>
              <a:ext cx="490648" cy="490648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4254500" y="2735357"/>
              <a:ext cx="630936" cy="610040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83903" y="2363810"/>
            <a:ext cx="7583946" cy="5788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1400" dirty="0" smtClean="0">
                <a:cs typeface="Arial" pitchFamily="34" charset="0"/>
              </a:rPr>
              <a:t>Compared to NSCLC, SCLC has a rapid doubling time and is associated with early and </a:t>
            </a:r>
            <a:br>
              <a:rPr lang="en-GB" sz="1400" dirty="0" smtClean="0">
                <a:cs typeface="Arial" pitchFamily="34" charset="0"/>
              </a:rPr>
            </a:br>
            <a:r>
              <a:rPr lang="en-GB" sz="1400" dirty="0" smtClean="0">
                <a:cs typeface="Arial" pitchFamily="34" charset="0"/>
              </a:rPr>
              <a:t>wide-spread metastases</a:t>
            </a:r>
            <a:r>
              <a:rPr lang="en-GB" sz="1400" baseline="30000" dirty="0">
                <a:cs typeface="Arial" pitchFamily="34" charset="0"/>
              </a:rPr>
              <a:t>3</a:t>
            </a:r>
            <a:endParaRPr lang="en-US" sz="1400" baseline="30000" dirty="0" smtClean="0"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5097" y="3025719"/>
            <a:ext cx="630936" cy="630936"/>
            <a:chOff x="2438400" y="3369480"/>
            <a:chExt cx="630936" cy="630936"/>
          </a:xfrm>
        </p:grpSpPr>
        <p:sp>
          <p:nvSpPr>
            <p:cNvPr id="24" name="Oval 23"/>
            <p:cNvSpPr/>
            <p:nvPr/>
          </p:nvSpPr>
          <p:spPr>
            <a:xfrm>
              <a:off x="2438400" y="3369480"/>
              <a:ext cx="630936" cy="630936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70912" y="3403612"/>
              <a:ext cx="566250" cy="56625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334574" y="828874"/>
            <a:ext cx="632188" cy="630936"/>
            <a:chOff x="3399036" y="3566580"/>
            <a:chExt cx="632188" cy="630936"/>
          </a:xfrm>
        </p:grpSpPr>
        <p:sp>
          <p:nvSpPr>
            <p:cNvPr id="26" name="Oval 25"/>
            <p:cNvSpPr/>
            <p:nvPr/>
          </p:nvSpPr>
          <p:spPr>
            <a:xfrm>
              <a:off x="3399036" y="3566580"/>
              <a:ext cx="632188" cy="630936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52" t="19870" r="26515" b="17383"/>
            <a:stretch/>
          </p:blipFill>
          <p:spPr>
            <a:xfrm>
              <a:off x="3541845" y="3620731"/>
              <a:ext cx="392055" cy="536728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358465" y="3763444"/>
            <a:ext cx="630936" cy="630936"/>
            <a:chOff x="3657106" y="3683576"/>
            <a:chExt cx="630936" cy="630936"/>
          </a:xfrm>
        </p:grpSpPr>
        <p:sp>
          <p:nvSpPr>
            <p:cNvPr id="31" name="Oval 30"/>
            <p:cNvSpPr/>
            <p:nvPr/>
          </p:nvSpPr>
          <p:spPr>
            <a:xfrm>
              <a:off x="3657106" y="3683576"/>
              <a:ext cx="630936" cy="630936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7806" y="3788852"/>
              <a:ext cx="426289" cy="426289"/>
            </a:xfrm>
            <a:prstGeom prst="rect">
              <a:avLst/>
            </a:prstGeom>
          </p:spPr>
        </p:pic>
      </p:grpSp>
      <p:sp>
        <p:nvSpPr>
          <p:cNvPr id="35" name="TextBox 34"/>
          <p:cNvSpPr txBox="1"/>
          <p:nvPr/>
        </p:nvSpPr>
        <p:spPr>
          <a:xfrm>
            <a:off x="1075230" y="3068477"/>
            <a:ext cx="7620412" cy="5788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1400" i="1" dirty="0" smtClean="0">
                <a:cs typeface="Arial" pitchFamily="34" charset="0"/>
              </a:rPr>
              <a:t>EGFR</a:t>
            </a:r>
            <a:r>
              <a:rPr lang="en-GB" sz="1400" dirty="0" smtClean="0">
                <a:cs typeface="Arial" pitchFamily="34" charset="0"/>
              </a:rPr>
              <a:t>, </a:t>
            </a:r>
            <a:r>
              <a:rPr lang="en-GB" sz="1400" i="1" dirty="0" smtClean="0">
                <a:cs typeface="Arial" pitchFamily="34" charset="0"/>
              </a:rPr>
              <a:t>ALK</a:t>
            </a:r>
            <a:r>
              <a:rPr lang="en-GB" sz="1400" dirty="0" smtClean="0">
                <a:cs typeface="Arial" pitchFamily="34" charset="0"/>
              </a:rPr>
              <a:t>, </a:t>
            </a:r>
            <a:r>
              <a:rPr lang="en-GB" sz="1400" i="1" dirty="0" smtClean="0">
                <a:cs typeface="Arial" pitchFamily="34" charset="0"/>
              </a:rPr>
              <a:t>ROS1</a:t>
            </a:r>
            <a:r>
              <a:rPr lang="en-GB" sz="1400" dirty="0" smtClean="0">
                <a:cs typeface="Arial" pitchFamily="34" charset="0"/>
              </a:rPr>
              <a:t>, </a:t>
            </a:r>
            <a:r>
              <a:rPr lang="en-GB" sz="1400" i="1" dirty="0" smtClean="0">
                <a:cs typeface="Arial" pitchFamily="34" charset="0"/>
              </a:rPr>
              <a:t>BRAF </a:t>
            </a:r>
            <a:r>
              <a:rPr lang="en-GB" sz="1400" dirty="0" smtClean="0">
                <a:cs typeface="Arial" pitchFamily="34" charset="0"/>
              </a:rPr>
              <a:t>and PD-L1 are </a:t>
            </a:r>
            <a:r>
              <a:rPr lang="en-GB" sz="1400" dirty="0" smtClean="0">
                <a:cs typeface="Arial" pitchFamily="34" charset="0"/>
              </a:rPr>
              <a:t>examples of validated </a:t>
            </a:r>
            <a:r>
              <a:rPr lang="en-GB" sz="1400" dirty="0">
                <a:cs typeface="Arial" pitchFamily="34" charset="0"/>
              </a:rPr>
              <a:t>biomarkers for </a:t>
            </a:r>
            <a:r>
              <a:rPr lang="en-GB" sz="1400" dirty="0" smtClean="0">
                <a:cs typeface="Arial" pitchFamily="34" charset="0"/>
              </a:rPr>
              <a:t>the targeted treatment of </a:t>
            </a:r>
            <a:r>
              <a:rPr lang="en-GB" sz="1400" dirty="0" smtClean="0">
                <a:cs typeface="Arial" pitchFamily="34" charset="0"/>
              </a:rPr>
              <a:t>NSCLC; </a:t>
            </a:r>
            <a:r>
              <a:rPr lang="en-GB" sz="1400" dirty="0" smtClean="0">
                <a:cs typeface="Arial" pitchFamily="34" charset="0"/>
              </a:rPr>
              <a:t>there are currently no biomarker-targeted treatments for SCLC</a:t>
            </a:r>
            <a:r>
              <a:rPr lang="en-GB" sz="1400" baseline="30000" dirty="0" smtClean="0">
                <a:cs typeface="Arial" pitchFamily="34" charset="0"/>
              </a:rPr>
              <a:t>2,3,5,6</a:t>
            </a:r>
            <a:endParaRPr lang="en-US" sz="1400" baseline="30000" dirty="0"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231" y="3773143"/>
            <a:ext cx="7620412" cy="5788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1400" dirty="0" smtClean="0">
                <a:cs typeface="Arial" pitchFamily="34" charset="0"/>
              </a:rPr>
              <a:t>SCLC </a:t>
            </a:r>
            <a:r>
              <a:rPr lang="en-GB" sz="1400" dirty="0" smtClean="0">
                <a:cs typeface="Arial" pitchFamily="34" charset="0"/>
              </a:rPr>
              <a:t>is highly sensitive to </a:t>
            </a:r>
            <a:r>
              <a:rPr lang="en-GB" sz="1400" dirty="0" smtClean="0">
                <a:cs typeface="Arial" pitchFamily="34" charset="0"/>
              </a:rPr>
              <a:t>frontline chemotherapy and radiotherapy, whereas the response to chemotherapy and radiotherapy varies among patients with NSCLC</a:t>
            </a:r>
            <a:r>
              <a:rPr lang="en-GB" sz="1400" baseline="30000" dirty="0" smtClean="0">
                <a:cs typeface="Arial" pitchFamily="34" charset="0"/>
              </a:rPr>
              <a:t>3,4</a:t>
            </a:r>
            <a:endParaRPr lang="en-US" sz="1400" baseline="30000" dirty="0" smtClean="0"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5052" y="716113"/>
            <a:ext cx="7564825" cy="8172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1400" dirty="0" smtClean="0">
                <a:cs typeface="Arial" pitchFamily="34" charset="0"/>
              </a:rPr>
              <a:t>The incidence </a:t>
            </a:r>
            <a:r>
              <a:rPr lang="en-US" sz="1400" dirty="0">
                <a:cs typeface="Arial" pitchFamily="34" charset="0"/>
              </a:rPr>
              <a:t>of SCLC is declining in many regions in response to changes in risk factors and diagnostic classifications; in contrast, </a:t>
            </a:r>
            <a:r>
              <a:rPr lang="en-US" sz="1400" dirty="0" smtClean="0">
                <a:cs typeface="Arial" pitchFamily="34" charset="0"/>
              </a:rPr>
              <a:t>data show a </a:t>
            </a:r>
            <a:r>
              <a:rPr lang="en-US" sz="1400" dirty="0">
                <a:cs typeface="Arial" pitchFamily="34" charset="0"/>
              </a:rPr>
              <a:t>continuing increase </a:t>
            </a:r>
            <a:r>
              <a:rPr lang="en-US" sz="1400" dirty="0" smtClean="0">
                <a:cs typeface="Arial" pitchFamily="34" charset="0"/>
              </a:rPr>
              <a:t>in incidence for some </a:t>
            </a:r>
            <a:r>
              <a:rPr lang="en-US" sz="1400" dirty="0">
                <a:cs typeface="Arial" pitchFamily="34" charset="0"/>
              </a:rPr>
              <a:t>NSCLC subtypes</a:t>
            </a:r>
            <a:r>
              <a:rPr lang="en-GB" sz="1400" baseline="30000" dirty="0" smtClean="0">
                <a:cs typeface="Arial" pitchFamily="34" charset="0"/>
              </a:rPr>
              <a:t>1,2</a:t>
            </a:r>
            <a:endParaRPr lang="en-US" sz="1400" baseline="30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Epidemiology and risk factors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4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8041316" cy="583901"/>
          </a:xfrm>
        </p:spPr>
        <p:txBody>
          <a:bodyPr/>
          <a:lstStyle/>
          <a:p>
            <a:r>
              <a:rPr lang="en-US" sz="2400" dirty="0"/>
              <a:t>SCLC accounts for approximately </a:t>
            </a:r>
            <a:r>
              <a:rPr lang="en-US" sz="2400" dirty="0" smtClean="0"/>
              <a:t>15% </a:t>
            </a:r>
            <a:r>
              <a:rPr lang="en-US" sz="2400" dirty="0"/>
              <a:t>of lung cancers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US" dirty="0" smtClean="0"/>
              <a:t>International </a:t>
            </a:r>
            <a:r>
              <a:rPr lang="en-US" dirty="0"/>
              <a:t>Agency for Research on Cancer (IARC). Estimated number of new cases of cancer in 2018. https://gco.iarc.fr/today/home (Accessed: April 2020</a:t>
            </a:r>
            <a:r>
              <a:rPr lang="en-US" dirty="0" smtClean="0"/>
              <a:t>)</a:t>
            </a:r>
            <a:r>
              <a:rPr lang="fr-FR" dirty="0" smtClean="0"/>
              <a:t>; 2. </a:t>
            </a:r>
            <a:r>
              <a:rPr lang="en-US" dirty="0" smtClean="0"/>
              <a:t>National </a:t>
            </a:r>
            <a:r>
              <a:rPr lang="en-US" dirty="0"/>
              <a:t>Comprehensive Cancer Network. NCCN Guidelines: Small Cell Lung Cancer, Version 3</a:t>
            </a:r>
            <a:r>
              <a:rPr lang="en-US" dirty="0" smtClean="0"/>
              <a:t>. 2020</a:t>
            </a:r>
            <a:r>
              <a:rPr lang="en-US" dirty="0"/>
              <a:t>. https://www.nccn.org/professionals/physician_gls/pdf/sclc.pdf (Accessed: April 2020</a:t>
            </a:r>
            <a:r>
              <a:rPr lang="en-US" dirty="0" smtClean="0"/>
              <a:t>); 3. </a:t>
            </a:r>
            <a:r>
              <a:rPr lang="da-DK" dirty="0" smtClean="0"/>
              <a:t>Jemal </a:t>
            </a:r>
            <a:r>
              <a:rPr lang="da-DK" dirty="0"/>
              <a:t>A, et </a:t>
            </a:r>
            <a:r>
              <a:rPr lang="da-DK" dirty="0" smtClean="0"/>
              <a:t>al. </a:t>
            </a:r>
            <a:r>
              <a:rPr lang="da-DK" dirty="0"/>
              <a:t>N Engl J Med 2018;378(21):</a:t>
            </a:r>
            <a:r>
              <a:rPr lang="da-DK" dirty="0" smtClean="0"/>
              <a:t>1999–2009.</a:t>
            </a:r>
            <a:endParaRPr lang="en-US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4" y="4397380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*Estimate based on diagnosis of </a:t>
            </a:r>
            <a:r>
              <a:rPr lang="en-GB" dirty="0" smtClean="0"/>
              <a:t>2.1 </a:t>
            </a:r>
            <a:r>
              <a:rPr lang="en-GB" dirty="0"/>
              <a:t>million new lung cancers </a:t>
            </a:r>
            <a:r>
              <a:rPr lang="en-GB" dirty="0" smtClean="0"/>
              <a:t>globally in 2018,</a:t>
            </a:r>
            <a:r>
              <a:rPr lang="en-GB" baseline="30000" dirty="0" smtClean="0"/>
              <a:t>1</a:t>
            </a:r>
            <a:r>
              <a:rPr lang="en-GB" dirty="0" smtClean="0"/>
              <a:t> with </a:t>
            </a:r>
            <a:r>
              <a:rPr lang="en-GB" dirty="0"/>
              <a:t>SCLC accounting for </a:t>
            </a:r>
            <a:r>
              <a:rPr lang="en-GB" dirty="0" smtClean="0"/>
              <a:t>15% </a:t>
            </a:r>
            <a:r>
              <a:rPr lang="en-GB" dirty="0"/>
              <a:t>of </a:t>
            </a:r>
            <a:r>
              <a:rPr lang="en-GB" dirty="0" smtClean="0"/>
              <a:t>these.</a:t>
            </a:r>
            <a:r>
              <a:rPr lang="en-GB" baseline="30000" dirty="0" smtClean="0"/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NSCLC, non-small cell lung cancer; SCLC, small cell lung cancer.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415605" y="3187738"/>
            <a:ext cx="3462915" cy="100584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r>
              <a:rPr lang="en-US" sz="1400" kern="0" spc="-10" dirty="0">
                <a:solidFill>
                  <a:schemeClr val="accent4"/>
                </a:solidFill>
              </a:rPr>
              <a:t>The incidence of lung cancer </a:t>
            </a:r>
            <a:r>
              <a:rPr lang="en-US" sz="1400" kern="0" spc="-10" dirty="0" smtClean="0">
                <a:solidFill>
                  <a:schemeClr val="accent4"/>
                </a:solidFill>
              </a:rPr>
              <a:t>is </a:t>
            </a:r>
            <a:r>
              <a:rPr lang="en-US" sz="1400" kern="0" spc="-10" dirty="0">
                <a:solidFill>
                  <a:schemeClr val="accent4"/>
                </a:solidFill>
              </a:rPr>
              <a:t>now </a:t>
            </a:r>
            <a:r>
              <a:rPr lang="en-US" sz="1400" b="1" kern="0" spc="-10" dirty="0" smtClean="0">
                <a:solidFill>
                  <a:schemeClr val="accent4"/>
                </a:solidFill>
              </a:rPr>
              <a:t>higher </a:t>
            </a:r>
            <a:r>
              <a:rPr lang="en-US" sz="1400" b="1" kern="0" spc="-10" dirty="0">
                <a:solidFill>
                  <a:schemeClr val="accent4"/>
                </a:solidFill>
              </a:rPr>
              <a:t>in young </a:t>
            </a:r>
            <a:r>
              <a:rPr lang="en-US" sz="1400" b="1" kern="0" spc="-10" dirty="0" smtClean="0">
                <a:solidFill>
                  <a:schemeClr val="accent4"/>
                </a:solidFill>
              </a:rPr>
              <a:t>women</a:t>
            </a:r>
            <a:br>
              <a:rPr lang="en-US" sz="1400" b="1" kern="0" spc="-10" dirty="0" smtClean="0">
                <a:solidFill>
                  <a:schemeClr val="accent4"/>
                </a:solidFill>
              </a:rPr>
            </a:br>
            <a:r>
              <a:rPr lang="en-US" sz="1400" kern="0" spc="-10" dirty="0" smtClean="0">
                <a:solidFill>
                  <a:schemeClr val="accent4"/>
                </a:solidFill>
              </a:rPr>
              <a:t>(aged </a:t>
            </a:r>
            <a:r>
              <a:rPr lang="en-US" sz="1400" kern="0" spc="-10" dirty="0">
                <a:solidFill>
                  <a:schemeClr val="accent4"/>
                </a:solidFill>
              </a:rPr>
              <a:t>30‒49) than young men in the </a:t>
            </a:r>
            <a:r>
              <a:rPr lang="en-US" sz="1400" kern="0" spc="-10" dirty="0" smtClean="0">
                <a:solidFill>
                  <a:schemeClr val="accent4"/>
                </a:solidFill>
              </a:rPr>
              <a:t>US</a:t>
            </a:r>
            <a:r>
              <a:rPr lang="en-US" sz="1400" kern="0" spc="-10" baseline="30000" dirty="0">
                <a:solidFill>
                  <a:schemeClr val="accent4"/>
                </a:solidFill>
              </a:rPr>
              <a:t>3</a:t>
            </a:r>
            <a:endParaRPr lang="en-GB" sz="1400" kern="0" spc="-10" baseline="30000" dirty="0">
              <a:solidFill>
                <a:schemeClr val="accent4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15606" y="1023802"/>
            <a:ext cx="3462914" cy="100584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 anchorCtr="0">
            <a:noAutofit/>
          </a:bodyPr>
          <a:lstStyle/>
          <a:p>
            <a:pPr algn="ctr"/>
            <a:r>
              <a:rPr lang="en-US" sz="1400" kern="0" spc="-10" dirty="0">
                <a:solidFill>
                  <a:schemeClr val="accent3"/>
                </a:solidFill>
              </a:rPr>
              <a:t>Although the incidence of SCLC has been decreasing in the US, the </a:t>
            </a:r>
            <a:r>
              <a:rPr lang="en-US" sz="1400" b="1" kern="0" spc="-10" dirty="0">
                <a:solidFill>
                  <a:schemeClr val="accent3"/>
                </a:solidFill>
              </a:rPr>
              <a:t>incidence in women is </a:t>
            </a:r>
            <a:r>
              <a:rPr lang="en-US" sz="1400" b="1" kern="0" spc="-10" dirty="0" smtClean="0">
                <a:solidFill>
                  <a:schemeClr val="accent3"/>
                </a:solidFill>
              </a:rPr>
              <a:t>increasing</a:t>
            </a:r>
            <a:r>
              <a:rPr lang="en-US" sz="1400" kern="0" spc="-10" baseline="30000" dirty="0">
                <a:solidFill>
                  <a:schemeClr val="accent3"/>
                </a:solidFill>
              </a:rPr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20536" y="2108581"/>
            <a:ext cx="1338321" cy="1012701"/>
            <a:chOff x="3690336" y="1868844"/>
            <a:chExt cx="1472153" cy="111397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88"/>
            <a:stretch/>
          </p:blipFill>
          <p:spPr>
            <a:xfrm>
              <a:off x="3918973" y="1884621"/>
              <a:ext cx="1243516" cy="1098194"/>
            </a:xfrm>
            <a:prstGeom prst="rect">
              <a:avLst/>
            </a:prstGeom>
          </p:spPr>
        </p:pic>
        <p:sp>
          <p:nvSpPr>
            <p:cNvPr id="15" name="Down Arrow 14"/>
            <p:cNvSpPr/>
            <p:nvPr/>
          </p:nvSpPr>
          <p:spPr>
            <a:xfrm flipV="1">
              <a:off x="3690336" y="1868844"/>
              <a:ext cx="351203" cy="1091568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52" y="2132669"/>
            <a:ext cx="1014984" cy="1014984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13476691"/>
              </p:ext>
            </p:extLst>
          </p:nvPr>
        </p:nvGraphicFramePr>
        <p:xfrm>
          <a:off x="2013421" y="1098062"/>
          <a:ext cx="4242999" cy="324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593724" y="1023802"/>
            <a:ext cx="2052116" cy="146733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 anchor="ctr" anchorCtr="0">
            <a:noAutofit/>
          </a:bodyPr>
          <a:lstStyle/>
          <a:p>
            <a:pPr algn="ctr"/>
            <a:r>
              <a:rPr lang="en-US" sz="1400" kern="0" spc="-10" dirty="0">
                <a:solidFill>
                  <a:schemeClr val="accent6"/>
                </a:solidFill>
              </a:rPr>
              <a:t>An </a:t>
            </a:r>
            <a:r>
              <a:rPr lang="en-US" sz="1400" kern="0" spc="-10" dirty="0" smtClean="0">
                <a:solidFill>
                  <a:schemeClr val="accent6"/>
                </a:solidFill>
              </a:rPr>
              <a:t>estimated</a:t>
            </a:r>
            <a:endParaRPr lang="en-US" sz="1400" kern="0" spc="-10" dirty="0">
              <a:solidFill>
                <a:schemeClr val="accent6"/>
              </a:solidFill>
            </a:endParaRPr>
          </a:p>
          <a:p>
            <a:pPr algn="ctr"/>
            <a:r>
              <a:rPr lang="en-US" sz="1400" b="1" kern="0" spc="-10" dirty="0" smtClean="0">
                <a:solidFill>
                  <a:schemeClr val="accent6"/>
                </a:solidFill>
              </a:rPr>
              <a:t>300,000 </a:t>
            </a:r>
            <a:r>
              <a:rPr lang="en-US" sz="1400" kern="0" spc="-10" dirty="0" smtClean="0">
                <a:solidFill>
                  <a:schemeClr val="accent6"/>
                </a:solidFill>
              </a:rPr>
              <a:t>cases </a:t>
            </a:r>
            <a:r>
              <a:rPr lang="en-US" sz="1400" kern="0" spc="-10" dirty="0">
                <a:solidFill>
                  <a:schemeClr val="accent6"/>
                </a:solidFill>
              </a:rPr>
              <a:t>of SCLC </a:t>
            </a:r>
            <a:r>
              <a:rPr lang="en-US" sz="1400" kern="0" spc="-10" dirty="0" smtClean="0">
                <a:solidFill>
                  <a:schemeClr val="accent6"/>
                </a:solidFill>
              </a:rPr>
              <a:t>are diagnosed </a:t>
            </a:r>
            <a:r>
              <a:rPr lang="en-US" sz="1400" kern="0" spc="-10" dirty="0">
                <a:solidFill>
                  <a:schemeClr val="accent6"/>
                </a:solidFill>
              </a:rPr>
              <a:t>globally each </a:t>
            </a:r>
            <a:r>
              <a:rPr lang="en-US" sz="1400" kern="0" spc="-10" dirty="0" smtClean="0">
                <a:solidFill>
                  <a:schemeClr val="accent6"/>
                </a:solidFill>
              </a:rPr>
              <a:t>year*</a:t>
            </a:r>
            <a:r>
              <a:rPr lang="en-US" sz="1400" kern="0" spc="-10" baseline="30000" dirty="0" smtClean="0">
                <a:solidFill>
                  <a:schemeClr val="accent6"/>
                </a:solidFill>
              </a:rPr>
              <a:t>1,2</a:t>
            </a:r>
            <a:endParaRPr lang="en-US" sz="1400" kern="0" spc="-10" dirty="0">
              <a:solidFill>
                <a:schemeClr val="accent6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8742" y="2761782"/>
            <a:ext cx="2077098" cy="14317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noAutofit/>
          </a:bodyPr>
          <a:lstStyle/>
          <a:p>
            <a:pPr algn="ctr"/>
            <a:r>
              <a:rPr lang="en-US" sz="1400" kern="0" spc="-10" dirty="0">
                <a:solidFill>
                  <a:schemeClr val="accent1"/>
                </a:solidFill>
              </a:rPr>
              <a:t>An </a:t>
            </a:r>
            <a:r>
              <a:rPr lang="en-US" sz="1400" kern="0" spc="-10" dirty="0" smtClean="0">
                <a:solidFill>
                  <a:schemeClr val="accent1"/>
                </a:solidFill>
              </a:rPr>
              <a:t>estimated</a:t>
            </a:r>
            <a:endParaRPr lang="en-US" sz="1400" kern="0" spc="-10" dirty="0">
              <a:solidFill>
                <a:schemeClr val="accent1"/>
              </a:solidFill>
            </a:endParaRPr>
          </a:p>
          <a:p>
            <a:pPr algn="ctr"/>
            <a:r>
              <a:rPr lang="en-US" sz="1400" b="1" kern="0" spc="-10" dirty="0" smtClean="0">
                <a:solidFill>
                  <a:schemeClr val="accent1"/>
                </a:solidFill>
              </a:rPr>
              <a:t>1.8m </a:t>
            </a:r>
            <a:r>
              <a:rPr lang="en-GB" sz="1400" kern="0" spc="-10" dirty="0" smtClean="0">
                <a:solidFill>
                  <a:schemeClr val="accent1"/>
                </a:solidFill>
              </a:rPr>
              <a:t>cases of NSCLC are diagnosed globally each year*</a:t>
            </a:r>
            <a:r>
              <a:rPr lang="en-GB" sz="1400" kern="0" spc="-10" baseline="30000" dirty="0" smtClean="0">
                <a:solidFill>
                  <a:schemeClr val="accent1"/>
                </a:solidFill>
              </a:rPr>
              <a:t>1,2</a:t>
            </a:r>
            <a:endParaRPr lang="en-US" sz="1400" kern="0" spc="-10" baseline="30000" dirty="0">
              <a:solidFill>
                <a:schemeClr val="accent1"/>
              </a:solidFill>
            </a:endParaRPr>
          </a:p>
        </p:txBody>
      </p:sp>
      <p:cxnSp>
        <p:nvCxnSpPr>
          <p:cNvPr id="7" name="Elbow Connector 6"/>
          <p:cNvCxnSpPr>
            <a:endCxn id="16" idx="3"/>
          </p:cNvCxnSpPr>
          <p:nvPr/>
        </p:nvCxnSpPr>
        <p:spPr>
          <a:xfrm rot="10800000" flipV="1">
            <a:off x="2645840" y="1495442"/>
            <a:ext cx="1489080" cy="262030"/>
          </a:xfrm>
          <a:prstGeom prst="bentConnector3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 flipV="1">
            <a:off x="2645840" y="3270902"/>
            <a:ext cx="432640" cy="262030"/>
          </a:xfrm>
          <a:prstGeom prst="bentConnector3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5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7563445" cy="583901"/>
          </a:xfrm>
        </p:spPr>
        <p:txBody>
          <a:bodyPr/>
          <a:lstStyle/>
          <a:p>
            <a:r>
              <a:rPr lang="en-US" sz="2400" dirty="0"/>
              <a:t>SCLC is strongly associated with cigarette smoking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1. National Comprehensive Cancer Network. NCCN Guidelines: Small Cell Lung Cancer, Version 3.2020. https://www.nccn.org/professionals/physician_gls/pdf/sclc.pdf</a:t>
            </a:r>
            <a:br>
              <a:rPr lang="en-US" dirty="0"/>
            </a:br>
            <a:r>
              <a:rPr lang="en-US" dirty="0"/>
              <a:t>(Accessed: April </a:t>
            </a:r>
            <a:r>
              <a:rPr lang="en-US" dirty="0" smtClean="0"/>
              <a:t>2020); 2. </a:t>
            </a:r>
            <a:r>
              <a:rPr lang="fr-FR" dirty="0" smtClean="0"/>
              <a:t>Parsons </a:t>
            </a:r>
            <a:r>
              <a:rPr lang="fr-FR" dirty="0"/>
              <a:t>A, et al. BMJ </a:t>
            </a:r>
            <a:r>
              <a:rPr lang="fr-FR" dirty="0" smtClean="0"/>
              <a:t>2010;340:b5569; </a:t>
            </a:r>
            <a:r>
              <a:rPr lang="en-GB" dirty="0" smtClean="0"/>
              <a:t>3. Bernhardt </a:t>
            </a:r>
            <a:r>
              <a:rPr lang="en-GB" dirty="0"/>
              <a:t>EB, Jalal SI. Cancer Treat Res 2016;170:301–22</a:t>
            </a:r>
            <a:r>
              <a:rPr lang="fr-FR" dirty="0" smtClean="0"/>
              <a:t>; </a:t>
            </a:r>
            <a:r>
              <a:rPr lang="en-GB" dirty="0"/>
              <a:t>4. </a:t>
            </a:r>
            <a:r>
              <a:rPr lang="fr-FR" dirty="0"/>
              <a:t>Byers LA, Rudin CM. Cancer 2015;121(5):664–72; </a:t>
            </a:r>
            <a:r>
              <a:rPr lang="fr-FR" dirty="0" smtClean="0"/>
              <a:t>5. </a:t>
            </a:r>
            <a:r>
              <a:rPr lang="en-GB" dirty="0" smtClean="0"/>
              <a:t>Früh </a:t>
            </a:r>
            <a:r>
              <a:rPr lang="en-GB" dirty="0"/>
              <a:t>M, et al. Ann Oncol 2013;24(Suppl. 6):</a:t>
            </a:r>
            <a:r>
              <a:rPr lang="en-GB" dirty="0" smtClean="0"/>
              <a:t>vi99–105</a:t>
            </a:r>
            <a:r>
              <a:rPr lang="en-GB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4" y="4412873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*Estimate based </a:t>
            </a:r>
            <a:r>
              <a:rPr lang="en-US" dirty="0"/>
              <a:t>on sequencing data of </a:t>
            </a:r>
            <a:r>
              <a:rPr lang="en-US" dirty="0" smtClean="0"/>
              <a:t>mutations that were associated with carcinogens in an </a:t>
            </a:r>
            <a:r>
              <a:rPr lang="en-US" dirty="0"/>
              <a:t>SCLC cell </a:t>
            </a:r>
            <a:r>
              <a:rPr lang="en-US" dirty="0" smtClean="0"/>
              <a:t>line.</a:t>
            </a:r>
            <a:r>
              <a:rPr lang="en-US" baseline="30000" dirty="0"/>
              <a:t>3</a:t>
            </a:r>
            <a:endParaRPr lang="en-US" baseline="30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aseline="30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SCLC</a:t>
            </a:r>
            <a:r>
              <a:rPr lang="en-US" dirty="0"/>
              <a:t>, small cell lung cancer.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23641" y="1185997"/>
            <a:ext cx="2259020" cy="66401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dirty="0" smtClean="0"/>
              <a:t> </a:t>
            </a:r>
            <a:r>
              <a:rPr lang="en-US" sz="1100" kern="0" spc="-10" dirty="0">
                <a:solidFill>
                  <a:schemeClr val="accent6"/>
                </a:solidFill>
              </a:rPr>
              <a:t>95% of SCLC patients have a history of </a:t>
            </a:r>
            <a:r>
              <a:rPr lang="en-US" sz="1100" b="1" kern="0" spc="-10" dirty="0">
                <a:solidFill>
                  <a:schemeClr val="accent6"/>
                </a:solidFill>
              </a:rPr>
              <a:t>heavy tobacco </a:t>
            </a:r>
            <a:r>
              <a:rPr lang="en-US" sz="1100" b="1" kern="0" spc="-10" dirty="0" smtClean="0">
                <a:solidFill>
                  <a:schemeClr val="accent6"/>
                </a:solidFill>
              </a:rPr>
              <a:t>exposure</a:t>
            </a:r>
            <a:r>
              <a:rPr lang="en-GB" sz="1100" kern="0" spc="-10" baseline="30000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23641" y="2102690"/>
            <a:ext cx="2259020" cy="85129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kern="0" spc="-10" dirty="0">
                <a:solidFill>
                  <a:schemeClr val="accent5">
                    <a:lumMod val="50000"/>
                  </a:schemeClr>
                </a:solidFill>
              </a:rPr>
              <a:t>The incidence of SCLC is closely linked to </a:t>
            </a:r>
            <a:r>
              <a:rPr lang="en-US" sz="1100" b="1" kern="0" spc="-10" dirty="0">
                <a:solidFill>
                  <a:schemeClr val="accent5">
                    <a:lumMod val="50000"/>
                  </a:schemeClr>
                </a:solidFill>
              </a:rPr>
              <a:t>smoking habits</a:t>
            </a:r>
            <a:r>
              <a:rPr lang="en-US" sz="1100" kern="0" spc="-10" dirty="0">
                <a:solidFill>
                  <a:schemeClr val="accent5">
                    <a:lumMod val="50000"/>
                  </a:schemeClr>
                </a:solidFill>
              </a:rPr>
              <a:t>, which vary across different geographic </a:t>
            </a:r>
            <a:r>
              <a:rPr lang="en-US" sz="1100" kern="0" spc="-10" dirty="0" smtClean="0">
                <a:solidFill>
                  <a:schemeClr val="accent5">
                    <a:lumMod val="50000"/>
                  </a:schemeClr>
                </a:solidFill>
              </a:rPr>
              <a:t>populations</a:t>
            </a:r>
            <a:r>
              <a:rPr lang="en-US" sz="1100" kern="0" spc="-10" baseline="30000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en-GB" sz="1100" kern="0" spc="-10" baseline="30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23640" y="3256326"/>
            <a:ext cx="2259021" cy="103858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kern="0" spc="-10" dirty="0" smtClean="0">
                <a:solidFill>
                  <a:schemeClr val="accent4"/>
                </a:solidFill>
              </a:rPr>
              <a:t>The </a:t>
            </a:r>
            <a:r>
              <a:rPr lang="en-US" sz="1100" kern="0" spc="-10" dirty="0">
                <a:solidFill>
                  <a:schemeClr val="accent4"/>
                </a:solidFill>
              </a:rPr>
              <a:t>incidence of SCLC is </a:t>
            </a:r>
            <a:r>
              <a:rPr lang="en-US" sz="1100" kern="0" spc="-10" dirty="0" smtClean="0">
                <a:solidFill>
                  <a:schemeClr val="accent4"/>
                </a:solidFill>
              </a:rPr>
              <a:t>decreasing</a:t>
            </a:r>
            <a:r>
              <a:rPr lang="en-US" sz="1100" kern="0" spc="-10" dirty="0">
                <a:solidFill>
                  <a:schemeClr val="accent4"/>
                </a:solidFill>
              </a:rPr>
              <a:t> </a:t>
            </a:r>
            <a:r>
              <a:rPr lang="en-US" sz="1100" kern="0" spc="-10" dirty="0" smtClean="0">
                <a:solidFill>
                  <a:schemeClr val="accent4"/>
                </a:solidFill>
              </a:rPr>
              <a:t>with </a:t>
            </a:r>
            <a:r>
              <a:rPr lang="en-US" sz="1100" kern="0" spc="-10" dirty="0">
                <a:solidFill>
                  <a:schemeClr val="accent4"/>
                </a:solidFill>
              </a:rPr>
              <a:t>the </a:t>
            </a:r>
            <a:r>
              <a:rPr lang="en-US" sz="1100" b="1" kern="0" spc="-10" dirty="0">
                <a:solidFill>
                  <a:schemeClr val="accent4"/>
                </a:solidFill>
              </a:rPr>
              <a:t>decline of smoking rates </a:t>
            </a:r>
            <a:r>
              <a:rPr lang="en-US" sz="1100" kern="0" spc="-10" dirty="0">
                <a:solidFill>
                  <a:schemeClr val="accent4"/>
                </a:solidFill>
              </a:rPr>
              <a:t>and changes in smoking habits in certain Western </a:t>
            </a:r>
            <a:r>
              <a:rPr lang="en-US" sz="1100" kern="0" spc="-10" dirty="0" smtClean="0">
                <a:solidFill>
                  <a:schemeClr val="accent4"/>
                </a:solidFill>
              </a:rPr>
              <a:t>countries</a:t>
            </a:r>
            <a:r>
              <a:rPr lang="en-US" sz="1100" kern="0" spc="-10" baseline="30000" dirty="0">
                <a:solidFill>
                  <a:schemeClr val="accent4"/>
                </a:solidFill>
              </a:rPr>
              <a:t>3</a:t>
            </a:r>
            <a:endParaRPr lang="en-GB" sz="1100" kern="0" spc="-10" baseline="30000" dirty="0">
              <a:solidFill>
                <a:schemeClr val="accent4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46827" y="3473317"/>
            <a:ext cx="2259020" cy="85129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kern="0" spc="-10" dirty="0">
                <a:solidFill>
                  <a:schemeClr val="accent2"/>
                </a:solidFill>
              </a:rPr>
              <a:t>Over a lifetime of heavy </a:t>
            </a:r>
            <a:r>
              <a:rPr lang="en-US" sz="1100" kern="0" spc="-10" dirty="0" smtClean="0">
                <a:solidFill>
                  <a:schemeClr val="accent2"/>
                </a:solidFill>
              </a:rPr>
              <a:t/>
            </a:r>
            <a:br>
              <a:rPr lang="en-US" sz="1100" kern="0" spc="-10" dirty="0" smtClean="0">
                <a:solidFill>
                  <a:schemeClr val="accent2"/>
                </a:solidFill>
              </a:rPr>
            </a:br>
            <a:r>
              <a:rPr lang="en-US" sz="1100" kern="0" spc="-10" dirty="0" smtClean="0">
                <a:solidFill>
                  <a:schemeClr val="accent2"/>
                </a:solidFill>
              </a:rPr>
              <a:t>smoking</a:t>
            </a:r>
            <a:r>
              <a:rPr lang="en-US" sz="1100" kern="0" spc="-10" dirty="0">
                <a:solidFill>
                  <a:schemeClr val="accent2"/>
                </a:solidFill>
              </a:rPr>
              <a:t>, </a:t>
            </a:r>
            <a:r>
              <a:rPr lang="en-US" sz="1100" kern="0" spc="-10" dirty="0" smtClean="0">
                <a:solidFill>
                  <a:schemeClr val="accent2"/>
                </a:solidFill>
              </a:rPr>
              <a:t>mutations</a:t>
            </a:r>
            <a:br>
              <a:rPr lang="en-US" sz="1100" kern="0" spc="-10" dirty="0" smtClean="0">
                <a:solidFill>
                  <a:schemeClr val="accent2"/>
                </a:solidFill>
              </a:rPr>
            </a:br>
            <a:r>
              <a:rPr lang="en-US" sz="1100" kern="0" spc="-10" dirty="0" smtClean="0">
                <a:solidFill>
                  <a:schemeClr val="accent2"/>
                </a:solidFill>
              </a:rPr>
              <a:t>lead </a:t>
            </a:r>
            <a:r>
              <a:rPr lang="en-US" sz="1100" kern="0" spc="-10" dirty="0">
                <a:solidFill>
                  <a:schemeClr val="accent2"/>
                </a:solidFill>
              </a:rPr>
              <a:t>to an </a:t>
            </a:r>
            <a:r>
              <a:rPr lang="en-US" sz="1100" b="1" kern="0" spc="-10" dirty="0">
                <a:solidFill>
                  <a:schemeClr val="accent2"/>
                </a:solidFill>
              </a:rPr>
              <a:t>aggressive and complex </a:t>
            </a:r>
            <a:r>
              <a:rPr lang="en-US" sz="1100" kern="0" spc="-10" dirty="0" smtClean="0">
                <a:solidFill>
                  <a:schemeClr val="accent2"/>
                </a:solidFill>
              </a:rPr>
              <a:t>cancer phenotype</a:t>
            </a:r>
            <a:r>
              <a:rPr lang="en-US" sz="1100" kern="0" spc="-10" baseline="30000" dirty="0">
                <a:solidFill>
                  <a:schemeClr val="accent2"/>
                </a:solidFill>
              </a:rPr>
              <a:t>3</a:t>
            </a:r>
            <a:r>
              <a:rPr lang="en-US" sz="1100" kern="0" spc="-10" dirty="0" smtClean="0">
                <a:solidFill>
                  <a:schemeClr val="accent2"/>
                </a:solidFill>
              </a:rPr>
              <a:t> </a:t>
            </a:r>
            <a:endParaRPr lang="en-US" sz="1100" kern="0" spc="-10" baseline="30000" dirty="0">
              <a:solidFill>
                <a:schemeClr val="accent2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6827" y="2146182"/>
            <a:ext cx="2259020" cy="122586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kern="0" spc="-10" dirty="0">
                <a:solidFill>
                  <a:schemeClr val="accent1"/>
                </a:solidFill>
              </a:rPr>
              <a:t>As well as reducing the risk of developing SCLC, </a:t>
            </a:r>
            <a:r>
              <a:rPr lang="en-US" sz="1100" b="1" kern="0" spc="-10" dirty="0">
                <a:solidFill>
                  <a:schemeClr val="accent1"/>
                </a:solidFill>
              </a:rPr>
              <a:t>smoking cessation</a:t>
            </a:r>
            <a:r>
              <a:rPr lang="en-US" sz="1100" kern="0" spc="-10" dirty="0">
                <a:solidFill>
                  <a:schemeClr val="accent1"/>
                </a:solidFill>
              </a:rPr>
              <a:t> has been shown </a:t>
            </a:r>
            <a:r>
              <a:rPr lang="en-US" sz="1100" kern="0" spc="-10" dirty="0" smtClean="0">
                <a:solidFill>
                  <a:schemeClr val="accent1"/>
                </a:solidFill>
              </a:rPr>
              <a:t/>
            </a:r>
            <a:br>
              <a:rPr lang="en-US" sz="1100" kern="0" spc="-10" dirty="0" smtClean="0">
                <a:solidFill>
                  <a:schemeClr val="accent1"/>
                </a:solidFill>
              </a:rPr>
            </a:br>
            <a:r>
              <a:rPr lang="en-US" sz="1100" kern="0" spc="-10" dirty="0" smtClean="0">
                <a:solidFill>
                  <a:schemeClr val="accent1"/>
                </a:solidFill>
              </a:rPr>
              <a:t>to </a:t>
            </a:r>
            <a:r>
              <a:rPr lang="en-US" sz="1100" kern="0" spc="-10" dirty="0">
                <a:solidFill>
                  <a:schemeClr val="accent1"/>
                </a:solidFill>
              </a:rPr>
              <a:t>increase the 5-year survival rate by 34% in patients with </a:t>
            </a:r>
            <a:r>
              <a:rPr lang="en-US" sz="1100" kern="0" spc="-10" dirty="0" smtClean="0">
                <a:solidFill>
                  <a:schemeClr val="accent1"/>
                </a:solidFill>
              </a:rPr>
              <a:t>localized SCLC</a:t>
            </a:r>
            <a:r>
              <a:rPr lang="en-US" sz="1100" kern="0" spc="-10" baseline="30000" dirty="0">
                <a:solidFill>
                  <a:schemeClr val="accent1"/>
                </a:solidFill>
              </a:rPr>
              <a:t>2</a:t>
            </a:r>
            <a:endParaRPr lang="en-US" sz="1100" kern="0" spc="-10" dirty="0">
              <a:solidFill>
                <a:schemeClr val="accent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46827" y="1186493"/>
            <a:ext cx="2259020" cy="8512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US" sz="1100" kern="0" spc="-10" dirty="0" smtClean="0">
                <a:solidFill>
                  <a:schemeClr val="tx1"/>
                </a:solidFill>
              </a:rPr>
              <a:t>Patients </a:t>
            </a:r>
            <a:r>
              <a:rPr lang="en-US" sz="1100" kern="0" spc="-10" dirty="0">
                <a:solidFill>
                  <a:schemeClr val="tx1"/>
                </a:solidFill>
              </a:rPr>
              <a:t>with SCLC who continue to smoke </a:t>
            </a:r>
            <a:r>
              <a:rPr lang="en-US" sz="1100" kern="0" spc="-10" dirty="0" smtClean="0">
                <a:solidFill>
                  <a:schemeClr val="tx1"/>
                </a:solidFill>
              </a:rPr>
              <a:t>experience </a:t>
            </a:r>
            <a:r>
              <a:rPr lang="en-US" sz="1100" b="1" kern="0" spc="-10" dirty="0" smtClean="0">
                <a:solidFill>
                  <a:schemeClr val="tx1"/>
                </a:solidFill>
              </a:rPr>
              <a:t>increased </a:t>
            </a:r>
            <a:r>
              <a:rPr lang="en-US" sz="1100" b="1" kern="0" spc="-10" dirty="0">
                <a:solidFill>
                  <a:schemeClr val="tx1"/>
                </a:solidFill>
              </a:rPr>
              <a:t>toxicity </a:t>
            </a:r>
            <a:r>
              <a:rPr lang="en-US" sz="1100" kern="0" spc="-10" dirty="0">
                <a:solidFill>
                  <a:schemeClr val="tx1"/>
                </a:solidFill>
              </a:rPr>
              <a:t>during treatment and </a:t>
            </a:r>
            <a:r>
              <a:rPr lang="en-US" sz="1100" kern="0" spc="-10" dirty="0" smtClean="0">
                <a:solidFill>
                  <a:schemeClr val="tx1"/>
                </a:solidFill>
              </a:rPr>
              <a:t>have a shorter survival</a:t>
            </a:r>
            <a:r>
              <a:rPr lang="en-US" sz="1100" kern="0" spc="-10" baseline="30000" dirty="0">
                <a:solidFill>
                  <a:schemeClr val="tx1"/>
                </a:solidFill>
              </a:rPr>
              <a:t>1</a:t>
            </a:r>
            <a:endParaRPr lang="en-US" sz="1100" kern="0" spc="-1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163149" y="2174443"/>
            <a:ext cx="2303190" cy="184510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r>
              <a:rPr lang="en-US" sz="1100" kern="0" spc="-10" dirty="0">
                <a:solidFill>
                  <a:schemeClr val="accent3"/>
                </a:solidFill>
              </a:rPr>
              <a:t>Long-term tobacco exposure contributes to the </a:t>
            </a:r>
            <a:r>
              <a:rPr lang="en-US" sz="1100" b="1" kern="0" spc="-10" dirty="0">
                <a:solidFill>
                  <a:schemeClr val="accent3"/>
                </a:solidFill>
              </a:rPr>
              <a:t>high rate of mutations </a:t>
            </a:r>
            <a:r>
              <a:rPr lang="en-US" sz="1100" kern="0" spc="-10" dirty="0" smtClean="0">
                <a:solidFill>
                  <a:schemeClr val="accent3"/>
                </a:solidFill>
              </a:rPr>
              <a:t>in SCLC tumors</a:t>
            </a:r>
            <a:r>
              <a:rPr lang="en-US" sz="1100" kern="0" spc="-10" baseline="30000" dirty="0" smtClean="0">
                <a:solidFill>
                  <a:schemeClr val="accent3"/>
                </a:solidFill>
              </a:rPr>
              <a:t>4</a:t>
            </a:r>
            <a:r>
              <a:rPr lang="en-US" sz="1100" kern="0" spc="-10" dirty="0" smtClean="0">
                <a:solidFill>
                  <a:schemeClr val="accent3"/>
                </a:solidFill>
              </a:rPr>
              <a:t> </a:t>
            </a:r>
          </a:p>
          <a:p>
            <a:pPr algn="ctr"/>
            <a:endParaRPr lang="en-US" sz="1100" kern="0" spc="-10" dirty="0">
              <a:solidFill>
                <a:schemeClr val="accent3"/>
              </a:solidFill>
            </a:endParaRPr>
          </a:p>
          <a:p>
            <a:pPr algn="ctr"/>
            <a:r>
              <a:rPr lang="en-US" sz="1100" kern="0" spc="-10" dirty="0" smtClean="0">
                <a:solidFill>
                  <a:schemeClr val="accent3"/>
                </a:solidFill>
              </a:rPr>
              <a:t>On average, one new mutation is acquired for every 15 cigarettes consumed*</a:t>
            </a:r>
            <a:r>
              <a:rPr lang="en-US" sz="1100" kern="0" spc="-10" baseline="30000" dirty="0" smtClean="0">
                <a:solidFill>
                  <a:schemeClr val="accent3"/>
                </a:solidFill>
              </a:rPr>
              <a:t>3</a:t>
            </a:r>
            <a:endParaRPr lang="en-US" sz="1100" kern="0" spc="-10" dirty="0"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26369" r="19179" b="23892"/>
          <a:stretch/>
        </p:blipFill>
        <p:spPr>
          <a:xfrm>
            <a:off x="3692444" y="922241"/>
            <a:ext cx="1244600" cy="10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066"/>
            <a:ext cx="7554393" cy="583901"/>
          </a:xfrm>
        </p:spPr>
        <p:txBody>
          <a:bodyPr/>
          <a:lstStyle/>
          <a:p>
            <a:r>
              <a:rPr lang="en-US" sz="2400" dirty="0" smtClean="0"/>
              <a:t>In addition to smoking, a </a:t>
            </a:r>
            <a:r>
              <a:rPr lang="en-US" sz="2400" dirty="0"/>
              <a:t>number of </a:t>
            </a:r>
            <a:r>
              <a:rPr lang="en-US" sz="2400" dirty="0" smtClean="0"/>
              <a:t>other risk </a:t>
            </a:r>
            <a:r>
              <a:rPr lang="en-US" sz="2400" dirty="0"/>
              <a:t>factors for SCLC have been </a:t>
            </a:r>
            <a:r>
              <a:rPr lang="en-US" sz="2400" dirty="0" smtClean="0"/>
              <a:t>identified</a:t>
            </a:r>
            <a:endParaRPr lang="en-GB" sz="2400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44" y="4871386"/>
            <a:ext cx="7970412" cy="182880"/>
          </a:xfrm>
        </p:spPr>
        <p:txBody>
          <a:bodyPr/>
          <a:lstStyle/>
          <a:p>
            <a:r>
              <a:rPr lang="en-GB" dirty="0"/>
              <a:t>1. Bernhardt EB, Jalal SI. Cancer Treat Res </a:t>
            </a:r>
            <a:r>
              <a:rPr lang="en-GB" dirty="0" smtClean="0"/>
              <a:t>2016;170:301–22;</a:t>
            </a:r>
            <a:r>
              <a:rPr lang="fr-FR" dirty="0" smtClean="0"/>
              <a:t> 2.</a:t>
            </a:r>
            <a:r>
              <a:rPr lang="en-GB" dirty="0" smtClean="0"/>
              <a:t> </a:t>
            </a:r>
            <a:r>
              <a:rPr lang="fr-FR" dirty="0" smtClean="0"/>
              <a:t>Byers </a:t>
            </a:r>
            <a:r>
              <a:rPr lang="fr-FR" dirty="0"/>
              <a:t>LA, Rudin CM. Cancer 2015;121(5):</a:t>
            </a:r>
            <a:r>
              <a:rPr lang="fr-FR" dirty="0" smtClean="0"/>
              <a:t>664–72.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8797" y="4648200"/>
            <a:ext cx="7740577" cy="182880"/>
          </a:xfrm>
        </p:spPr>
        <p:txBody>
          <a:bodyPr/>
          <a:lstStyle/>
          <a:p>
            <a:r>
              <a:rPr lang="en-GB" dirty="0" smtClean="0"/>
              <a:t>SCLC, small cell lung cancer.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589408" y="848240"/>
            <a:ext cx="5943139" cy="3174470"/>
            <a:chOff x="930569" y="1021976"/>
            <a:chExt cx="6638404" cy="343512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62371" y="1781350"/>
              <a:ext cx="554028" cy="501837"/>
            </a:xfrm>
            <a:prstGeom prst="rect">
              <a:avLst/>
            </a:prstGeom>
          </p:spPr>
        </p:pic>
        <p:grpSp>
          <p:nvGrpSpPr>
            <p:cNvPr id="64" name="Group 63"/>
            <p:cNvGrpSpPr/>
            <p:nvPr/>
          </p:nvGrpSpPr>
          <p:grpSpPr>
            <a:xfrm>
              <a:off x="5387008" y="2389002"/>
              <a:ext cx="676715" cy="585267"/>
              <a:chOff x="7611318" y="2861649"/>
              <a:chExt cx="676715" cy="585267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1318" y="2861649"/>
                <a:ext cx="676715" cy="585267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59770" y="3085266"/>
                <a:ext cx="179837" cy="280074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3870335" y="1021976"/>
              <a:ext cx="676715" cy="585267"/>
              <a:chOff x="7289152" y="1852927"/>
              <a:chExt cx="676715" cy="585267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89152" y="1852927"/>
                <a:ext cx="676715" cy="585267"/>
              </a:xfrm>
              <a:prstGeom prst="rect">
                <a:avLst/>
              </a:prstGeom>
            </p:spPr>
          </p:pic>
          <p:pic>
            <p:nvPicPr>
              <p:cNvPr id="21" name="Picture 20" descr="Icons x 7 d grey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9442"/>
              <a:stretch/>
            </p:blipFill>
            <p:spPr>
              <a:xfrm>
                <a:off x="7508758" y="2058710"/>
                <a:ext cx="258486" cy="292396"/>
              </a:xfrm>
              <a:prstGeom prst="rect">
                <a:avLst/>
              </a:prstGeom>
            </p:spPr>
          </p:pic>
        </p:grpSp>
        <p:sp>
          <p:nvSpPr>
            <p:cNvPr id="35" name="TextBox 12"/>
            <p:cNvSpPr txBox="1">
              <a:spLocks noChangeArrowheads="1"/>
            </p:cNvSpPr>
            <p:nvPr/>
          </p:nvSpPr>
          <p:spPr bwMode="auto">
            <a:xfrm>
              <a:off x="3407204" y="1649121"/>
              <a:ext cx="1676567" cy="19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de-DE" sz="1200" b="1" dirty="0" smtClean="0"/>
                <a:t>Cigarette</a:t>
              </a:r>
              <a:r>
                <a:rPr lang="en-GB" altLang="de-DE" sz="1200" b="1" dirty="0">
                  <a:solidFill>
                    <a:srgbClr val="58595B"/>
                  </a:solidFill>
                </a:rPr>
                <a:t> </a:t>
              </a:r>
              <a:r>
                <a:rPr lang="en-GB" altLang="de-DE" sz="1200" b="1" dirty="0" smtClean="0">
                  <a:solidFill>
                    <a:srgbClr val="58595B"/>
                  </a:solidFill>
                </a:rPr>
                <a:t>smoking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r>
                <a:rPr lang="en-GB" altLang="de-DE" sz="1200" b="1" dirty="0" smtClean="0">
                  <a:solidFill>
                    <a:srgbClr val="58595B"/>
                  </a:solidFill>
                </a:rPr>
                <a:t> 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625259" y="2151659"/>
              <a:ext cx="1092958" cy="1092959"/>
              <a:chOff x="1709186" y="2821510"/>
              <a:chExt cx="1469072" cy="1469074"/>
            </a:xfrm>
          </p:grpSpPr>
          <p:sp>
            <p:nvSpPr>
              <p:cNvPr id="37" name="Freeform 177"/>
              <p:cNvSpPr>
                <a:spLocks/>
              </p:cNvSpPr>
              <p:nvPr/>
            </p:nvSpPr>
            <p:spPr bwMode="auto">
              <a:xfrm>
                <a:off x="1784441" y="2821510"/>
                <a:ext cx="1314585" cy="1458651"/>
              </a:xfrm>
              <a:custGeom>
                <a:avLst/>
                <a:gdLst>
                  <a:gd name="T0" fmla="*/ 48019 w 102"/>
                  <a:gd name="T1" fmla="*/ 41439 h 113"/>
                  <a:gd name="T2" fmla="*/ 49350 w 102"/>
                  <a:gd name="T3" fmla="*/ 44883 h 113"/>
                  <a:gd name="T4" fmla="*/ 53934 w 102"/>
                  <a:gd name="T5" fmla="*/ 53309 h 113"/>
                  <a:gd name="T6" fmla="*/ 54614 w 102"/>
                  <a:gd name="T7" fmla="*/ 55621 h 113"/>
                  <a:gd name="T8" fmla="*/ 59839 w 102"/>
                  <a:gd name="T9" fmla="*/ 47837 h 113"/>
                  <a:gd name="T10" fmla="*/ 59839 w 102"/>
                  <a:gd name="T11" fmla="*/ 47374 h 113"/>
                  <a:gd name="T12" fmla="*/ 55766 w 102"/>
                  <a:gd name="T13" fmla="*/ 38446 h 113"/>
                  <a:gd name="T14" fmla="*/ 53476 w 102"/>
                  <a:gd name="T15" fmla="*/ 23623 h 113"/>
                  <a:gd name="T16" fmla="*/ 48019 w 102"/>
                  <a:gd name="T17" fmla="*/ 20117 h 113"/>
                  <a:gd name="T18" fmla="*/ 43435 w 102"/>
                  <a:gd name="T19" fmla="*/ 17816 h 113"/>
                  <a:gd name="T20" fmla="*/ 36378 w 102"/>
                  <a:gd name="T21" fmla="*/ 13541 h 113"/>
                  <a:gd name="T22" fmla="*/ 36890 w 102"/>
                  <a:gd name="T23" fmla="*/ 13541 h 113"/>
                  <a:gd name="T24" fmla="*/ 36378 w 102"/>
                  <a:gd name="T25" fmla="*/ 8928 h 113"/>
                  <a:gd name="T26" fmla="*/ 36378 w 102"/>
                  <a:gd name="T27" fmla="*/ 8928 h 113"/>
                  <a:gd name="T28" fmla="*/ 36378 w 102"/>
                  <a:gd name="T29" fmla="*/ 7089 h 113"/>
                  <a:gd name="T30" fmla="*/ 36890 w 102"/>
                  <a:gd name="T31" fmla="*/ 4150 h 113"/>
                  <a:gd name="T32" fmla="*/ 38722 w 102"/>
                  <a:gd name="T33" fmla="*/ 3634 h 113"/>
                  <a:gd name="T34" fmla="*/ 39363 w 102"/>
                  <a:gd name="T35" fmla="*/ 1158 h 113"/>
                  <a:gd name="T36" fmla="*/ 30016 w 102"/>
                  <a:gd name="T37" fmla="*/ 0 h 113"/>
                  <a:gd name="T38" fmla="*/ 19334 w 102"/>
                  <a:gd name="T39" fmla="*/ 1158 h 113"/>
                  <a:gd name="T40" fmla="*/ 20487 w 102"/>
                  <a:gd name="T41" fmla="*/ 3634 h 113"/>
                  <a:gd name="T42" fmla="*/ 22319 w 102"/>
                  <a:gd name="T43" fmla="*/ 4792 h 113"/>
                  <a:gd name="T44" fmla="*/ 22959 w 102"/>
                  <a:gd name="T45" fmla="*/ 6448 h 113"/>
                  <a:gd name="T46" fmla="*/ 22959 w 102"/>
                  <a:gd name="T47" fmla="*/ 13025 h 113"/>
                  <a:gd name="T48" fmla="*/ 21166 w 102"/>
                  <a:gd name="T49" fmla="*/ 14874 h 113"/>
                  <a:gd name="T50" fmla="*/ 17044 w 102"/>
                  <a:gd name="T51" fmla="*/ 17816 h 113"/>
                  <a:gd name="T52" fmla="*/ 11140 w 102"/>
                  <a:gd name="T53" fmla="*/ 20117 h 113"/>
                  <a:gd name="T54" fmla="*/ 4763 w 102"/>
                  <a:gd name="T55" fmla="*/ 26063 h 113"/>
                  <a:gd name="T56" fmla="*/ 3432 w 102"/>
                  <a:gd name="T57" fmla="*/ 38446 h 113"/>
                  <a:gd name="T58" fmla="*/ 0 w 102"/>
                  <a:gd name="T59" fmla="*/ 47374 h 113"/>
                  <a:gd name="T60" fmla="*/ 0 w 102"/>
                  <a:gd name="T61" fmla="*/ 47374 h 113"/>
                  <a:gd name="T62" fmla="*/ 5275 w 102"/>
                  <a:gd name="T63" fmla="*/ 55621 h 113"/>
                  <a:gd name="T64" fmla="*/ 7057 w 102"/>
                  <a:gd name="T65" fmla="*/ 51471 h 113"/>
                  <a:gd name="T66" fmla="*/ 11820 w 102"/>
                  <a:gd name="T67" fmla="*/ 41439 h 113"/>
                  <a:gd name="T68" fmla="*/ 12972 w 102"/>
                  <a:gd name="T69" fmla="*/ 43740 h 113"/>
                  <a:gd name="T70" fmla="*/ 15262 w 102"/>
                  <a:gd name="T71" fmla="*/ 54926 h 113"/>
                  <a:gd name="T72" fmla="*/ 14571 w 102"/>
                  <a:gd name="T73" fmla="*/ 63212 h 113"/>
                  <a:gd name="T74" fmla="*/ 30016 w 102"/>
                  <a:gd name="T75" fmla="*/ 66850 h 113"/>
                  <a:gd name="T76" fmla="*/ 45729 w 102"/>
                  <a:gd name="T77" fmla="*/ 62710 h 113"/>
                  <a:gd name="T78" fmla="*/ 44587 w 102"/>
                  <a:gd name="T79" fmla="*/ 53309 h 113"/>
                  <a:gd name="T80" fmla="*/ 48019 w 102"/>
                  <a:gd name="T81" fmla="*/ 41439 h 11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2" h="113">
                    <a:moveTo>
                      <a:pt x="82" y="70"/>
                    </a:moveTo>
                    <a:cubicBezTo>
                      <a:pt x="82" y="70"/>
                      <a:pt x="83" y="72"/>
                      <a:pt x="84" y="76"/>
                    </a:cubicBezTo>
                    <a:cubicBezTo>
                      <a:pt x="85" y="79"/>
                      <a:pt x="90" y="88"/>
                      <a:pt x="92" y="90"/>
                    </a:cubicBezTo>
                    <a:cubicBezTo>
                      <a:pt x="92" y="91"/>
                      <a:pt x="93" y="93"/>
                      <a:pt x="93" y="94"/>
                    </a:cubicBezTo>
                    <a:cubicBezTo>
                      <a:pt x="97" y="90"/>
                      <a:pt x="100" y="86"/>
                      <a:pt x="102" y="81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02" y="77"/>
                      <a:pt x="95" y="65"/>
                      <a:pt x="95" y="65"/>
                    </a:cubicBezTo>
                    <a:cubicBezTo>
                      <a:pt x="97" y="59"/>
                      <a:pt x="93" y="43"/>
                      <a:pt x="91" y="40"/>
                    </a:cubicBezTo>
                    <a:cubicBezTo>
                      <a:pt x="90" y="37"/>
                      <a:pt x="84" y="34"/>
                      <a:pt x="82" y="34"/>
                    </a:cubicBezTo>
                    <a:cubicBezTo>
                      <a:pt x="80" y="32"/>
                      <a:pt x="75" y="31"/>
                      <a:pt x="74" y="30"/>
                    </a:cubicBezTo>
                    <a:cubicBezTo>
                      <a:pt x="73" y="30"/>
                      <a:pt x="64" y="24"/>
                      <a:pt x="62" y="23"/>
                    </a:cubicBezTo>
                    <a:cubicBezTo>
                      <a:pt x="62" y="23"/>
                      <a:pt x="63" y="23"/>
                      <a:pt x="63" y="23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4"/>
                      <a:pt x="62" y="12"/>
                      <a:pt x="62" y="12"/>
                    </a:cubicBezTo>
                    <a:cubicBezTo>
                      <a:pt x="63" y="11"/>
                      <a:pt x="63" y="7"/>
                      <a:pt x="63" y="7"/>
                    </a:cubicBezTo>
                    <a:cubicBezTo>
                      <a:pt x="63" y="9"/>
                      <a:pt x="65" y="7"/>
                      <a:pt x="66" y="6"/>
                    </a:cubicBezTo>
                    <a:cubicBezTo>
                      <a:pt x="67" y="5"/>
                      <a:pt x="67" y="3"/>
                      <a:pt x="67" y="2"/>
                    </a:cubicBezTo>
                    <a:cubicBezTo>
                      <a:pt x="62" y="0"/>
                      <a:pt x="57" y="0"/>
                      <a:pt x="51" y="0"/>
                    </a:cubicBezTo>
                    <a:cubicBezTo>
                      <a:pt x="45" y="0"/>
                      <a:pt x="39" y="1"/>
                      <a:pt x="33" y="2"/>
                    </a:cubicBezTo>
                    <a:cubicBezTo>
                      <a:pt x="34" y="4"/>
                      <a:pt x="34" y="5"/>
                      <a:pt x="35" y="6"/>
                    </a:cubicBezTo>
                    <a:cubicBezTo>
                      <a:pt x="36" y="9"/>
                      <a:pt x="38" y="8"/>
                      <a:pt x="38" y="8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24"/>
                      <a:pt x="37" y="25"/>
                      <a:pt x="36" y="25"/>
                    </a:cubicBezTo>
                    <a:cubicBezTo>
                      <a:pt x="34" y="27"/>
                      <a:pt x="30" y="30"/>
                      <a:pt x="29" y="30"/>
                    </a:cubicBezTo>
                    <a:cubicBezTo>
                      <a:pt x="28" y="31"/>
                      <a:pt x="25" y="32"/>
                      <a:pt x="19" y="34"/>
                    </a:cubicBezTo>
                    <a:cubicBezTo>
                      <a:pt x="14" y="36"/>
                      <a:pt x="11" y="40"/>
                      <a:pt x="8" y="44"/>
                    </a:cubicBezTo>
                    <a:cubicBezTo>
                      <a:pt x="6" y="48"/>
                      <a:pt x="7" y="63"/>
                      <a:pt x="6" y="65"/>
                    </a:cubicBezTo>
                    <a:cubicBezTo>
                      <a:pt x="6" y="67"/>
                      <a:pt x="1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2" y="85"/>
                      <a:pt x="5" y="90"/>
                      <a:pt x="9" y="94"/>
                    </a:cubicBezTo>
                    <a:cubicBezTo>
                      <a:pt x="10" y="92"/>
                      <a:pt x="11" y="89"/>
                      <a:pt x="12" y="87"/>
                    </a:cubicBezTo>
                    <a:cubicBezTo>
                      <a:pt x="15" y="83"/>
                      <a:pt x="20" y="70"/>
                      <a:pt x="20" y="70"/>
                    </a:cubicBezTo>
                    <a:cubicBezTo>
                      <a:pt x="22" y="74"/>
                      <a:pt x="22" y="74"/>
                      <a:pt x="22" y="74"/>
                    </a:cubicBezTo>
                    <a:cubicBezTo>
                      <a:pt x="22" y="74"/>
                      <a:pt x="26" y="89"/>
                      <a:pt x="26" y="93"/>
                    </a:cubicBezTo>
                    <a:cubicBezTo>
                      <a:pt x="26" y="97"/>
                      <a:pt x="26" y="103"/>
                      <a:pt x="25" y="107"/>
                    </a:cubicBezTo>
                    <a:cubicBezTo>
                      <a:pt x="33" y="111"/>
                      <a:pt x="42" y="113"/>
                      <a:pt x="51" y="113"/>
                    </a:cubicBezTo>
                    <a:cubicBezTo>
                      <a:pt x="61" y="113"/>
                      <a:pt x="70" y="111"/>
                      <a:pt x="78" y="106"/>
                    </a:cubicBezTo>
                    <a:cubicBezTo>
                      <a:pt x="77" y="101"/>
                      <a:pt x="76" y="95"/>
                      <a:pt x="76" y="90"/>
                    </a:cubicBezTo>
                    <a:cubicBezTo>
                      <a:pt x="76" y="85"/>
                      <a:pt x="82" y="70"/>
                      <a:pt x="82" y="70"/>
                    </a:cubicBezTo>
                    <a:close/>
                  </a:path>
                </a:pathLst>
              </a:custGeom>
              <a:solidFill>
                <a:srgbClr val="0066CC"/>
              </a:solidFill>
              <a:ln w="12700">
                <a:noFill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8" name="Freeform 193"/>
              <p:cNvSpPr>
                <a:spLocks/>
              </p:cNvSpPr>
              <p:nvPr/>
            </p:nvSpPr>
            <p:spPr bwMode="auto">
              <a:xfrm>
                <a:off x="2130192" y="3336544"/>
                <a:ext cx="334950" cy="558250"/>
              </a:xfrm>
              <a:custGeom>
                <a:avLst/>
                <a:gdLst>
                  <a:gd name="T0" fmla="*/ 14100 w 26"/>
                  <a:gd name="T1" fmla="*/ 15878 h 43"/>
                  <a:gd name="T2" fmla="*/ 12948 w 26"/>
                  <a:gd name="T3" fmla="*/ 23142 h 43"/>
                  <a:gd name="T4" fmla="*/ 12269 w 26"/>
                  <a:gd name="T5" fmla="*/ 26181 h 43"/>
                  <a:gd name="T6" fmla="*/ 3430 w 26"/>
                  <a:gd name="T7" fmla="*/ 26181 h 43"/>
                  <a:gd name="T8" fmla="*/ 640 w 26"/>
                  <a:gd name="T9" fmla="*/ 24962 h 43"/>
                  <a:gd name="T10" fmla="*/ 640 w 26"/>
                  <a:gd name="T11" fmla="*/ 21970 h 43"/>
                  <a:gd name="T12" fmla="*/ 640 w 26"/>
                  <a:gd name="T13" fmla="*/ 12836 h 43"/>
                  <a:gd name="T14" fmla="*/ 11117 w 26"/>
                  <a:gd name="T15" fmla="*/ 0 h 43"/>
                  <a:gd name="T16" fmla="*/ 12269 w 26"/>
                  <a:gd name="T17" fmla="*/ 9783 h 43"/>
                  <a:gd name="T18" fmla="*/ 14100 w 26"/>
                  <a:gd name="T19" fmla="*/ 15878 h 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43">
                    <a:moveTo>
                      <a:pt x="24" y="26"/>
                    </a:moveTo>
                    <a:cubicBezTo>
                      <a:pt x="24" y="26"/>
                      <a:pt x="20" y="34"/>
                      <a:pt x="22" y="38"/>
                    </a:cubicBezTo>
                    <a:cubicBezTo>
                      <a:pt x="24" y="43"/>
                      <a:pt x="21" y="43"/>
                      <a:pt x="21" y="43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0" y="43"/>
                      <a:pt x="1" y="41"/>
                      <a:pt x="1" y="41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1"/>
                      <a:pt x="1" y="21"/>
                    </a:cubicBezTo>
                    <a:cubicBezTo>
                      <a:pt x="4" y="0"/>
                      <a:pt x="19" y="0"/>
                      <a:pt x="19" y="0"/>
                    </a:cubicBezTo>
                    <a:cubicBezTo>
                      <a:pt x="26" y="1"/>
                      <a:pt x="16" y="10"/>
                      <a:pt x="21" y="16"/>
                    </a:cubicBezTo>
                    <a:cubicBezTo>
                      <a:pt x="25" y="21"/>
                      <a:pt x="24" y="26"/>
                      <a:pt x="24" y="2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9" name="Freeform 194"/>
              <p:cNvSpPr>
                <a:spLocks/>
              </p:cNvSpPr>
              <p:nvPr/>
            </p:nvSpPr>
            <p:spPr bwMode="auto">
              <a:xfrm>
                <a:off x="2414717" y="3336544"/>
                <a:ext cx="334950" cy="558250"/>
              </a:xfrm>
              <a:custGeom>
                <a:avLst/>
                <a:gdLst>
                  <a:gd name="T0" fmla="*/ 12269 w 26"/>
                  <a:gd name="T1" fmla="*/ 26181 h 43"/>
                  <a:gd name="T2" fmla="*/ 9339 w 26"/>
                  <a:gd name="T3" fmla="*/ 24962 h 43"/>
                  <a:gd name="T4" fmla="*/ 5219 w 26"/>
                  <a:gd name="T5" fmla="*/ 26181 h 43"/>
                  <a:gd name="T6" fmla="*/ 4067 w 26"/>
                  <a:gd name="T7" fmla="*/ 23142 h 43"/>
                  <a:gd name="T8" fmla="*/ 2289 w 26"/>
                  <a:gd name="T9" fmla="*/ 15878 h 43"/>
                  <a:gd name="T10" fmla="*/ 4067 w 26"/>
                  <a:gd name="T11" fmla="*/ 9783 h 43"/>
                  <a:gd name="T12" fmla="*/ 4067 w 26"/>
                  <a:gd name="T13" fmla="*/ 0 h 43"/>
                  <a:gd name="T14" fmla="*/ 14547 w 26"/>
                  <a:gd name="T15" fmla="*/ 12836 h 43"/>
                  <a:gd name="T16" fmla="*/ 14547 w 26"/>
                  <a:gd name="T17" fmla="*/ 21970 h 43"/>
                  <a:gd name="T18" fmla="*/ 14547 w 26"/>
                  <a:gd name="T19" fmla="*/ 24962 h 43"/>
                  <a:gd name="T20" fmla="*/ 12269 w 26"/>
                  <a:gd name="T21" fmla="*/ 26181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" h="43">
                    <a:moveTo>
                      <a:pt x="21" y="43"/>
                    </a:moveTo>
                    <a:cubicBezTo>
                      <a:pt x="19" y="43"/>
                      <a:pt x="18" y="41"/>
                      <a:pt x="16" y="41"/>
                    </a:cubicBezTo>
                    <a:cubicBezTo>
                      <a:pt x="12" y="41"/>
                      <a:pt x="10" y="43"/>
                      <a:pt x="9" y="43"/>
                    </a:cubicBezTo>
                    <a:cubicBezTo>
                      <a:pt x="7" y="43"/>
                      <a:pt x="5" y="41"/>
                      <a:pt x="7" y="38"/>
                    </a:cubicBezTo>
                    <a:cubicBezTo>
                      <a:pt x="15" y="28"/>
                      <a:pt x="4" y="26"/>
                      <a:pt x="4" y="26"/>
                    </a:cubicBezTo>
                    <a:cubicBezTo>
                      <a:pt x="4" y="26"/>
                      <a:pt x="3" y="21"/>
                      <a:pt x="7" y="16"/>
                    </a:cubicBezTo>
                    <a:cubicBezTo>
                      <a:pt x="12" y="10"/>
                      <a:pt x="0" y="1"/>
                      <a:pt x="7" y="0"/>
                    </a:cubicBezTo>
                    <a:cubicBezTo>
                      <a:pt x="7" y="0"/>
                      <a:pt x="22" y="0"/>
                      <a:pt x="25" y="21"/>
                    </a:cubicBezTo>
                    <a:cubicBezTo>
                      <a:pt x="26" y="31"/>
                      <a:pt x="25" y="36"/>
                      <a:pt x="25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3"/>
                      <a:pt x="21" y="43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09186" y="2821510"/>
                <a:ext cx="1469072" cy="1469074"/>
              </a:xfrm>
              <a:prstGeom prst="ellipse">
                <a:avLst/>
              </a:prstGeom>
              <a:ln w="19050" cmpd="sng">
                <a:solidFill>
                  <a:srgbClr val="0066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45720" rIns="45720" rtlCol="0" anchor="ctr" anchorCtr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1" name="Ellipse 8"/>
              <p:cNvSpPr/>
              <p:nvPr/>
            </p:nvSpPr>
            <p:spPr>
              <a:xfrm rot="5011193">
                <a:off x="2484987" y="3533413"/>
                <a:ext cx="285750" cy="142875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142562">
                    <a:moveTo>
                      <a:pt x="0" y="114300"/>
                    </a:moveTo>
                    <a:cubicBezTo>
                      <a:pt x="0" y="90214"/>
                      <a:pt x="14900" y="69608"/>
                      <a:pt x="36069" y="61406"/>
                    </a:cubicBezTo>
                    <a:cubicBezTo>
                      <a:pt x="45030" y="43127"/>
                      <a:pt x="63956" y="30956"/>
                      <a:pt x="85725" y="30956"/>
                    </a:cubicBezTo>
                    <a:lnTo>
                      <a:pt x="92022" y="32227"/>
                    </a:lnTo>
                    <a:cubicBezTo>
                      <a:pt x="100850" y="13044"/>
                      <a:pt x="120340" y="0"/>
                      <a:pt x="142875" y="0"/>
                    </a:cubicBezTo>
                    <a:cubicBezTo>
                      <a:pt x="165360" y="0"/>
                      <a:pt x="184812" y="12985"/>
                      <a:pt x="193649" y="32108"/>
                    </a:cubicBezTo>
                    <a:cubicBezTo>
                      <a:pt x="202847" y="23673"/>
                      <a:pt x="215184" y="19050"/>
                      <a:pt x="228600" y="19050"/>
                    </a:cubicBezTo>
                    <a:cubicBezTo>
                      <a:pt x="260163" y="19050"/>
                      <a:pt x="285750" y="44637"/>
                      <a:pt x="285750" y="76200"/>
                    </a:cubicBezTo>
                    <a:cubicBezTo>
                      <a:pt x="285750" y="98198"/>
                      <a:pt x="273321" y="117294"/>
                      <a:pt x="254770" y="126213"/>
                    </a:cubicBezTo>
                    <a:lnTo>
                      <a:pt x="245285" y="142562"/>
                    </a:lnTo>
                    <a:lnTo>
                      <a:pt x="227784" y="138503"/>
                    </a:lnTo>
                    <a:cubicBezTo>
                      <a:pt x="147142" y="127411"/>
                      <a:pt x="70700" y="128220"/>
                      <a:pt x="5948" y="138707"/>
                    </a:cubicBezTo>
                    <a:cubicBezTo>
                      <a:pt x="1992" y="131447"/>
                      <a:pt x="0" y="123106"/>
                      <a:pt x="0" y="1143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noFill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33865" y="1683468"/>
              <a:ext cx="676715" cy="585267"/>
              <a:chOff x="5893774" y="1825198"/>
              <a:chExt cx="676715" cy="585267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3774" y="1825198"/>
                <a:ext cx="676715" cy="585267"/>
              </a:xfrm>
              <a:prstGeom prst="rect">
                <a:avLst/>
              </a:prstGeom>
            </p:spPr>
          </p:pic>
          <p:pic>
            <p:nvPicPr>
              <p:cNvPr id="44" name="Picture 43" descr="Icons x 7 d grey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739" r="36261"/>
              <a:stretch/>
            </p:blipFill>
            <p:spPr>
              <a:xfrm>
                <a:off x="6063586" y="2067384"/>
                <a:ext cx="351838" cy="262606"/>
              </a:xfrm>
              <a:prstGeom prst="rect">
                <a:avLst/>
              </a:prstGeom>
            </p:spPr>
          </p:pic>
        </p:grpSp>
        <p:sp>
          <p:nvSpPr>
            <p:cNvPr id="45" name="TextBox 12"/>
            <p:cNvSpPr txBox="1">
              <a:spLocks noChangeArrowheads="1"/>
            </p:cNvSpPr>
            <p:nvPr/>
          </p:nvSpPr>
          <p:spPr bwMode="auto">
            <a:xfrm>
              <a:off x="5610581" y="1962359"/>
              <a:ext cx="763142" cy="19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Radon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sp>
          <p:nvSpPr>
            <p:cNvPr id="47" name="TextBox 12"/>
            <p:cNvSpPr txBox="1">
              <a:spLocks noChangeArrowheads="1"/>
            </p:cNvSpPr>
            <p:nvPr/>
          </p:nvSpPr>
          <p:spPr bwMode="auto">
            <a:xfrm>
              <a:off x="6037977" y="2566960"/>
              <a:ext cx="1530996" cy="399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Halogenated</a:t>
              </a:r>
            </a:p>
            <a:p>
              <a:pPr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   ethers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933865" y="3104954"/>
              <a:ext cx="676715" cy="585267"/>
              <a:chOff x="5657800" y="2849090"/>
              <a:chExt cx="676715" cy="585267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57800" y="2849090"/>
                <a:ext cx="676715" cy="5852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5848673" y="3103829"/>
                <a:ext cx="368710" cy="30777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As</a:t>
                </a:r>
              </a:p>
            </p:txBody>
          </p:sp>
        </p:grpSp>
        <p:sp>
          <p:nvSpPr>
            <p:cNvPr id="51" name="TextBox 12"/>
            <p:cNvSpPr txBox="1">
              <a:spLocks noChangeArrowheads="1"/>
            </p:cNvSpPr>
            <p:nvPr/>
          </p:nvSpPr>
          <p:spPr bwMode="auto">
            <a:xfrm>
              <a:off x="5613711" y="3404802"/>
              <a:ext cx="841127" cy="19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Arsenic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887085" y="3624171"/>
              <a:ext cx="643213" cy="554494"/>
              <a:chOff x="6232132" y="911218"/>
              <a:chExt cx="643213" cy="554494"/>
            </a:xfrm>
          </p:grpSpPr>
          <p:sp>
            <p:nvSpPr>
              <p:cNvPr id="53" name="Isosceles Triangle 52"/>
              <p:cNvSpPr/>
              <p:nvPr/>
            </p:nvSpPr>
            <p:spPr>
              <a:xfrm>
                <a:off x="6232132" y="911218"/>
                <a:ext cx="643213" cy="554494"/>
              </a:xfrm>
              <a:prstGeom prst="triangle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  <p:pic>
            <p:nvPicPr>
              <p:cNvPr id="54" name="Picture 53" descr="Icons x 7 d grey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605" r="63142"/>
              <a:stretch/>
            </p:blipFill>
            <p:spPr>
              <a:xfrm>
                <a:off x="6412357" y="1132517"/>
                <a:ext cx="299626" cy="270005"/>
              </a:xfrm>
              <a:prstGeom prst="rect">
                <a:avLst/>
              </a:prstGeom>
            </p:spPr>
          </p:pic>
        </p:grpSp>
        <p:sp>
          <p:nvSpPr>
            <p:cNvPr id="60" name="TextBox 12"/>
            <p:cNvSpPr txBox="1">
              <a:spLocks noChangeArrowheads="1"/>
            </p:cNvSpPr>
            <p:nvPr/>
          </p:nvSpPr>
          <p:spPr bwMode="auto">
            <a:xfrm>
              <a:off x="3393682" y="4257273"/>
              <a:ext cx="1676567" cy="19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de-DE" sz="1200" b="1" dirty="0" smtClean="0"/>
                <a:t>Asbestos</a:t>
              </a:r>
              <a:r>
                <a:rPr lang="en-GB" altLang="de-DE" sz="1200" b="1" baseline="30000" dirty="0" smtClean="0"/>
                <a:t>1</a:t>
              </a:r>
              <a:r>
                <a:rPr lang="en-GB" altLang="de-DE" sz="1200" b="1" dirty="0" smtClean="0">
                  <a:solidFill>
                    <a:srgbClr val="58595B"/>
                  </a:solidFill>
                </a:rPr>
                <a:t> 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688456" y="3104901"/>
              <a:ext cx="676715" cy="585267"/>
              <a:chOff x="6829873" y="3492849"/>
              <a:chExt cx="676715" cy="585267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29873" y="3492849"/>
                <a:ext cx="676715" cy="585267"/>
              </a:xfrm>
              <a:prstGeom prst="rect">
                <a:avLst/>
              </a:prstGeom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7020746" y="3745566"/>
                <a:ext cx="368710" cy="30777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Cr</a:t>
                </a:r>
              </a:p>
            </p:txBody>
          </p:sp>
        </p:grpSp>
        <p:sp>
          <p:nvSpPr>
            <p:cNvPr id="67" name="TextBox 12"/>
            <p:cNvSpPr txBox="1">
              <a:spLocks noChangeArrowheads="1"/>
            </p:cNvSpPr>
            <p:nvPr/>
          </p:nvSpPr>
          <p:spPr bwMode="auto">
            <a:xfrm>
              <a:off x="1809522" y="3404802"/>
              <a:ext cx="915665" cy="19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Chromium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63965" y="2424819"/>
              <a:ext cx="480706" cy="551459"/>
            </a:xfrm>
            <a:prstGeom prst="rect">
              <a:avLst/>
            </a:prstGeom>
          </p:spPr>
        </p:pic>
        <p:sp>
          <p:nvSpPr>
            <p:cNvPr id="71" name="TextBox 12"/>
            <p:cNvSpPr txBox="1">
              <a:spLocks noChangeArrowheads="1"/>
            </p:cNvSpPr>
            <p:nvPr/>
          </p:nvSpPr>
          <p:spPr bwMode="auto">
            <a:xfrm>
              <a:off x="930569" y="2493035"/>
              <a:ext cx="1794618" cy="399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de-DE" sz="1200" b="1" dirty="0">
                  <a:solidFill>
                    <a:srgbClr val="58595B"/>
                  </a:solidFill>
                </a:rPr>
                <a:t>Polyaromatic </a:t>
              </a:r>
              <a:r>
                <a:rPr lang="en-GB" altLang="de-DE" sz="1200" b="1" dirty="0" smtClean="0">
                  <a:solidFill>
                    <a:srgbClr val="58595B"/>
                  </a:solidFill>
                </a:rPr>
                <a:t>hydrocarbons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  <p:sp>
          <p:nvSpPr>
            <p:cNvPr id="76" name="TextBox 12"/>
            <p:cNvSpPr txBox="1">
              <a:spLocks noChangeArrowheads="1"/>
            </p:cNvSpPr>
            <p:nvPr/>
          </p:nvSpPr>
          <p:spPr bwMode="auto">
            <a:xfrm>
              <a:off x="1809521" y="1863850"/>
              <a:ext cx="940291" cy="399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Vinyl</a:t>
              </a:r>
            </a:p>
            <a:p>
              <a:pPr algn="ctr" eaLnBrk="1" hangingPunct="1"/>
              <a:r>
                <a:rPr lang="en-GB" altLang="de-DE" sz="1200" b="1" dirty="0" smtClean="0">
                  <a:solidFill>
                    <a:srgbClr val="58595B"/>
                  </a:solidFill>
                </a:rPr>
                <a:t>chloride</a:t>
              </a:r>
              <a:r>
                <a:rPr lang="en-GB" altLang="de-DE" sz="1200" b="1" baseline="30000" dirty="0" smtClean="0">
                  <a:solidFill>
                    <a:srgbClr val="58595B"/>
                  </a:solidFill>
                </a:rPr>
                <a:t>1</a:t>
              </a:r>
              <a:endParaRPr lang="en-GB" altLang="de-DE" sz="1200" b="1" baseline="30000" dirty="0">
                <a:solidFill>
                  <a:srgbClr val="58595B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0255" y="4097008"/>
            <a:ext cx="7843490" cy="523220"/>
            <a:chOff x="593725" y="1081517"/>
            <a:chExt cx="7843490" cy="523220"/>
          </a:xfrm>
        </p:grpSpPr>
        <p:sp>
          <p:nvSpPr>
            <p:cNvPr id="3" name="Rounded Rectangle 2"/>
            <p:cNvSpPr/>
            <p:nvPr/>
          </p:nvSpPr>
          <p:spPr>
            <a:xfrm>
              <a:off x="593725" y="1106480"/>
              <a:ext cx="7843490" cy="4965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>
              <a:sp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38273" y="1081517"/>
              <a:ext cx="7554394" cy="52322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n-GB" sz="1400" dirty="0" smtClean="0">
                  <a:cs typeface="Arial" pitchFamily="34" charset="0"/>
                </a:rPr>
                <a:t>Unlike in lung cancer overall, screening high-risk patients may not reduce the number of patients diagnosed with extensive-stage SCLC due to its early hematogenous spread</a:t>
              </a:r>
              <a:r>
                <a:rPr lang="en-GB" sz="1400" baseline="30000" dirty="0" smtClean="0">
                  <a:cs typeface="Arial" pitchFamily="34" charset="0"/>
                </a:rPr>
                <a:t>2</a:t>
              </a:r>
              <a:r>
                <a:rPr lang="en-GB" sz="1400" dirty="0" smtClean="0">
                  <a:cs typeface="Arial" pitchFamily="34" charset="0"/>
                </a:rPr>
                <a:t> </a:t>
              </a:r>
              <a:endParaRPr lang="en-US" sz="1400" dirty="0" smtClean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7cafb9ec1e1420c49f96d063568fb98c9658f"/>
  <p:tag name="ISPRING_RESOURCE_PATHS_HASH_PRESENTER" val="6d43227b6a7f8b6a4e3313c18db88dd28df22b"/>
</p:tagLst>
</file>

<file path=ppt/theme/theme1.xml><?xml version="1.0" encoding="utf-8"?>
<a:theme xmlns:a="http://schemas.openxmlformats.org/drawingml/2006/main" name="1_Start">
  <a:themeElements>
    <a:clrScheme name="ONFRAN_Color Palette">
      <a:dk1>
        <a:srgbClr val="58595B"/>
      </a:dk1>
      <a:lt1>
        <a:srgbClr val="FFFFFF"/>
      </a:lt1>
      <a:dk2>
        <a:srgbClr val="9E9FA2"/>
      </a:dk2>
      <a:lt2>
        <a:srgbClr val="FFFFFF"/>
      </a:lt2>
      <a:accent1>
        <a:srgbClr val="0066CC"/>
      </a:accent1>
      <a:accent2>
        <a:srgbClr val="FF0000"/>
      </a:accent2>
      <a:accent3>
        <a:srgbClr val="009933"/>
      </a:accent3>
      <a:accent4>
        <a:srgbClr val="FF9900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45720" rIns="45720" rtlCol="0" anchor="ctr" anchorCtr="0">
        <a:sp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none" lIns="45720" rIns="45720" rtlCol="0">
        <a:spAutoFit/>
      </a:bodyPr>
      <a:lstStyle>
        <a:defPPr>
          <a:defRPr dirty="0" err="1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NFRAN Color Theme">
      <a:dk1>
        <a:srgbClr val="4D4F51"/>
      </a:dk1>
      <a:lt1>
        <a:srgbClr val="FFFFFF"/>
      </a:lt1>
      <a:dk2>
        <a:srgbClr val="9D9FA2"/>
      </a:dk2>
      <a:lt2>
        <a:srgbClr val="FFFFFF"/>
      </a:lt2>
      <a:accent1>
        <a:srgbClr val="007AC2"/>
      </a:accent1>
      <a:accent2>
        <a:srgbClr val="ED1C29"/>
      </a:accent2>
      <a:accent3>
        <a:srgbClr val="00A955"/>
      </a:accent3>
      <a:accent4>
        <a:srgbClr val="FAA61A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Custom 1">
      <a:majorFont>
        <a:latin typeface="BISans"/>
        <a:ea typeface=""/>
        <a:cs typeface=""/>
      </a:majorFont>
      <a:minorFont>
        <a:latin typeface="BI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4A1CA53B4F444A2ADC64FEEA404AE" ma:contentTypeVersion="" ma:contentTypeDescription="Create a new document." ma:contentTypeScope="" ma:versionID="d6a4c6dcd35873e8d406fed4f10b73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50938-DA83-4819-87B9-ED11E2E275B4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407F70-745C-41CC-B247-89AE53A66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8C2717-C6A1-458B-93AE-24E9E2BB3B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1921</Words>
  <Application>Microsoft Office PowerPoint</Application>
  <PresentationFormat>On-screen Show (16:9)</PresentationFormat>
  <Paragraphs>197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DengXian</vt:lpstr>
      <vt:lpstr>Times New Roman</vt:lpstr>
      <vt:lpstr>1_Start</vt:lpstr>
      <vt:lpstr>Small cell lung cancer (SCLC):  an introduction</vt:lpstr>
      <vt:lpstr>Introduction</vt:lpstr>
      <vt:lpstr>Overview of SCLC</vt:lpstr>
      <vt:lpstr>The burden of SCLC is high due to early metastases, treatment resistance and mortality rate</vt:lpstr>
      <vt:lpstr>SCLC and NSCLC: key facts and features</vt:lpstr>
      <vt:lpstr>Epidemiology and risk factors</vt:lpstr>
      <vt:lpstr>SCLC accounts for approximately 15% of lung cancers</vt:lpstr>
      <vt:lpstr>SCLC is strongly associated with cigarette smoking</vt:lpstr>
      <vt:lpstr>In addition to smoking, a number of other risk factors for SCLC have been identified</vt:lpstr>
      <vt:lpstr>Disease characteristics  and prognostic factors</vt:lpstr>
      <vt:lpstr>Patients frequently present with metastatic disease</vt:lpstr>
      <vt:lpstr>The majority of patients with SCLC are diagnosed over the age of 651</vt:lpstr>
      <vt:lpstr>Survival is associated with stage at diagnosis, among other factors</vt:lpstr>
      <vt:lpstr>Molecular characteristics of SCLC</vt:lpstr>
      <vt:lpstr>SCLC exhibits complexity at the molecular level</vt:lpstr>
      <vt:lpstr>SCLC tumors often harbor TP53 and RB1 alterations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2014-04-02T22:45:54Z</dcterms:created>
  <dcterms:modified xsi:type="dcterms:W3CDTF">2020-07-07T10:43:39Z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0x010100B044A1CA53B4F444A2ADC64FEEA404AE</vt:lpwstr>
  </property>
</Properties>
</file>