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64" r:id="rId3"/>
    <p:sldId id="432" r:id="rId4"/>
    <p:sldId id="265" r:id="rId5"/>
    <p:sldId id="435" r:id="rId6"/>
    <p:sldId id="411" r:id="rId7"/>
    <p:sldId id="412" r:id="rId8"/>
    <p:sldId id="312" r:id="rId9"/>
    <p:sldId id="258" r:id="rId10"/>
    <p:sldId id="413" r:id="rId11"/>
    <p:sldId id="428" r:id="rId12"/>
    <p:sldId id="423" r:id="rId13"/>
    <p:sldId id="259" r:id="rId14"/>
    <p:sldId id="409" r:id="rId15"/>
    <p:sldId id="440" r:id="rId16"/>
    <p:sldId id="261" r:id="rId17"/>
    <p:sldId id="262" r:id="rId18"/>
    <p:sldId id="433" r:id="rId19"/>
    <p:sldId id="430" r:id="rId20"/>
    <p:sldId id="437" r:id="rId21"/>
    <p:sldId id="436" r:id="rId22"/>
    <p:sldId id="441" r:id="rId23"/>
    <p:sldId id="438" r:id="rId24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Wilkinson" initials="JW" lastIdx="5" clrIdx="0">
    <p:extLst>
      <p:ext uri="{19B8F6BF-5375-455C-9EA6-DF929625EA0E}">
        <p15:presenceInfo xmlns:p15="http://schemas.microsoft.com/office/powerpoint/2012/main" userId="80d5614be2f0b4e9" providerId="Windows Live"/>
      </p:ext>
    </p:extLst>
  </p:cmAuthor>
  <p:cmAuthor id="2" name="zxING Danays,Dr.,Thierry (MED TA CMR) EXTERNAL" initials="zD(TCE" lastIdx="11" clrIdx="1">
    <p:extLst>
      <p:ext uri="{19B8F6BF-5375-455C-9EA6-DF929625EA0E}">
        <p15:presenceInfo xmlns:p15="http://schemas.microsoft.com/office/powerpoint/2012/main" userId="S-1-5-21-343818398-790525478-682003330-16038" providerId="AD"/>
      </p:ext>
    </p:extLst>
  </p:cmAuthor>
  <p:cmAuthor id="3" name="Pages,Dr.,Alain (MED TA CMR) BII-DE-I" initials="P(TCB" lastIdx="13" clrIdx="2">
    <p:extLst>
      <p:ext uri="{19B8F6BF-5375-455C-9EA6-DF929625EA0E}">
        <p15:presenceInfo xmlns:p15="http://schemas.microsoft.com/office/powerpoint/2012/main" userId="S-1-5-21-343818398-790525478-682003330-549312" providerId="AD"/>
      </p:ext>
    </p:extLst>
  </p:cmAuthor>
  <p:cmAuthor id="4" name="Melissa Koch" initials="MK" lastIdx="1" clrIdx="3">
    <p:extLst>
      <p:ext uri="{19B8F6BF-5375-455C-9EA6-DF929625EA0E}">
        <p15:presenceInfo xmlns:p15="http://schemas.microsoft.com/office/powerpoint/2012/main" userId="3e823ee8115815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3399FF"/>
    <a:srgbClr val="504E53"/>
    <a:srgbClr val="A7A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08" y="125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7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STEMI</a:t>
            </a:r>
            <a:r>
              <a:rPr lang="en-US" baseline="0" dirty="0">
                <a:solidFill>
                  <a:schemeClr val="tx1"/>
                </a:solidFill>
              </a:rPr>
              <a:t> treatment times 2008-2012*</a:t>
            </a:r>
            <a:r>
              <a:rPr lang="en-US" baseline="30000" dirty="0">
                <a:solidFill>
                  <a:schemeClr val="tx1"/>
                </a:solidFill>
              </a:rPr>
              <a:t>6</a:t>
            </a:r>
          </a:p>
        </c:rich>
      </c:tx>
      <c:layout>
        <c:manualLayout>
          <c:xMode val="edge"/>
          <c:yMode val="edge"/>
          <c:x val="0.16048257264340623"/>
          <c:y val="8.36159119544198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263380451093254E-2"/>
          <c:y val="0.16767843485792941"/>
          <c:w val="0.86101758868239719"/>
          <c:h val="0.54497000435881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Pre-hopsital ECGs among EMS transport to PCI centres (%)</c:v>
                </c:pt>
                <c:pt idx="1">
                  <c:v>Door-to-device time (all direct presenters) (min) </c:v>
                </c:pt>
                <c:pt idx="2">
                  <c:v>FMC-to-device time (min)</c:v>
                </c:pt>
                <c:pt idx="3">
                  <c:v>First door-to-device time (transfers) (min) </c:v>
                </c:pt>
                <c:pt idx="4">
                  <c:v>Door-in.door-out (transfer) (min) 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45.3</c:v>
                </c:pt>
                <c:pt idx="1">
                  <c:v>68</c:v>
                </c:pt>
                <c:pt idx="2">
                  <c:v>93</c:v>
                </c:pt>
                <c:pt idx="3">
                  <c:v>130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F-4AD9-A67A-4668900C65D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Pre-hopsital ECGs among EMS transport to PCI centres (%)</c:v>
                </c:pt>
                <c:pt idx="1">
                  <c:v>Door-to-device time (all direct presenters) (min) </c:v>
                </c:pt>
                <c:pt idx="2">
                  <c:v>FMC-to-device time (min)</c:v>
                </c:pt>
                <c:pt idx="3">
                  <c:v>First door-to-device time (transfers) (min) </c:v>
                </c:pt>
                <c:pt idx="4">
                  <c:v>Door-in.door-out (transfer) (min) 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57.7</c:v>
                </c:pt>
                <c:pt idx="1">
                  <c:v>63</c:v>
                </c:pt>
                <c:pt idx="2">
                  <c:v>90</c:v>
                </c:pt>
                <c:pt idx="3">
                  <c:v>122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F-4AD9-A67A-4668900C65D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Pre-hopsital ECGs among EMS transport to PCI centres (%)</c:v>
                </c:pt>
                <c:pt idx="1">
                  <c:v>Door-to-device time (all direct presenters) (min) </c:v>
                </c:pt>
                <c:pt idx="2">
                  <c:v>FMC-to-device time (min)</c:v>
                </c:pt>
                <c:pt idx="3">
                  <c:v>First door-to-device time (transfers) (min) </c:v>
                </c:pt>
                <c:pt idx="4">
                  <c:v>Door-in.door-out (transfer) (min) 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61.1</c:v>
                </c:pt>
                <c:pt idx="1">
                  <c:v>61</c:v>
                </c:pt>
                <c:pt idx="2">
                  <c:v>89</c:v>
                </c:pt>
                <c:pt idx="3">
                  <c:v>119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AF-4AD9-A67A-4668900C65D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Pre-hopsital ECGs among EMS transport to PCI centres (%)</c:v>
                </c:pt>
                <c:pt idx="1">
                  <c:v>Door-to-device time (all direct presenters) (min) </c:v>
                </c:pt>
                <c:pt idx="2">
                  <c:v>FMC-to-device time (min)</c:v>
                </c:pt>
                <c:pt idx="3">
                  <c:v>First door-to-device time (transfers) (min) </c:v>
                </c:pt>
                <c:pt idx="4">
                  <c:v>Door-in.door-out (transfer) (min) 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60</c:v>
                </c:pt>
                <c:pt idx="2">
                  <c:v>86</c:v>
                </c:pt>
                <c:pt idx="3">
                  <c:v>114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AF-4AD9-A67A-4668900C65D1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Pre-hopsital ECGs among EMS transport to PCI centres (%)</c:v>
                </c:pt>
                <c:pt idx="1">
                  <c:v>Door-to-device time (all direct presenters) (min) </c:v>
                </c:pt>
                <c:pt idx="2">
                  <c:v>FMC-to-device time (min)</c:v>
                </c:pt>
                <c:pt idx="3">
                  <c:v>First door-to-device time (transfers) (min) </c:v>
                </c:pt>
                <c:pt idx="4">
                  <c:v>Door-in.door-out (transfer) (min) 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71.3</c:v>
                </c:pt>
                <c:pt idx="1">
                  <c:v>59</c:v>
                </c:pt>
                <c:pt idx="2">
                  <c:v>84</c:v>
                </c:pt>
                <c:pt idx="3">
                  <c:v>112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F-4AD9-A67A-4668900C65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342656"/>
        <c:axId val="427348232"/>
      </c:barChart>
      <c:catAx>
        <c:axId val="42734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48232"/>
        <c:crosses val="autoZero"/>
        <c:auto val="1"/>
        <c:lblAlgn val="ctr"/>
        <c:lblOffset val="100"/>
        <c:noMultiLvlLbl val="0"/>
      </c:catAx>
      <c:valAx>
        <c:axId val="42734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4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56016025462235"/>
          <c:y val="0.87325095058375946"/>
          <c:w val="0.53112309260731227"/>
          <c:h val="5.903911467205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Reperfusion strategies by patient location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PPCI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Urban (55%)</c:v>
                </c:pt>
                <c:pt idx="1">
                  <c:v>Rural (45%)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E-4651-A6C1-2B998713694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Pharmacoinvasive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Urban (55%)</c:v>
                </c:pt>
                <c:pt idx="1">
                  <c:v>Rural (45%)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26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E-4651-A6C1-2B998713694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Urban (55%)</c:v>
                </c:pt>
                <c:pt idx="1">
                  <c:v>Rural (45%)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17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EE-4651-A6C1-2B9987136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647144"/>
        <c:axId val="446650424"/>
      </c:barChart>
      <c:catAx>
        <c:axId val="44664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650424"/>
        <c:crosses val="autoZero"/>
        <c:auto val="1"/>
        <c:lblAlgn val="ctr"/>
        <c:lblOffset val="100"/>
        <c:noMultiLvlLbl val="0"/>
      </c:catAx>
      <c:valAx>
        <c:axId val="44665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64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In-hospital</a:t>
            </a:r>
            <a:r>
              <a:rPr lang="en-US" baseline="0" dirty="0">
                <a:solidFill>
                  <a:schemeClr val="tx1"/>
                </a:solidFill>
              </a:rPr>
              <a:t> events in metropolitan and non-metropolitan patients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Death</c:v>
                </c:pt>
                <c:pt idx="1">
                  <c:v>CHF</c:v>
                </c:pt>
                <c:pt idx="2">
                  <c:v>Shock</c:v>
                </c:pt>
                <c:pt idx="3">
                  <c:v>Cardiac Arrest</c:v>
                </c:pt>
                <c:pt idx="4">
                  <c:v>Re-MI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6.8</c:v>
                </c:pt>
                <c:pt idx="1">
                  <c:v>6.5</c:v>
                </c:pt>
                <c:pt idx="2">
                  <c:v>12.4</c:v>
                </c:pt>
                <c:pt idx="3">
                  <c:v>11.4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2-4084-85EB-3CFF5817D71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Non-metro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Death</c:v>
                </c:pt>
                <c:pt idx="1">
                  <c:v>CHF</c:v>
                </c:pt>
                <c:pt idx="2">
                  <c:v>Shock</c:v>
                </c:pt>
                <c:pt idx="3">
                  <c:v>Cardiac Arrest</c:v>
                </c:pt>
                <c:pt idx="4">
                  <c:v>Re-MI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4.3</c:v>
                </c:pt>
                <c:pt idx="1">
                  <c:v>5.9</c:v>
                </c:pt>
                <c:pt idx="2">
                  <c:v>12.6</c:v>
                </c:pt>
                <c:pt idx="3">
                  <c:v>11.2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2-4084-85EB-3CFF5817D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521120"/>
        <c:axId val="420522104"/>
      </c:barChart>
      <c:catAx>
        <c:axId val="42052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22104"/>
        <c:crosses val="autoZero"/>
        <c:auto val="1"/>
        <c:lblAlgn val="ctr"/>
        <c:lblOffset val="100"/>
        <c:noMultiLvlLbl val="0"/>
      </c:catAx>
      <c:valAx>
        <c:axId val="42052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2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48818799363805"/>
          <c:y val="0.88667045674672285"/>
          <c:w val="0.3539648287872853"/>
          <c:h val="6.0920601059442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One-year mortality (%)</a:t>
            </a:r>
            <a:r>
              <a:rPr lang="en-US" baseline="0" dirty="0">
                <a:solidFill>
                  <a:schemeClr val="tx1"/>
                </a:solidFill>
              </a:rPr>
              <a:t> in the Vienna STEMI registry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366437338778442E-2"/>
          <c:y val="0.18405728370853"/>
          <c:w val="0.9040972306262165"/>
          <c:h val="0.50383233889234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Entire patient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51150722973473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64-4F3D-B097-AACA62AB3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Overall mortality</c:v>
                </c:pt>
                <c:pt idx="1">
                  <c:v>Treated &lt;2 h after symptom onset</c:v>
                </c:pt>
                <c:pt idx="2">
                  <c:v>Treated &gt;2 h after symptom onset 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4-4F3D-B097-AACA62AB3A0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All patients treated with reperfusion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536332035005874E-3"/>
                  <c:y val="4.2295380278763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64-4F3D-B097-AACA62AB3A0E}"/>
                </c:ext>
              </c:extLst>
            </c:dLbl>
            <c:dLbl>
              <c:idx val="2"/>
              <c:layout>
                <c:manualLayout>
                  <c:x val="-2.3536332035006737E-3"/>
                  <c:y val="3.6655996241594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64-4F3D-B097-AACA62AB3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Overall mortality</c:v>
                </c:pt>
                <c:pt idx="1">
                  <c:v>Treated &lt;2 h after symptom onset</c:v>
                </c:pt>
                <c:pt idx="2">
                  <c:v>Treated &gt;2 h after symptom onset 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1">
                  <c:v>7.4</c:v>
                </c:pt>
                <c:pt idx="2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4-4F3D-B097-AACA62AB3A0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PPCI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536332035005445E-3"/>
                  <c:y val="4.2295380278763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64-4F3D-B097-AACA62AB3A0E}"/>
                </c:ext>
              </c:extLst>
            </c:dLbl>
            <c:dLbl>
              <c:idx val="1"/>
              <c:layout>
                <c:manualLayout>
                  <c:x val="0"/>
                  <c:y val="4.5115072297347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64-4F3D-B097-AACA62AB3A0E}"/>
                </c:ext>
              </c:extLst>
            </c:dLbl>
            <c:dLbl>
              <c:idx val="2"/>
              <c:layout>
                <c:manualLayout>
                  <c:x val="0"/>
                  <c:y val="3.3836304223010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64-4F3D-B097-AACA62AB3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Overall mortality</c:v>
                </c:pt>
                <c:pt idx="1">
                  <c:v>Treated &lt;2 h after symptom onset</c:v>
                </c:pt>
                <c:pt idx="2">
                  <c:v>Treated &gt;2 h after symptom onset 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11.8</c:v>
                </c:pt>
                <c:pt idx="1">
                  <c:v>10</c:v>
                </c:pt>
                <c:pt idx="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4-4F3D-B097-AACA62AB3A0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Thrombolytic therapy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149443598121322E-17"/>
                  <c:y val="3.6655996241594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700" dirty="0"/>
                      <a:t>11.9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4-4F3D-B097-AACA62AB3A0E}"/>
                </c:ext>
              </c:extLst>
            </c:dLbl>
            <c:dLbl>
              <c:idx val="1"/>
              <c:layout>
                <c:manualLayout>
                  <c:x val="0"/>
                  <c:y val="4.5115072297347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64-4F3D-B097-AACA62AB3A0E}"/>
                </c:ext>
              </c:extLst>
            </c:dLbl>
            <c:dLbl>
              <c:idx val="2"/>
              <c:layout>
                <c:manualLayout>
                  <c:x val="0"/>
                  <c:y val="3.6655996241594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64-4F3D-B097-AACA62AB3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Overall mortality</c:v>
                </c:pt>
                <c:pt idx="1">
                  <c:v>Treated &lt;2 h after symptom onset</c:v>
                </c:pt>
                <c:pt idx="2">
                  <c:v>Treated &gt;2 h after symptom onset 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 formatCode="0.00%">
                  <c:v>11.9</c:v>
                </c:pt>
                <c:pt idx="1">
                  <c:v>5.7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4-4F3D-B097-AACA62AB3A0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No reperfusion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149443598121322E-17"/>
                  <c:y val="4.2295380278763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64-4F3D-B097-AACA62AB3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Overall mortality</c:v>
                </c:pt>
                <c:pt idx="1">
                  <c:v>Treated &lt;2 h after symptom onset</c:v>
                </c:pt>
                <c:pt idx="2">
                  <c:v>Treated &gt;2 h after symptom onset </c:v>
                </c:pt>
              </c:strCache>
            </c:strRef>
          </c:cat>
          <c:val>
            <c:numRef>
              <c:f>Tabelle1!$F$2:$F$4</c:f>
              <c:numCache>
                <c:formatCode>General</c:formatCode>
                <c:ptCount val="3"/>
                <c:pt idx="0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64-4F3D-B097-AACA62AB3A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5457352"/>
        <c:axId val="355454400"/>
      </c:barChart>
      <c:catAx>
        <c:axId val="355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54400"/>
        <c:crosses val="autoZero"/>
        <c:auto val="1"/>
        <c:lblAlgn val="ctr"/>
        <c:lblOffset val="100"/>
        <c:noMultiLvlLbl val="0"/>
      </c:catAx>
      <c:valAx>
        <c:axId val="35545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830163310639E-2"/>
          <c:y val="0.83855276154996761"/>
          <c:w val="0.97397029937287716"/>
          <c:h val="0.14424293737476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7576987987072"/>
          <c:y val="0.15204069247779325"/>
          <c:w val="0.67775000467065649"/>
          <c:h val="0.63742825417322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04E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In-hospital mortality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1-4859-B874-C7FF5F59425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04E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In-hospital mortality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B1-4859-B874-C7FF5F5942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049280"/>
        <c:axId val="104063360"/>
      </c:barChart>
      <c:catAx>
        <c:axId val="1040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04E5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63360"/>
        <c:crosses val="autoZero"/>
        <c:auto val="1"/>
        <c:lblAlgn val="ctr"/>
        <c:lblOffset val="100"/>
        <c:noMultiLvlLbl val="0"/>
      </c:catAx>
      <c:valAx>
        <c:axId val="104063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bg1"/>
                    </a:solidFill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>
            <a:solidFill>
              <a:srgbClr val="504E5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92475883843885"/>
          <c:y val="0.90076731803873789"/>
          <c:w val="0.79610210366366296"/>
          <c:h val="7.6120327406824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04E5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5C4B1F-D8ED-1D45-8419-EDBD731D07B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9ABE60E-2D04-A946-9661-CA43027D02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1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42094C61-7B00-CC4D-9D1C-2D7A73A906AA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095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1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72931-535B-4CB8-8FC4-CBBD0D8E73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77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1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17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92C638EB-6716-9F47-B15D-D0471951AA7A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14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880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31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Decreased in the proportion of eligible patient not treated with reperfusion (6.2&amp; vs 3.3%)</a:t>
            </a:r>
          </a:p>
          <a:p>
            <a:r>
              <a:rPr lang="en-US" dirty="0"/>
              <a:t>Decreased the proportion of patients treated with </a:t>
            </a:r>
            <a:r>
              <a:rPr lang="en-US" dirty="0" err="1"/>
              <a:t>fibrionolytic</a:t>
            </a:r>
            <a:r>
              <a:rPr lang="en-US" dirty="0"/>
              <a:t> therapy (13.4% 7.0%).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8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4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6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9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5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7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67995000-CE6F-42CD-B467-E8FB0DB8ECB6}" type="slidenum">
              <a:rPr lang="en-GB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D8A9A5C-2EEE-4911-AC98-F971B7699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1938" y="112713"/>
            <a:ext cx="5326062" cy="2995612"/>
          </a:xfrm>
        </p:spPr>
      </p:sp>
    </p:spTree>
    <p:extLst>
      <p:ext uri="{BB962C8B-B14F-4D97-AF65-F5344CB8AC3E}">
        <p14:creationId xmlns:p14="http://schemas.microsoft.com/office/powerpoint/2010/main" val="298369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E60E-2D04-A946-9661-CA43027D0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2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122363"/>
            <a:ext cx="1087278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602038"/>
            <a:ext cx="108727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15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E472-E1F3-4B49-A54E-7A29F13E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4755" y="47015"/>
            <a:ext cx="46335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3">
            <a:extLst>
              <a:ext uri="{FF2B5EF4-FFF2-40B4-BE49-F238E27FC236}">
                <a16:creationId xmlns:a16="http://schemas.microsoft.com/office/drawing/2014/main" id="{AA1EF0B5-37BF-2A4E-821A-51B15C421C7B}"/>
              </a:ext>
            </a:extLst>
          </p:cNvPr>
          <p:cNvSpPr/>
          <p:nvPr/>
        </p:nvSpPr>
        <p:spPr>
          <a:xfrm>
            <a:off x="695331" y="1412873"/>
            <a:ext cx="10872782" cy="127480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2" name="Richtungspfeil 17">
            <a:extLst>
              <a:ext uri="{FF2B5EF4-FFF2-40B4-BE49-F238E27FC236}">
                <a16:creationId xmlns:a16="http://schemas.microsoft.com/office/drawing/2014/main" id="{1EC980DA-C84C-CA43-9A32-13C90CFCD9DC}"/>
              </a:ext>
            </a:extLst>
          </p:cNvPr>
          <p:cNvSpPr/>
          <p:nvPr/>
        </p:nvSpPr>
        <p:spPr>
          <a:xfrm>
            <a:off x="695328" y="1412873"/>
            <a:ext cx="1750475" cy="12748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D66DD3-E6C8-804F-B843-4078F7381282}"/>
              </a:ext>
            </a:extLst>
          </p:cNvPr>
          <p:cNvSpPr/>
          <p:nvPr/>
        </p:nvSpPr>
        <p:spPr>
          <a:xfrm>
            <a:off x="695331" y="2725592"/>
            <a:ext cx="10872782" cy="127480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E070D5AC-6394-F349-97F2-328E8D45232C}"/>
              </a:ext>
            </a:extLst>
          </p:cNvPr>
          <p:cNvSpPr/>
          <p:nvPr/>
        </p:nvSpPr>
        <p:spPr>
          <a:xfrm>
            <a:off x="695328" y="2725592"/>
            <a:ext cx="1750475" cy="127480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CAE3D28-5FDB-2949-AD36-31EFC5B51ABD}"/>
              </a:ext>
            </a:extLst>
          </p:cNvPr>
          <p:cNvSpPr/>
          <p:nvPr/>
        </p:nvSpPr>
        <p:spPr>
          <a:xfrm>
            <a:off x="722501" y="4040670"/>
            <a:ext cx="10872782" cy="109979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22" name="Richtungspfeil 21">
            <a:extLst>
              <a:ext uri="{FF2B5EF4-FFF2-40B4-BE49-F238E27FC236}">
                <a16:creationId xmlns:a16="http://schemas.microsoft.com/office/drawing/2014/main" id="{F1AE46D7-6CE0-8E47-B39B-94E1C0D81A6E}"/>
              </a:ext>
            </a:extLst>
          </p:cNvPr>
          <p:cNvSpPr/>
          <p:nvPr/>
        </p:nvSpPr>
        <p:spPr>
          <a:xfrm>
            <a:off x="698200" y="4042126"/>
            <a:ext cx="1750475" cy="109862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4" name="Inhaltsplatzhalter 9">
            <a:extLst>
              <a:ext uri="{FF2B5EF4-FFF2-40B4-BE49-F238E27FC236}">
                <a16:creationId xmlns:a16="http://schemas.microsoft.com/office/drawing/2014/main" id="{E446FF0C-E09F-7647-B00D-0758192A5A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46647" y="1542634"/>
            <a:ext cx="8994138" cy="941063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6" name="Inhaltsplatzhalter 9">
            <a:extLst>
              <a:ext uri="{FF2B5EF4-FFF2-40B4-BE49-F238E27FC236}">
                <a16:creationId xmlns:a16="http://schemas.microsoft.com/office/drawing/2014/main" id="{6840E3AF-E060-B54F-91C7-BEBAF1E719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46647" y="2875603"/>
            <a:ext cx="8994138" cy="941063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GB" noProof="0"/>
              <a:t>Mastertextformat bearbeiten</a:t>
            </a:r>
          </a:p>
        </p:txBody>
      </p:sp>
      <p:sp>
        <p:nvSpPr>
          <p:cNvPr id="27" name="Inhaltsplatzhalter 9">
            <a:extLst>
              <a:ext uri="{FF2B5EF4-FFF2-40B4-BE49-F238E27FC236}">
                <a16:creationId xmlns:a16="http://schemas.microsoft.com/office/drawing/2014/main" id="{AC524BA8-82AA-9249-9180-188593A5D9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46647" y="4199406"/>
            <a:ext cx="8994138" cy="811871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GB" noProof="0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85E1D7-9D2E-6448-9E45-2A3BCD97E3C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ichtungspfeil 17">
            <a:extLst>
              <a:ext uri="{FF2B5EF4-FFF2-40B4-BE49-F238E27FC236}">
                <a16:creationId xmlns:a16="http://schemas.microsoft.com/office/drawing/2014/main" id="{D4CE547C-58E9-42E4-8D93-43EB86F7806B}"/>
              </a:ext>
            </a:extLst>
          </p:cNvPr>
          <p:cNvSpPr/>
          <p:nvPr userDrawn="1"/>
        </p:nvSpPr>
        <p:spPr>
          <a:xfrm>
            <a:off x="698200" y="5197776"/>
            <a:ext cx="10869913" cy="6442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80C1CCCA-B154-4144-BAE3-04F7609CECF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8200" y="5215381"/>
            <a:ext cx="10684797" cy="604705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570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736728"/>
            <a:ext cx="12192000" cy="343280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0027FF-DECF-6F46-8184-A1817694C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23B958-9E5F-D149-A719-18547B3C9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29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412880"/>
            <a:ext cx="12192000" cy="4429125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E7238A-2523-344F-9B6C-909F91AB1F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5302FD-B444-1547-A708-6BC6FDB50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512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Oval 4"/>
          <p:cNvSpPr/>
          <p:nvPr userDrawn="1"/>
        </p:nvSpPr>
        <p:spPr>
          <a:xfrm>
            <a:off x="695325" y="2567666"/>
            <a:ext cx="1375200" cy="1375200"/>
          </a:xfrm>
          <a:prstGeom prst="ellipse">
            <a:avLst/>
          </a:prstGeom>
          <a:solidFill>
            <a:srgbClr val="C80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2209088" y="2567666"/>
            <a:ext cx="1375200" cy="1375200"/>
          </a:xfrm>
          <a:prstGeom prst="ellipse">
            <a:avLst/>
          </a:prstGeom>
          <a:solidFill>
            <a:srgbClr val="B1D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712218" y="2567666"/>
            <a:ext cx="1375200" cy="1375200"/>
          </a:xfrm>
          <a:prstGeom prst="ellipse">
            <a:avLst/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695325" y="453941"/>
            <a:ext cx="108727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0" dirty="0" err="1">
                <a:solidFill>
                  <a:srgbClr val="C8004C"/>
                </a:solidFill>
                <a:latin typeface="Trebuchet MS" charset="0"/>
                <a:ea typeface="Trebuchet MS" charset="0"/>
                <a:cs typeface="Trebuchet MS" charset="0"/>
              </a:rPr>
              <a:t>Metalyse</a:t>
            </a:r>
            <a:r>
              <a:rPr lang="en-US" sz="2000" b="1" i="0" dirty="0">
                <a:solidFill>
                  <a:srgbClr val="C8004C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b="1" i="0" dirty="0" err="1">
                <a:solidFill>
                  <a:srgbClr val="C8004C"/>
                </a:solidFill>
                <a:latin typeface="Trebuchet MS" charset="0"/>
                <a:ea typeface="Trebuchet MS" charset="0"/>
                <a:cs typeface="Trebuchet MS" charset="0"/>
              </a:rPr>
              <a:t>colours</a:t>
            </a:r>
            <a:r>
              <a:rPr lang="en-US" sz="2000" b="1" i="0" dirty="0">
                <a:solidFill>
                  <a:srgbClr val="C8004C"/>
                </a:solidFill>
                <a:latin typeface="Trebuchet MS" charset="0"/>
                <a:ea typeface="Trebuchet MS" charset="0"/>
                <a:cs typeface="Trebuchet MS" charset="0"/>
              </a:rPr>
              <a:t> 2019 </a:t>
            </a:r>
          </a:p>
        </p:txBody>
      </p:sp>
      <p:cxnSp>
        <p:nvCxnSpPr>
          <p:cNvPr id="9" name="Gerade Verbindung mit Pfeil 8"/>
          <p:cNvCxnSpPr/>
          <p:nvPr userDrawn="1"/>
        </p:nvCxnSpPr>
        <p:spPr>
          <a:xfrm flipV="1">
            <a:off x="1364841" y="1497347"/>
            <a:ext cx="0" cy="914400"/>
          </a:xfrm>
          <a:prstGeom prst="straightConnector1">
            <a:avLst/>
          </a:prstGeom>
          <a:ln w="28575">
            <a:solidFill>
              <a:srgbClr val="504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 userDrawn="1"/>
        </p:nvCxnSpPr>
        <p:spPr>
          <a:xfrm flipV="1">
            <a:off x="2897328" y="1497347"/>
            <a:ext cx="0" cy="914400"/>
          </a:xfrm>
          <a:prstGeom prst="straightConnector1">
            <a:avLst/>
          </a:prstGeom>
          <a:ln w="28575">
            <a:solidFill>
              <a:srgbClr val="504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695325" y="1095217"/>
            <a:ext cx="5329238" cy="246221"/>
          </a:xfrm>
          <a:prstGeom prst="rect">
            <a:avLst/>
          </a:prstGeom>
          <a:solidFill>
            <a:srgbClr val="C8004C"/>
          </a:solidFill>
        </p:spPr>
        <p:txBody>
          <a:bodyPr wrap="none" lIns="0" tIns="0" rIns="0" bIns="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Trebuchet MS Standard" charset="0"/>
                <a:ea typeface="Trebuchet MS Standard" charset="0"/>
                <a:cs typeface="Trebuchet MS Standard" charset="0"/>
              </a:rPr>
              <a:t>Prime </a:t>
            </a:r>
            <a:r>
              <a:rPr lang="en-US" sz="1600" b="0" i="0" dirty="0" err="1">
                <a:solidFill>
                  <a:schemeClr val="bg1"/>
                </a:solidFill>
                <a:latin typeface="Trebuchet MS Standard" charset="0"/>
                <a:ea typeface="Trebuchet MS Standard" charset="0"/>
                <a:cs typeface="Trebuchet MS Standard" charset="0"/>
              </a:rPr>
              <a:t>colours</a:t>
            </a:r>
            <a:endParaRPr lang="en-US" sz="1600" b="0" i="0" dirty="0">
              <a:solidFill>
                <a:schemeClr val="bg1"/>
              </a:solidFill>
              <a:latin typeface="Trebuchet MS Standard" charset="0"/>
              <a:ea typeface="Trebuchet MS Standard" charset="0"/>
              <a:cs typeface="Trebuchet MS Standard" charset="0"/>
            </a:endParaRPr>
          </a:p>
        </p:txBody>
      </p:sp>
      <p:cxnSp>
        <p:nvCxnSpPr>
          <p:cNvPr id="12" name="Gerade Verbindung mit Pfeil 11"/>
          <p:cNvCxnSpPr/>
          <p:nvPr userDrawn="1"/>
        </p:nvCxnSpPr>
        <p:spPr>
          <a:xfrm flipV="1">
            <a:off x="4400459" y="1497347"/>
            <a:ext cx="0" cy="914400"/>
          </a:xfrm>
          <a:prstGeom prst="straightConnector1">
            <a:avLst/>
          </a:prstGeom>
          <a:ln w="28575">
            <a:solidFill>
              <a:srgbClr val="504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 userDrawn="1"/>
        </p:nvSpPr>
        <p:spPr>
          <a:xfrm>
            <a:off x="6167439" y="1095217"/>
            <a:ext cx="5400674" cy="246221"/>
          </a:xfrm>
          <a:prstGeom prst="rect">
            <a:avLst/>
          </a:prstGeom>
          <a:solidFill>
            <a:srgbClr val="C8004C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  <a:latin typeface="Trebuchet MS Standard" charset="0"/>
                <a:ea typeface="Trebuchet MS Standard" charset="0"/>
                <a:cs typeface="Trebuchet MS Standard" charset="0"/>
              </a:rPr>
              <a:t>Secondary </a:t>
            </a:r>
            <a:r>
              <a:rPr lang="en-US" sz="1600" b="0" i="0" dirty="0" err="1">
                <a:solidFill>
                  <a:schemeClr val="bg1"/>
                </a:solidFill>
                <a:latin typeface="Trebuchet MS Standard" charset="0"/>
                <a:ea typeface="Trebuchet MS Standard" charset="0"/>
                <a:cs typeface="Trebuchet MS Standard" charset="0"/>
              </a:rPr>
              <a:t>colours</a:t>
            </a:r>
            <a:endParaRPr lang="en-US" sz="1600" b="0" i="0" dirty="0">
              <a:solidFill>
                <a:schemeClr val="bg1"/>
              </a:solidFill>
              <a:latin typeface="Trebuchet MS Standard" charset="0"/>
              <a:ea typeface="Trebuchet MS Standard" charset="0"/>
              <a:cs typeface="Trebuchet MS Standard" charset="0"/>
            </a:endParaRPr>
          </a:p>
        </p:txBody>
      </p:sp>
      <p:cxnSp>
        <p:nvCxnSpPr>
          <p:cNvPr id="14" name="Gerade Verbindung mit Pfeil 13"/>
          <p:cNvCxnSpPr/>
          <p:nvPr userDrawn="1"/>
        </p:nvCxnSpPr>
        <p:spPr>
          <a:xfrm flipV="1">
            <a:off x="7777525" y="1497351"/>
            <a:ext cx="0" cy="630489"/>
          </a:xfrm>
          <a:prstGeom prst="straightConnector1">
            <a:avLst/>
          </a:prstGeom>
          <a:ln w="28575">
            <a:solidFill>
              <a:srgbClr val="504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 userDrawn="1"/>
        </p:nvCxnSpPr>
        <p:spPr>
          <a:xfrm flipV="1">
            <a:off x="8821281" y="1497351"/>
            <a:ext cx="0" cy="630489"/>
          </a:xfrm>
          <a:prstGeom prst="straightConnector1">
            <a:avLst/>
          </a:prstGeom>
          <a:ln w="28575">
            <a:solidFill>
              <a:srgbClr val="504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 userDrawn="1"/>
        </p:nvCxnSpPr>
        <p:spPr>
          <a:xfrm flipV="1">
            <a:off x="9857706" y="1497351"/>
            <a:ext cx="0" cy="630489"/>
          </a:xfrm>
          <a:prstGeom prst="straightConnector1">
            <a:avLst/>
          </a:prstGeom>
          <a:ln w="28575">
            <a:solidFill>
              <a:srgbClr val="504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7381525" y="2235340"/>
            <a:ext cx="792000" cy="792000"/>
          </a:xfrm>
          <a:prstGeom prst="ellipse">
            <a:avLst/>
          </a:prstGeom>
          <a:solidFill>
            <a:srgbClr val="D33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425281" y="2235340"/>
            <a:ext cx="792000" cy="792000"/>
          </a:xfrm>
          <a:prstGeom prst="ellipse">
            <a:avLst/>
          </a:prstGeom>
          <a:solidFill>
            <a:srgbClr val="B6E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461706" y="2235340"/>
            <a:ext cx="792000" cy="792000"/>
          </a:xfrm>
          <a:prstGeom prst="ellipse">
            <a:avLst/>
          </a:prstGeom>
          <a:solidFill>
            <a:srgbClr val="737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7417542" y="3054673"/>
            <a:ext cx="792000" cy="792000"/>
          </a:xfrm>
          <a:prstGeom prst="ellipse">
            <a:avLst/>
          </a:prstGeom>
          <a:solidFill>
            <a:srgbClr val="DB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461298" y="3054673"/>
            <a:ext cx="792000" cy="792000"/>
          </a:xfrm>
          <a:prstGeom prst="ellipse">
            <a:avLst/>
          </a:prstGeom>
          <a:solidFill>
            <a:srgbClr val="C4E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497723" y="3054673"/>
            <a:ext cx="792000" cy="792000"/>
          </a:xfrm>
          <a:prstGeom prst="ellipse">
            <a:avLst/>
          </a:prstGeom>
          <a:solidFill>
            <a:srgbClr val="8D8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421207" y="3874006"/>
            <a:ext cx="792000" cy="792000"/>
          </a:xfrm>
          <a:prstGeom prst="ellipse">
            <a:avLst/>
          </a:prstGeom>
          <a:solidFill>
            <a:srgbClr val="E37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8464963" y="3874006"/>
            <a:ext cx="792000" cy="792000"/>
          </a:xfrm>
          <a:prstGeom prst="ellipse">
            <a:avLst/>
          </a:prstGeom>
          <a:solidFill>
            <a:srgbClr val="D1E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501389" y="3874006"/>
            <a:ext cx="792000" cy="792000"/>
          </a:xfrm>
          <a:prstGeom prst="ellipse">
            <a:avLst/>
          </a:prstGeom>
          <a:solidFill>
            <a:srgbClr val="A7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417542" y="4660408"/>
            <a:ext cx="792000" cy="792000"/>
          </a:xfrm>
          <a:prstGeom prst="ellipse">
            <a:avLst/>
          </a:prstGeom>
          <a:solidFill>
            <a:srgbClr val="EEB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8461298" y="4660408"/>
            <a:ext cx="792000" cy="792000"/>
          </a:xfrm>
          <a:prstGeom prst="ellipse">
            <a:avLst/>
          </a:prstGeom>
          <a:solidFill>
            <a:srgbClr val="E4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9497723" y="4660408"/>
            <a:ext cx="792000" cy="792000"/>
          </a:xfrm>
          <a:prstGeom prst="ellipse">
            <a:avLst/>
          </a:prstGeom>
          <a:solidFill>
            <a:srgbClr val="CAC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7421207" y="5479741"/>
            <a:ext cx="792000" cy="792000"/>
          </a:xfrm>
          <a:prstGeom prst="ellipse">
            <a:avLst/>
          </a:prstGeom>
          <a:solidFill>
            <a:srgbClr val="F9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8464963" y="5479741"/>
            <a:ext cx="792000" cy="792000"/>
          </a:xfrm>
          <a:prstGeom prst="ellipse">
            <a:avLst/>
          </a:prstGeom>
          <a:solidFill>
            <a:srgbClr val="F6F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9501389" y="5479741"/>
            <a:ext cx="792000" cy="792000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Helvetica Neue LT Std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4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30963-62A3-4269-A261-DEF7AF74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A76CB9-0624-4F16-B0D9-4945CADCA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C42AD-A496-4515-89DA-2273753B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20BF9-7672-4771-85E8-13160DCB88A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907C4-C042-44E8-A683-52A03485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DEE65E-7C5B-4355-8CD5-AE673CA4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9EC3-8CC9-432C-A917-1EAE652EFD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12875"/>
            <a:ext cx="10872788" cy="4435388"/>
          </a:xfrm>
        </p:spPr>
        <p:txBody>
          <a:bodyPr/>
          <a:lstStyle>
            <a:lvl1pPr>
              <a:defRPr sz="2000"/>
            </a:lvl1pPr>
            <a:lvl2pPr marL="404813" indent="-179388">
              <a:tabLst/>
              <a:defRPr sz="1800"/>
            </a:lvl2pPr>
            <a:lvl3pPr marL="577850" indent="-173038">
              <a:tabLst/>
              <a:defRPr sz="1600"/>
            </a:lvl3pPr>
            <a:lvl4pPr marL="755650" indent="-177800">
              <a:tabLst/>
              <a:defRPr sz="1400"/>
            </a:lvl4pPr>
            <a:lvl5pPr marL="935038" indent="-179388">
              <a:tabLst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4755" y="47015"/>
            <a:ext cx="463358" cy="153888"/>
          </a:xfrm>
        </p:spPr>
        <p:txBody>
          <a:bodyPr/>
          <a:lstStyle/>
          <a:p>
            <a:fld id="{2C2FA36E-FA80-B34E-B27F-652B2FE2F09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A8CE1D-38A2-804E-9BDA-C99463FC59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53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E472-E1F3-4B49-A54E-7A29F13E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4755" y="47015"/>
            <a:ext cx="46335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93049C-7BF4-0748-847D-6DE71A4A59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8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B98B76-88AE-534E-BC92-B17CECFAB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CE6921-0ED7-764F-B43E-CFBC3C313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09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412875"/>
            <a:ext cx="5324475" cy="4429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12875"/>
            <a:ext cx="5395913" cy="4429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79E8E9-6EAB-D446-918F-713B319A9C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73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412875"/>
            <a:ext cx="5329238" cy="52565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4" y="2009965"/>
            <a:ext cx="5329238" cy="383203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412875"/>
            <a:ext cx="5395910" cy="52565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009965"/>
            <a:ext cx="5395910" cy="383203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3887B6-B0A0-5D4A-BD1A-ADA0E8A186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D876C03-C914-C147-AD76-265A5B4B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3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E472-E1F3-4B49-A54E-7A29F13E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4755" y="47015"/>
            <a:ext cx="46335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1796B82-DE9C-C348-A601-75D77EBB55E9}"/>
              </a:ext>
            </a:extLst>
          </p:cNvPr>
          <p:cNvSpPr/>
          <p:nvPr/>
        </p:nvSpPr>
        <p:spPr>
          <a:xfrm>
            <a:off x="695331" y="4158820"/>
            <a:ext cx="10872782" cy="76786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62552331-F73A-2D44-8044-3123701CEE9F}"/>
              </a:ext>
            </a:extLst>
          </p:cNvPr>
          <p:cNvSpPr/>
          <p:nvPr/>
        </p:nvSpPr>
        <p:spPr>
          <a:xfrm>
            <a:off x="695330" y="4158821"/>
            <a:ext cx="580616" cy="76786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1" name="Rechteck 13">
            <a:extLst>
              <a:ext uri="{FF2B5EF4-FFF2-40B4-BE49-F238E27FC236}">
                <a16:creationId xmlns:a16="http://schemas.microsoft.com/office/drawing/2014/main" id="{AA1EF0B5-37BF-2A4E-821A-51B15C421C7B}"/>
              </a:ext>
            </a:extLst>
          </p:cNvPr>
          <p:cNvSpPr/>
          <p:nvPr/>
        </p:nvSpPr>
        <p:spPr>
          <a:xfrm>
            <a:off x="695331" y="1412874"/>
            <a:ext cx="10872782" cy="76786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2" name="Richtungspfeil 17">
            <a:extLst>
              <a:ext uri="{FF2B5EF4-FFF2-40B4-BE49-F238E27FC236}">
                <a16:creationId xmlns:a16="http://schemas.microsoft.com/office/drawing/2014/main" id="{1EC980DA-C84C-CA43-9A32-13C90CFCD9DC}"/>
              </a:ext>
            </a:extLst>
          </p:cNvPr>
          <p:cNvSpPr/>
          <p:nvPr/>
        </p:nvSpPr>
        <p:spPr>
          <a:xfrm>
            <a:off x="695330" y="1412875"/>
            <a:ext cx="580616" cy="76786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D66DD3-E6C8-804F-B843-4078F7381282}"/>
              </a:ext>
            </a:extLst>
          </p:cNvPr>
          <p:cNvSpPr/>
          <p:nvPr/>
        </p:nvSpPr>
        <p:spPr>
          <a:xfrm>
            <a:off x="695331" y="2328189"/>
            <a:ext cx="10872782" cy="76786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E070D5AC-6394-F349-97F2-328E8D45232C}"/>
              </a:ext>
            </a:extLst>
          </p:cNvPr>
          <p:cNvSpPr/>
          <p:nvPr/>
        </p:nvSpPr>
        <p:spPr>
          <a:xfrm>
            <a:off x="695330" y="2328191"/>
            <a:ext cx="580616" cy="76786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11730E-1C63-CC4E-BBAA-1EBC2072B10A}"/>
              </a:ext>
            </a:extLst>
          </p:cNvPr>
          <p:cNvSpPr/>
          <p:nvPr/>
        </p:nvSpPr>
        <p:spPr>
          <a:xfrm>
            <a:off x="695331" y="5074136"/>
            <a:ext cx="10872782" cy="76786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8" name="Richtungspfeil 17">
            <a:extLst>
              <a:ext uri="{FF2B5EF4-FFF2-40B4-BE49-F238E27FC236}">
                <a16:creationId xmlns:a16="http://schemas.microsoft.com/office/drawing/2014/main" id="{311B4ED5-DAA5-EA4A-8775-C0647661C33C}"/>
              </a:ext>
            </a:extLst>
          </p:cNvPr>
          <p:cNvSpPr/>
          <p:nvPr/>
        </p:nvSpPr>
        <p:spPr>
          <a:xfrm>
            <a:off x="695330" y="5074137"/>
            <a:ext cx="580616" cy="76786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CAE3D28-5FDB-2949-AD36-31EFC5B51ABD}"/>
              </a:ext>
            </a:extLst>
          </p:cNvPr>
          <p:cNvSpPr/>
          <p:nvPr/>
        </p:nvSpPr>
        <p:spPr>
          <a:xfrm>
            <a:off x="695331" y="3243503"/>
            <a:ext cx="10872782" cy="76786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22" name="Richtungspfeil 21">
            <a:extLst>
              <a:ext uri="{FF2B5EF4-FFF2-40B4-BE49-F238E27FC236}">
                <a16:creationId xmlns:a16="http://schemas.microsoft.com/office/drawing/2014/main" id="{F1AE46D7-6CE0-8E47-B39B-94E1C0D81A6E}"/>
              </a:ext>
            </a:extLst>
          </p:cNvPr>
          <p:cNvSpPr/>
          <p:nvPr/>
        </p:nvSpPr>
        <p:spPr>
          <a:xfrm>
            <a:off x="695330" y="3243505"/>
            <a:ext cx="580616" cy="76786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4" name="Inhaltsplatzhalter 9">
            <a:extLst>
              <a:ext uri="{FF2B5EF4-FFF2-40B4-BE49-F238E27FC236}">
                <a16:creationId xmlns:a16="http://schemas.microsoft.com/office/drawing/2014/main" id="{E446FF0C-E09F-7647-B00D-0758192A5A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34662" y="1412872"/>
            <a:ext cx="10133451" cy="767862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6" name="Inhaltsplatzhalter 9">
            <a:extLst>
              <a:ext uri="{FF2B5EF4-FFF2-40B4-BE49-F238E27FC236}">
                <a16:creationId xmlns:a16="http://schemas.microsoft.com/office/drawing/2014/main" id="{6840E3AF-E060-B54F-91C7-BEBAF1E719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34662" y="2327483"/>
            <a:ext cx="10133451" cy="767862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7" name="Inhaltsplatzhalter 9">
            <a:extLst>
              <a:ext uri="{FF2B5EF4-FFF2-40B4-BE49-F238E27FC236}">
                <a16:creationId xmlns:a16="http://schemas.microsoft.com/office/drawing/2014/main" id="{AC524BA8-82AA-9249-9180-188593A5D9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34662" y="3242094"/>
            <a:ext cx="10133451" cy="767862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8" name="Inhaltsplatzhalter 9">
            <a:extLst>
              <a:ext uri="{FF2B5EF4-FFF2-40B4-BE49-F238E27FC236}">
                <a16:creationId xmlns:a16="http://schemas.microsoft.com/office/drawing/2014/main" id="{8EB6DA9D-B564-C749-8420-0659BA728A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34662" y="4156705"/>
            <a:ext cx="10133451" cy="767862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9" name="Inhaltsplatzhalter 9">
            <a:extLst>
              <a:ext uri="{FF2B5EF4-FFF2-40B4-BE49-F238E27FC236}">
                <a16:creationId xmlns:a16="http://schemas.microsoft.com/office/drawing/2014/main" id="{FBF649FA-5329-8E43-844F-399F3A4B0EC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34662" y="5071317"/>
            <a:ext cx="10133451" cy="767862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85E1D7-9D2E-6448-9E45-2A3BCD97E3C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E472-E1F3-4B49-A54E-7A29F13E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4755" y="47015"/>
            <a:ext cx="46335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1796B82-DE9C-C348-A601-75D77EBB55E9}"/>
              </a:ext>
            </a:extLst>
          </p:cNvPr>
          <p:cNvSpPr/>
          <p:nvPr/>
        </p:nvSpPr>
        <p:spPr>
          <a:xfrm>
            <a:off x="695331" y="4833999"/>
            <a:ext cx="10872782" cy="1008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62552331-F73A-2D44-8044-3123701CEE9F}"/>
              </a:ext>
            </a:extLst>
          </p:cNvPr>
          <p:cNvSpPr/>
          <p:nvPr/>
        </p:nvSpPr>
        <p:spPr>
          <a:xfrm>
            <a:off x="695330" y="4834000"/>
            <a:ext cx="580616" cy="1008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1" name="Rechteck 13">
            <a:extLst>
              <a:ext uri="{FF2B5EF4-FFF2-40B4-BE49-F238E27FC236}">
                <a16:creationId xmlns:a16="http://schemas.microsoft.com/office/drawing/2014/main" id="{AA1EF0B5-37BF-2A4E-821A-51B15C421C7B}"/>
              </a:ext>
            </a:extLst>
          </p:cNvPr>
          <p:cNvSpPr/>
          <p:nvPr/>
        </p:nvSpPr>
        <p:spPr>
          <a:xfrm>
            <a:off x="695331" y="1412873"/>
            <a:ext cx="10872782" cy="1008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2" name="Richtungspfeil 17">
            <a:extLst>
              <a:ext uri="{FF2B5EF4-FFF2-40B4-BE49-F238E27FC236}">
                <a16:creationId xmlns:a16="http://schemas.microsoft.com/office/drawing/2014/main" id="{1EC980DA-C84C-CA43-9A32-13C90CFCD9DC}"/>
              </a:ext>
            </a:extLst>
          </p:cNvPr>
          <p:cNvSpPr/>
          <p:nvPr/>
        </p:nvSpPr>
        <p:spPr>
          <a:xfrm>
            <a:off x="695330" y="1412874"/>
            <a:ext cx="580616" cy="1008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D66DD3-E6C8-804F-B843-4078F7381282}"/>
              </a:ext>
            </a:extLst>
          </p:cNvPr>
          <p:cNvSpPr/>
          <p:nvPr/>
        </p:nvSpPr>
        <p:spPr>
          <a:xfrm>
            <a:off x="695331" y="2553249"/>
            <a:ext cx="10872782" cy="1008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E070D5AC-6394-F349-97F2-328E8D45232C}"/>
              </a:ext>
            </a:extLst>
          </p:cNvPr>
          <p:cNvSpPr/>
          <p:nvPr/>
        </p:nvSpPr>
        <p:spPr>
          <a:xfrm>
            <a:off x="695330" y="2553249"/>
            <a:ext cx="580616" cy="1008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CAE3D28-5FDB-2949-AD36-31EFC5B51ABD}"/>
              </a:ext>
            </a:extLst>
          </p:cNvPr>
          <p:cNvSpPr/>
          <p:nvPr/>
        </p:nvSpPr>
        <p:spPr>
          <a:xfrm>
            <a:off x="695331" y="3693624"/>
            <a:ext cx="10872782" cy="1008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22" name="Richtungspfeil 21">
            <a:extLst>
              <a:ext uri="{FF2B5EF4-FFF2-40B4-BE49-F238E27FC236}">
                <a16:creationId xmlns:a16="http://schemas.microsoft.com/office/drawing/2014/main" id="{F1AE46D7-6CE0-8E47-B39B-94E1C0D81A6E}"/>
              </a:ext>
            </a:extLst>
          </p:cNvPr>
          <p:cNvSpPr/>
          <p:nvPr/>
        </p:nvSpPr>
        <p:spPr>
          <a:xfrm>
            <a:off x="695330" y="3693624"/>
            <a:ext cx="580616" cy="1008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4" name="Inhaltsplatzhalter 9">
            <a:extLst>
              <a:ext uri="{FF2B5EF4-FFF2-40B4-BE49-F238E27FC236}">
                <a16:creationId xmlns:a16="http://schemas.microsoft.com/office/drawing/2014/main" id="{E446FF0C-E09F-7647-B00D-0758192A5A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34662" y="1412872"/>
            <a:ext cx="10133451" cy="100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6" name="Inhaltsplatzhalter 9">
            <a:extLst>
              <a:ext uri="{FF2B5EF4-FFF2-40B4-BE49-F238E27FC236}">
                <a16:creationId xmlns:a16="http://schemas.microsoft.com/office/drawing/2014/main" id="{6840E3AF-E060-B54F-91C7-BEBAF1E719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34662" y="2553249"/>
            <a:ext cx="10133451" cy="100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7" name="Inhaltsplatzhalter 9">
            <a:extLst>
              <a:ext uri="{FF2B5EF4-FFF2-40B4-BE49-F238E27FC236}">
                <a16:creationId xmlns:a16="http://schemas.microsoft.com/office/drawing/2014/main" id="{AC524BA8-82AA-9249-9180-188593A5D9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34662" y="3693624"/>
            <a:ext cx="10133451" cy="100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8" name="Inhaltsplatzhalter 9">
            <a:extLst>
              <a:ext uri="{FF2B5EF4-FFF2-40B4-BE49-F238E27FC236}">
                <a16:creationId xmlns:a16="http://schemas.microsoft.com/office/drawing/2014/main" id="{8EB6DA9D-B564-C749-8420-0659BA728A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34662" y="4831885"/>
            <a:ext cx="10133451" cy="100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de-DE" dirty="0"/>
              <a:t>Mastertextformat bearbeiten</a:t>
            </a:r>
            <a:endParaRPr lang="en-GB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85E1D7-9D2E-6448-9E45-2A3BCD97E3C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10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E472-E1F3-4B49-A54E-7A29F13E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4755" y="47015"/>
            <a:ext cx="46335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3">
            <a:extLst>
              <a:ext uri="{FF2B5EF4-FFF2-40B4-BE49-F238E27FC236}">
                <a16:creationId xmlns:a16="http://schemas.microsoft.com/office/drawing/2014/main" id="{AA1EF0B5-37BF-2A4E-821A-51B15C421C7B}"/>
              </a:ext>
            </a:extLst>
          </p:cNvPr>
          <p:cNvSpPr/>
          <p:nvPr/>
        </p:nvSpPr>
        <p:spPr>
          <a:xfrm>
            <a:off x="695331" y="1412873"/>
            <a:ext cx="10872782" cy="136548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2" name="Richtungspfeil 17">
            <a:extLst>
              <a:ext uri="{FF2B5EF4-FFF2-40B4-BE49-F238E27FC236}">
                <a16:creationId xmlns:a16="http://schemas.microsoft.com/office/drawing/2014/main" id="{1EC980DA-C84C-CA43-9A32-13C90CFCD9DC}"/>
              </a:ext>
            </a:extLst>
          </p:cNvPr>
          <p:cNvSpPr/>
          <p:nvPr/>
        </p:nvSpPr>
        <p:spPr>
          <a:xfrm>
            <a:off x="695328" y="1412873"/>
            <a:ext cx="1750475" cy="136548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D66DD3-E6C8-804F-B843-4078F7381282}"/>
              </a:ext>
            </a:extLst>
          </p:cNvPr>
          <p:cNvSpPr/>
          <p:nvPr/>
        </p:nvSpPr>
        <p:spPr>
          <a:xfrm>
            <a:off x="695331" y="2973426"/>
            <a:ext cx="10880998" cy="136548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E070D5AC-6394-F349-97F2-328E8D45232C}"/>
              </a:ext>
            </a:extLst>
          </p:cNvPr>
          <p:cNvSpPr/>
          <p:nvPr/>
        </p:nvSpPr>
        <p:spPr>
          <a:xfrm>
            <a:off x="695328" y="2973426"/>
            <a:ext cx="1750475" cy="136548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CAE3D28-5FDB-2949-AD36-31EFC5B51ABD}"/>
              </a:ext>
            </a:extLst>
          </p:cNvPr>
          <p:cNvSpPr/>
          <p:nvPr/>
        </p:nvSpPr>
        <p:spPr>
          <a:xfrm>
            <a:off x="731047" y="4476516"/>
            <a:ext cx="10845282" cy="136548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2" name="Richtungspfeil 21">
            <a:extLst>
              <a:ext uri="{FF2B5EF4-FFF2-40B4-BE49-F238E27FC236}">
                <a16:creationId xmlns:a16="http://schemas.microsoft.com/office/drawing/2014/main" id="{F1AE46D7-6CE0-8E47-B39B-94E1C0D81A6E}"/>
              </a:ext>
            </a:extLst>
          </p:cNvPr>
          <p:cNvSpPr/>
          <p:nvPr/>
        </p:nvSpPr>
        <p:spPr>
          <a:xfrm>
            <a:off x="706746" y="4477971"/>
            <a:ext cx="1750475" cy="136402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4" name="Inhaltsplatzhalter 9">
            <a:extLst>
              <a:ext uri="{FF2B5EF4-FFF2-40B4-BE49-F238E27FC236}">
                <a16:creationId xmlns:a16="http://schemas.microsoft.com/office/drawing/2014/main" id="{E446FF0C-E09F-7647-B00D-0758192A5A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10794" y="1542634"/>
            <a:ext cx="10133451" cy="100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GB" noProof="0"/>
              <a:t>Mastertextformat bearbeiten</a:t>
            </a:r>
          </a:p>
        </p:txBody>
      </p:sp>
      <p:sp>
        <p:nvSpPr>
          <p:cNvPr id="26" name="Inhaltsplatzhalter 9">
            <a:extLst>
              <a:ext uri="{FF2B5EF4-FFF2-40B4-BE49-F238E27FC236}">
                <a16:creationId xmlns:a16="http://schemas.microsoft.com/office/drawing/2014/main" id="{6840E3AF-E060-B54F-91C7-BEBAF1E719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10794" y="3123437"/>
            <a:ext cx="10133451" cy="100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GB" noProof="0"/>
              <a:t>Mastertextformat bearbeiten</a:t>
            </a:r>
          </a:p>
        </p:txBody>
      </p:sp>
      <p:sp>
        <p:nvSpPr>
          <p:cNvPr id="27" name="Inhaltsplatzhalter 9">
            <a:extLst>
              <a:ext uri="{FF2B5EF4-FFF2-40B4-BE49-F238E27FC236}">
                <a16:creationId xmlns:a16="http://schemas.microsoft.com/office/drawing/2014/main" id="{AC524BA8-82AA-9249-9180-188593A5D9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10794" y="4635252"/>
            <a:ext cx="10133451" cy="100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 marL="0" indent="0">
              <a:buNone/>
              <a:defRPr lang="en-GB" sz="1600" b="1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GB" noProof="0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D85E1D7-9D2E-6448-9E45-2A3BCD97E3C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7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46089"/>
            <a:ext cx="12192000" cy="125999"/>
          </a:xfrm>
          <a:prstGeom prst="rect">
            <a:avLst/>
          </a:prstGeom>
          <a:solidFill>
            <a:srgbClr val="B1D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/>
          <p:nvPr userDrawn="1"/>
        </p:nvSpPr>
        <p:spPr>
          <a:xfrm>
            <a:off x="-3" y="0"/>
            <a:ext cx="12192000" cy="247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0" y="6610432"/>
            <a:ext cx="12192000" cy="247918"/>
          </a:xfrm>
          <a:prstGeom prst="rect">
            <a:avLst/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4" y="446987"/>
            <a:ext cx="10872789" cy="894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416346"/>
            <a:ext cx="10872789" cy="44256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0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Mastertextformat bearbeiten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0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50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0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50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4E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4755" y="47015"/>
            <a:ext cx="46335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2C2FA36E-FA80-B34E-B27F-652B2FE2F0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DC5343-370F-504A-BEC3-F6EFABE05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5916913"/>
            <a:ext cx="10872788" cy="6442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8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  <p:sldLayoutId id="2147483673" r:id="rId5"/>
    <p:sldLayoutId id="2147483674" r:id="rId6"/>
    <p:sldLayoutId id="2147483678" r:id="rId7"/>
    <p:sldLayoutId id="2147483679" r:id="rId8"/>
    <p:sldLayoutId id="2147483680" r:id="rId9"/>
    <p:sldLayoutId id="2147483683" r:id="rId10"/>
    <p:sldLayoutId id="2147483675" r:id="rId11"/>
    <p:sldLayoutId id="2147483676" r:id="rId12"/>
    <p:sldLayoutId id="2147483677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C8004C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rgbClr val="504E53"/>
          </a:solidFill>
          <a:latin typeface="+mn-lt"/>
          <a:ea typeface="+mn-ea"/>
          <a:cs typeface="+mn-cs"/>
        </a:defRPr>
      </a:lvl1pPr>
      <a:lvl2pPr marL="685800" marR="0" indent="-4603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rgbClr val="504E53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rgbClr val="504E53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504E53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rgbClr val="504E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845">
          <p15:clr>
            <a:srgbClr val="F26B43"/>
          </p15:clr>
        </p15:guide>
        <p15:guide id="8" orient="horz" pos="3680">
          <p15:clr>
            <a:srgbClr val="F26B43"/>
          </p15:clr>
        </p15:guide>
        <p15:guide id="9" orient="horz" pos="890">
          <p15:clr>
            <a:srgbClr val="F26B43"/>
          </p15:clr>
        </p15:guide>
        <p15:guide id="10" pos="3885" userDrawn="1">
          <p15:clr>
            <a:srgbClr val="F26B43"/>
          </p15:clr>
        </p15:guide>
        <p15:guide id="11" pos="3795" userDrawn="1">
          <p15:clr>
            <a:srgbClr val="F26B43"/>
          </p15:clr>
        </p15:guide>
        <p15:guide id="12" orient="horz" pos="3725" userDrawn="1">
          <p15:clr>
            <a:srgbClr val="F26B43"/>
          </p15:clr>
        </p15:guide>
        <p15:guide id="13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hteck 140">
            <a:extLst>
              <a:ext uri="{FF2B5EF4-FFF2-40B4-BE49-F238E27FC236}">
                <a16:creationId xmlns:a16="http://schemas.microsoft.com/office/drawing/2014/main" id="{B978BD6A-5036-F440-9F32-95396F525AE1}"/>
              </a:ext>
            </a:extLst>
          </p:cNvPr>
          <p:cNvSpPr/>
          <p:nvPr/>
        </p:nvSpPr>
        <p:spPr>
          <a:xfrm>
            <a:off x="3833440" y="374073"/>
            <a:ext cx="8358560" cy="624053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6000"/>
                </a:schemeClr>
              </a:gs>
              <a:gs pos="99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el 3"/>
          <p:cNvSpPr txBox="1">
            <a:spLocks/>
          </p:cNvSpPr>
          <p:nvPr/>
        </p:nvSpPr>
        <p:spPr>
          <a:xfrm>
            <a:off x="695325" y="873130"/>
            <a:ext cx="10872788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8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STEMI networks</a:t>
            </a:r>
            <a:endParaRPr lang="en-GB" sz="4400" dirty="0">
              <a:solidFill>
                <a:srgbClr val="504D53"/>
              </a:solidFill>
              <a:latin typeface="Trebuchet MS" panose="020B0603020202020204"/>
            </a:endParaRPr>
          </a:p>
        </p:txBody>
      </p:sp>
      <p:sp>
        <p:nvSpPr>
          <p:cNvPr id="12" name="Textplatzhalter 4"/>
          <p:cNvSpPr txBox="1">
            <a:spLocks/>
          </p:cNvSpPr>
          <p:nvPr/>
        </p:nvSpPr>
        <p:spPr>
          <a:xfrm>
            <a:off x="2135192" y="1719765"/>
            <a:ext cx="7921625" cy="436852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rgbClr val="C8004C"/>
              </a:solidFill>
              <a:latin typeface="Trebuchet MS" panose="020B0603020202020204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37FA49-04EE-7A4D-98BF-4085B3FF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37" y="738023"/>
            <a:ext cx="3533590" cy="5320881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17A446-208C-D042-B1B4-3622FF6B6876}"/>
              </a:ext>
            </a:extLst>
          </p:cNvPr>
          <p:cNvCxnSpPr>
            <a:cxnSpLocks/>
          </p:cNvCxnSpPr>
          <p:nvPr/>
        </p:nvCxnSpPr>
        <p:spPr>
          <a:xfrm flipH="1">
            <a:off x="3483143" y="3931057"/>
            <a:ext cx="2507104" cy="2056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0EF7AB40-8EC6-1D47-92EC-5C30731508D2}"/>
              </a:ext>
            </a:extLst>
          </p:cNvPr>
          <p:cNvCxnSpPr>
            <a:cxnSpLocks/>
          </p:cNvCxnSpPr>
          <p:nvPr/>
        </p:nvCxnSpPr>
        <p:spPr>
          <a:xfrm>
            <a:off x="11174107" y="2042635"/>
            <a:ext cx="1017893" cy="2228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FEC830B-43ED-E64D-8C39-3AE6CA77BC97}"/>
              </a:ext>
            </a:extLst>
          </p:cNvPr>
          <p:cNvCxnSpPr>
            <a:cxnSpLocks/>
          </p:cNvCxnSpPr>
          <p:nvPr/>
        </p:nvCxnSpPr>
        <p:spPr>
          <a:xfrm flipH="1">
            <a:off x="1649881" y="5987468"/>
            <a:ext cx="1827216" cy="627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CA87C2BF-9D3C-4441-8CB1-B0B0DA8D1E45}"/>
              </a:ext>
            </a:extLst>
          </p:cNvPr>
          <p:cNvCxnSpPr>
            <a:cxnSpLocks/>
          </p:cNvCxnSpPr>
          <p:nvPr/>
        </p:nvCxnSpPr>
        <p:spPr>
          <a:xfrm flipH="1">
            <a:off x="3483142" y="4738562"/>
            <a:ext cx="3780177" cy="124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759CFD5-774D-AD42-9153-55999C0920D6}"/>
              </a:ext>
            </a:extLst>
          </p:cNvPr>
          <p:cNvSpPr/>
          <p:nvPr/>
        </p:nvSpPr>
        <p:spPr>
          <a:xfrm>
            <a:off x="2879868" y="1826623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279CAD-5BE7-234B-B65C-14423DD5489E}"/>
              </a:ext>
            </a:extLst>
          </p:cNvPr>
          <p:cNvSpPr/>
          <p:nvPr/>
        </p:nvSpPr>
        <p:spPr>
          <a:xfrm>
            <a:off x="9878676" y="6308899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B132BE-92FA-044E-93CF-A28A5EAFEFAB}"/>
              </a:ext>
            </a:extLst>
          </p:cNvPr>
          <p:cNvSpPr/>
          <p:nvPr/>
        </p:nvSpPr>
        <p:spPr>
          <a:xfrm>
            <a:off x="8996179" y="728261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1F8101-67EA-2041-95DC-9C89E37677BD}"/>
              </a:ext>
            </a:extLst>
          </p:cNvPr>
          <p:cNvSpPr/>
          <p:nvPr/>
        </p:nvSpPr>
        <p:spPr>
          <a:xfrm>
            <a:off x="1536039" y="3228678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F9846F-EA3D-0346-B9A7-FCF0AAFBE69B}"/>
              </a:ext>
            </a:extLst>
          </p:cNvPr>
          <p:cNvSpPr/>
          <p:nvPr/>
        </p:nvSpPr>
        <p:spPr>
          <a:xfrm>
            <a:off x="9734562" y="4615691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9C635F5A-2703-5B4B-9F6A-86BA822DB375}"/>
              </a:ext>
            </a:extLst>
          </p:cNvPr>
          <p:cNvCxnSpPr>
            <a:cxnSpLocks/>
          </p:cNvCxnSpPr>
          <p:nvPr/>
        </p:nvCxnSpPr>
        <p:spPr>
          <a:xfrm flipH="1" flipV="1">
            <a:off x="1586407" y="3281291"/>
            <a:ext cx="2603377" cy="553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AF5BE3D9-86F5-CD40-969E-A2431B5CE211}"/>
              </a:ext>
            </a:extLst>
          </p:cNvPr>
          <p:cNvCxnSpPr>
            <a:cxnSpLocks/>
          </p:cNvCxnSpPr>
          <p:nvPr/>
        </p:nvCxnSpPr>
        <p:spPr>
          <a:xfrm>
            <a:off x="8379869" y="5517964"/>
            <a:ext cx="1555728" cy="85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92AF6A94-8D03-614A-BD7B-47484F1AA22B}"/>
              </a:ext>
            </a:extLst>
          </p:cNvPr>
          <p:cNvCxnSpPr>
            <a:cxnSpLocks/>
          </p:cNvCxnSpPr>
          <p:nvPr/>
        </p:nvCxnSpPr>
        <p:spPr>
          <a:xfrm flipH="1" flipV="1">
            <a:off x="3477094" y="5993590"/>
            <a:ext cx="1404871" cy="62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911120D1-CD05-6D4C-B047-147B4810C175}"/>
              </a:ext>
            </a:extLst>
          </p:cNvPr>
          <p:cNvCxnSpPr>
            <a:cxnSpLocks/>
          </p:cNvCxnSpPr>
          <p:nvPr/>
        </p:nvCxnSpPr>
        <p:spPr>
          <a:xfrm>
            <a:off x="7350623" y="1462412"/>
            <a:ext cx="1884267" cy="9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02E06B20-5630-DB4C-8D43-2A5866130484}"/>
              </a:ext>
            </a:extLst>
          </p:cNvPr>
          <p:cNvCxnSpPr>
            <a:cxnSpLocks/>
          </p:cNvCxnSpPr>
          <p:nvPr/>
        </p:nvCxnSpPr>
        <p:spPr>
          <a:xfrm flipH="1">
            <a:off x="8379869" y="4271044"/>
            <a:ext cx="3812131" cy="1239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82ADA310-5CCE-D141-B8E6-FE2961E94D76}"/>
              </a:ext>
            </a:extLst>
          </p:cNvPr>
          <p:cNvCxnSpPr>
            <a:cxnSpLocks/>
          </p:cNvCxnSpPr>
          <p:nvPr/>
        </p:nvCxnSpPr>
        <p:spPr>
          <a:xfrm>
            <a:off x="4189786" y="3841167"/>
            <a:ext cx="1789622" cy="8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3ADD5133-A9F8-BC46-AAB2-ED79F950FD34}"/>
              </a:ext>
            </a:extLst>
          </p:cNvPr>
          <p:cNvCxnSpPr>
            <a:cxnSpLocks/>
          </p:cNvCxnSpPr>
          <p:nvPr/>
        </p:nvCxnSpPr>
        <p:spPr>
          <a:xfrm flipV="1">
            <a:off x="4189788" y="2891842"/>
            <a:ext cx="18915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2DE8FD4B-0484-0142-8934-6AE4EC482E66}"/>
              </a:ext>
            </a:extLst>
          </p:cNvPr>
          <p:cNvCxnSpPr>
            <a:cxnSpLocks/>
          </p:cNvCxnSpPr>
          <p:nvPr/>
        </p:nvCxnSpPr>
        <p:spPr>
          <a:xfrm flipV="1">
            <a:off x="9234890" y="851865"/>
            <a:ext cx="2957110" cy="706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53BDC26A-431B-9D42-8177-1FC1C8C32DDA}"/>
              </a:ext>
            </a:extLst>
          </p:cNvPr>
          <p:cNvCxnSpPr>
            <a:cxnSpLocks/>
          </p:cNvCxnSpPr>
          <p:nvPr/>
        </p:nvCxnSpPr>
        <p:spPr>
          <a:xfrm flipH="1" flipV="1">
            <a:off x="2932417" y="1885038"/>
            <a:ext cx="3148934" cy="1004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D2C8A3CE-7EE8-BB4D-BF05-AC0B3072EC3E}"/>
              </a:ext>
            </a:extLst>
          </p:cNvPr>
          <p:cNvCxnSpPr>
            <a:cxnSpLocks/>
          </p:cNvCxnSpPr>
          <p:nvPr/>
        </p:nvCxnSpPr>
        <p:spPr>
          <a:xfrm flipH="1">
            <a:off x="7920598" y="1558342"/>
            <a:ext cx="1314292" cy="154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A5D2A5BF-5D44-2A4E-A2B5-29C71BB9F6D7}"/>
              </a:ext>
            </a:extLst>
          </p:cNvPr>
          <p:cNvCxnSpPr>
            <a:cxnSpLocks/>
          </p:cNvCxnSpPr>
          <p:nvPr/>
        </p:nvCxnSpPr>
        <p:spPr>
          <a:xfrm flipH="1">
            <a:off x="3477095" y="3841167"/>
            <a:ext cx="712691" cy="214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68BAD785-F42F-C449-963F-5E44EBDDC87A}"/>
              </a:ext>
            </a:extLst>
          </p:cNvPr>
          <p:cNvSpPr/>
          <p:nvPr/>
        </p:nvSpPr>
        <p:spPr>
          <a:xfrm>
            <a:off x="3426220" y="5924034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D47D77-FA39-E64F-92AC-95198BD592AA}"/>
              </a:ext>
            </a:extLst>
          </p:cNvPr>
          <p:cNvSpPr/>
          <p:nvPr/>
        </p:nvSpPr>
        <p:spPr>
          <a:xfrm>
            <a:off x="8310459" y="5451082"/>
            <a:ext cx="113842" cy="1138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5CA6F51-BFE0-F04B-9317-B5404F8831D2}"/>
              </a:ext>
            </a:extLst>
          </p:cNvPr>
          <p:cNvSpPr/>
          <p:nvPr/>
        </p:nvSpPr>
        <p:spPr>
          <a:xfrm>
            <a:off x="7206398" y="4681641"/>
            <a:ext cx="113842" cy="1138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7932F06-5FFE-7F40-9FDE-7C350BCF4BB2}"/>
              </a:ext>
            </a:extLst>
          </p:cNvPr>
          <p:cNvSpPr/>
          <p:nvPr/>
        </p:nvSpPr>
        <p:spPr>
          <a:xfrm>
            <a:off x="5920219" y="3874136"/>
            <a:ext cx="113842" cy="1138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F86155C-581E-3C42-AB92-5F0B47E541AB}"/>
              </a:ext>
            </a:extLst>
          </p:cNvPr>
          <p:cNvSpPr/>
          <p:nvPr/>
        </p:nvSpPr>
        <p:spPr>
          <a:xfrm>
            <a:off x="6017877" y="2844642"/>
            <a:ext cx="113842" cy="1138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5A394E-2FB3-AD45-8E94-E9ED2E11C549}"/>
              </a:ext>
            </a:extLst>
          </p:cNvPr>
          <p:cNvSpPr/>
          <p:nvPr/>
        </p:nvSpPr>
        <p:spPr>
          <a:xfrm>
            <a:off x="4135133" y="3781472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Gerade Verbindung 105">
            <a:extLst>
              <a:ext uri="{FF2B5EF4-FFF2-40B4-BE49-F238E27FC236}">
                <a16:creationId xmlns:a16="http://schemas.microsoft.com/office/drawing/2014/main" id="{4288BC48-1369-4549-8969-18446D73615D}"/>
              </a:ext>
            </a:extLst>
          </p:cNvPr>
          <p:cNvCxnSpPr>
            <a:cxnSpLocks/>
          </p:cNvCxnSpPr>
          <p:nvPr/>
        </p:nvCxnSpPr>
        <p:spPr>
          <a:xfrm flipV="1">
            <a:off x="7407275" y="782243"/>
            <a:ext cx="1663700" cy="680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F31203C3-955C-674F-8C19-266E0154E07A}"/>
              </a:ext>
            </a:extLst>
          </p:cNvPr>
          <p:cNvSpPr/>
          <p:nvPr/>
        </p:nvSpPr>
        <p:spPr>
          <a:xfrm>
            <a:off x="7320240" y="1396535"/>
            <a:ext cx="113842" cy="1138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1" name="Gerade Verbindung 110">
            <a:extLst>
              <a:ext uri="{FF2B5EF4-FFF2-40B4-BE49-F238E27FC236}">
                <a16:creationId xmlns:a16="http://schemas.microsoft.com/office/drawing/2014/main" id="{A3E4C731-B9D7-E946-8162-FDC006A24FFC}"/>
              </a:ext>
            </a:extLst>
          </p:cNvPr>
          <p:cNvCxnSpPr>
            <a:cxnSpLocks/>
          </p:cNvCxnSpPr>
          <p:nvPr/>
        </p:nvCxnSpPr>
        <p:spPr>
          <a:xfrm flipV="1">
            <a:off x="7934885" y="2519234"/>
            <a:ext cx="1437765" cy="566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>
            <a:extLst>
              <a:ext uri="{FF2B5EF4-FFF2-40B4-BE49-F238E27FC236}">
                <a16:creationId xmlns:a16="http://schemas.microsoft.com/office/drawing/2014/main" id="{9A4C11A4-C381-BC4E-9455-D1335692BB51}"/>
              </a:ext>
            </a:extLst>
          </p:cNvPr>
          <p:cNvCxnSpPr>
            <a:cxnSpLocks/>
          </p:cNvCxnSpPr>
          <p:nvPr/>
        </p:nvCxnSpPr>
        <p:spPr>
          <a:xfrm>
            <a:off x="9234890" y="1566039"/>
            <a:ext cx="137985" cy="95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AC4C1218-6E0E-604B-9462-34FBCE59B06C}"/>
              </a:ext>
            </a:extLst>
          </p:cNvPr>
          <p:cNvSpPr/>
          <p:nvPr/>
        </p:nvSpPr>
        <p:spPr>
          <a:xfrm>
            <a:off x="7863676" y="3041583"/>
            <a:ext cx="113842" cy="1138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2" name="Gerade Verbindung 121">
            <a:extLst>
              <a:ext uri="{FF2B5EF4-FFF2-40B4-BE49-F238E27FC236}">
                <a16:creationId xmlns:a16="http://schemas.microsoft.com/office/drawing/2014/main" id="{6826C4FD-C76C-584B-80A4-2E2144B9A69D}"/>
              </a:ext>
            </a:extLst>
          </p:cNvPr>
          <p:cNvCxnSpPr>
            <a:cxnSpLocks/>
          </p:cNvCxnSpPr>
          <p:nvPr/>
        </p:nvCxnSpPr>
        <p:spPr>
          <a:xfrm>
            <a:off x="9234601" y="1566039"/>
            <a:ext cx="1939506" cy="476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id="{6E5929E4-F36F-A94C-B9B3-FF0AD86104D8}"/>
              </a:ext>
            </a:extLst>
          </p:cNvPr>
          <p:cNvSpPr/>
          <p:nvPr/>
        </p:nvSpPr>
        <p:spPr>
          <a:xfrm>
            <a:off x="9177969" y="1501037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Gerade Verbindung 127">
            <a:extLst>
              <a:ext uri="{FF2B5EF4-FFF2-40B4-BE49-F238E27FC236}">
                <a16:creationId xmlns:a16="http://schemas.microsoft.com/office/drawing/2014/main" id="{07015B0E-9B80-E640-8545-E8A36A465B11}"/>
              </a:ext>
            </a:extLst>
          </p:cNvPr>
          <p:cNvCxnSpPr>
            <a:cxnSpLocks/>
          </p:cNvCxnSpPr>
          <p:nvPr/>
        </p:nvCxnSpPr>
        <p:spPr>
          <a:xfrm flipV="1">
            <a:off x="8560387" y="3295109"/>
            <a:ext cx="1845139" cy="806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>
            <a:extLst>
              <a:ext uri="{FF2B5EF4-FFF2-40B4-BE49-F238E27FC236}">
                <a16:creationId xmlns:a16="http://schemas.microsoft.com/office/drawing/2014/main" id="{2DB47055-C90D-CD40-829E-A1D5B023CFF3}"/>
              </a:ext>
            </a:extLst>
          </p:cNvPr>
          <p:cNvCxnSpPr>
            <a:cxnSpLocks/>
          </p:cNvCxnSpPr>
          <p:nvPr/>
        </p:nvCxnSpPr>
        <p:spPr>
          <a:xfrm>
            <a:off x="8575934" y="4101789"/>
            <a:ext cx="1212671" cy="579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FAD239F8-88E0-C54A-A129-835F533A730F}"/>
              </a:ext>
            </a:extLst>
          </p:cNvPr>
          <p:cNvSpPr/>
          <p:nvPr/>
        </p:nvSpPr>
        <p:spPr>
          <a:xfrm>
            <a:off x="8505918" y="4043360"/>
            <a:ext cx="113842" cy="1138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5" name="Gerade Verbindung 134">
            <a:extLst>
              <a:ext uri="{FF2B5EF4-FFF2-40B4-BE49-F238E27FC236}">
                <a16:creationId xmlns:a16="http://schemas.microsoft.com/office/drawing/2014/main" id="{5EE1155E-C880-6948-B6E8-B56A5B0E84CE}"/>
              </a:ext>
            </a:extLst>
          </p:cNvPr>
          <p:cNvCxnSpPr>
            <a:cxnSpLocks/>
          </p:cNvCxnSpPr>
          <p:nvPr/>
        </p:nvCxnSpPr>
        <p:spPr>
          <a:xfrm flipV="1">
            <a:off x="9788605" y="3295109"/>
            <a:ext cx="616921" cy="1385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>
            <a:extLst>
              <a:ext uri="{FF2B5EF4-FFF2-40B4-BE49-F238E27FC236}">
                <a16:creationId xmlns:a16="http://schemas.microsoft.com/office/drawing/2014/main" id="{2FEDED70-EB6A-4040-B078-4DACF2B1F3C8}"/>
              </a:ext>
            </a:extLst>
          </p:cNvPr>
          <p:cNvCxnSpPr>
            <a:cxnSpLocks/>
          </p:cNvCxnSpPr>
          <p:nvPr/>
        </p:nvCxnSpPr>
        <p:spPr>
          <a:xfrm flipH="1" flipV="1">
            <a:off x="9372650" y="2519232"/>
            <a:ext cx="1032876" cy="77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>
            <a:extLst>
              <a:ext uri="{FF2B5EF4-FFF2-40B4-BE49-F238E27FC236}">
                <a16:creationId xmlns:a16="http://schemas.microsoft.com/office/drawing/2014/main" id="{A5E72634-AF9E-0A4D-BDA1-C02DC93D6E8D}"/>
              </a:ext>
            </a:extLst>
          </p:cNvPr>
          <p:cNvCxnSpPr>
            <a:cxnSpLocks/>
          </p:cNvCxnSpPr>
          <p:nvPr/>
        </p:nvCxnSpPr>
        <p:spPr>
          <a:xfrm flipV="1">
            <a:off x="10405526" y="2042635"/>
            <a:ext cx="768581" cy="12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744621F2-18E9-9F49-876A-BF9DF5E53AC3}"/>
              </a:ext>
            </a:extLst>
          </p:cNvPr>
          <p:cNvSpPr/>
          <p:nvPr/>
        </p:nvSpPr>
        <p:spPr>
          <a:xfrm>
            <a:off x="9313597" y="2457225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8" name="Gerade Verbindung 157">
            <a:extLst>
              <a:ext uri="{FF2B5EF4-FFF2-40B4-BE49-F238E27FC236}">
                <a16:creationId xmlns:a16="http://schemas.microsoft.com/office/drawing/2014/main" id="{F0FC3D39-FAC9-4A44-B5B4-B45227EB15C7}"/>
              </a:ext>
            </a:extLst>
          </p:cNvPr>
          <p:cNvCxnSpPr>
            <a:cxnSpLocks/>
          </p:cNvCxnSpPr>
          <p:nvPr/>
        </p:nvCxnSpPr>
        <p:spPr>
          <a:xfrm>
            <a:off x="10405526" y="3293814"/>
            <a:ext cx="1772701" cy="969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A482A3FC-88CA-EE4E-A019-C73DA4CEFD7C}"/>
              </a:ext>
            </a:extLst>
          </p:cNvPr>
          <p:cNvSpPr/>
          <p:nvPr/>
        </p:nvSpPr>
        <p:spPr>
          <a:xfrm>
            <a:off x="12120667" y="4205862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4F6D101-BDAC-C545-8F3C-EAFBFDC2F8A1}"/>
              </a:ext>
            </a:extLst>
          </p:cNvPr>
          <p:cNvSpPr/>
          <p:nvPr/>
        </p:nvSpPr>
        <p:spPr>
          <a:xfrm>
            <a:off x="11117186" y="1980628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095E321-D3DB-C448-B99E-5AD1C0BD0E02}"/>
              </a:ext>
            </a:extLst>
          </p:cNvPr>
          <p:cNvSpPr/>
          <p:nvPr/>
        </p:nvSpPr>
        <p:spPr>
          <a:xfrm>
            <a:off x="10345727" y="3250490"/>
            <a:ext cx="113842" cy="113842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6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32D61-0770-406D-A8B8-437517EF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improving access to STEMI reperfusion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682C2F-74FD-4F4B-A07B-39346B3D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A902E-9708-6040-A2ED-4388DEFE46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Sørensen</a:t>
            </a:r>
            <a:r>
              <a:rPr lang="en-GB" dirty="0"/>
              <a:t> JT &amp; </a:t>
            </a:r>
            <a:r>
              <a:rPr lang="en-GB" dirty="0" err="1"/>
              <a:t>Maeng</a:t>
            </a:r>
            <a:r>
              <a:rPr lang="en-GB" dirty="0"/>
              <a:t> M. Coronary Artery Disease 2015;26:713-722.</a:t>
            </a:r>
          </a:p>
          <a:p>
            <a:r>
              <a:rPr lang="en-GB" dirty="0"/>
              <a:t>2. Kawakami S et al. Circulation 2016;80:1624–1633.</a:t>
            </a:r>
          </a:p>
          <a:p>
            <a:r>
              <a:rPr lang="en-GB" dirty="0"/>
              <a:t>3. Park JJ et al. </a:t>
            </a:r>
            <a:r>
              <a:rPr lang="en-GB" dirty="0" err="1"/>
              <a:t>JACC</a:t>
            </a:r>
            <a:r>
              <a:rPr lang="en-GB" dirty="0"/>
              <a:t> 2016;68(13):1490-1492.</a:t>
            </a:r>
          </a:p>
        </p:txBody>
      </p:sp>
      <p:sp>
        <p:nvSpPr>
          <p:cNvPr id="12" name="Rechteck 13">
            <a:extLst>
              <a:ext uri="{FF2B5EF4-FFF2-40B4-BE49-F238E27FC236}">
                <a16:creationId xmlns:a16="http://schemas.microsoft.com/office/drawing/2014/main" id="{A74A75F8-B7A4-485C-89EE-E9BCAB16FD8A}"/>
              </a:ext>
            </a:extLst>
          </p:cNvPr>
          <p:cNvSpPr/>
          <p:nvPr/>
        </p:nvSpPr>
        <p:spPr>
          <a:xfrm>
            <a:off x="696079" y="1817226"/>
            <a:ext cx="10872034" cy="553327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13" name="Richtungspfeil 17">
            <a:extLst>
              <a:ext uri="{FF2B5EF4-FFF2-40B4-BE49-F238E27FC236}">
                <a16:creationId xmlns:a16="http://schemas.microsoft.com/office/drawing/2014/main" id="{1B0C1737-C2E8-432D-90EB-5AAE9A4A362C}"/>
              </a:ext>
            </a:extLst>
          </p:cNvPr>
          <p:cNvSpPr/>
          <p:nvPr/>
        </p:nvSpPr>
        <p:spPr>
          <a:xfrm>
            <a:off x="696079" y="1818528"/>
            <a:ext cx="580616" cy="5520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0" name="Inhaltsplatzhalter 9">
            <a:extLst>
              <a:ext uri="{FF2B5EF4-FFF2-40B4-BE49-F238E27FC236}">
                <a16:creationId xmlns:a16="http://schemas.microsoft.com/office/drawing/2014/main" id="{5B4A7170-AAEA-480E-BC74-80EC2335125D}"/>
              </a:ext>
            </a:extLst>
          </p:cNvPr>
          <p:cNvSpPr txBox="1">
            <a:spLocks/>
          </p:cNvSpPr>
          <p:nvPr/>
        </p:nvSpPr>
        <p:spPr>
          <a:xfrm>
            <a:off x="1352894" y="1815482"/>
            <a:ext cx="10215219" cy="53431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</a:rPr>
              <a:t>Public education &amp; STEMI awareness 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b="0" dirty="0">
                <a:solidFill>
                  <a:schemeClr val="tx1"/>
                </a:solidFill>
              </a:rPr>
              <a:t> reduce symptom onset-to-call times</a:t>
            </a:r>
            <a:r>
              <a:rPr lang="en-GB" b="0" baseline="30000" dirty="0">
                <a:solidFill>
                  <a:schemeClr val="tx1"/>
                </a:solidFill>
              </a:rPr>
              <a:t>1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72D42BF-9B4F-4EE8-9AA8-0295FBE9E202}"/>
              </a:ext>
            </a:extLst>
          </p:cNvPr>
          <p:cNvSpPr/>
          <p:nvPr/>
        </p:nvSpPr>
        <p:spPr>
          <a:xfrm>
            <a:off x="696078" y="1337643"/>
            <a:ext cx="10872033" cy="426239"/>
          </a:xfrm>
          <a:prstGeom prst="rect">
            <a:avLst/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rtlCol="0" anchor="ctr"/>
          <a:lstStyle/>
          <a:p>
            <a:pPr marL="0" lvl="1"/>
            <a:r>
              <a:rPr lang="en-GB" sz="2000" b="1" dirty="0"/>
              <a:t>Education</a:t>
            </a:r>
          </a:p>
        </p:txBody>
      </p:sp>
      <p:sp>
        <p:nvSpPr>
          <p:cNvPr id="26" name="Rechteck 13">
            <a:extLst>
              <a:ext uri="{FF2B5EF4-FFF2-40B4-BE49-F238E27FC236}">
                <a16:creationId xmlns:a16="http://schemas.microsoft.com/office/drawing/2014/main" id="{2C164509-040C-4E81-9B0B-FC86BFAAD170}"/>
              </a:ext>
            </a:extLst>
          </p:cNvPr>
          <p:cNvSpPr/>
          <p:nvPr/>
        </p:nvSpPr>
        <p:spPr>
          <a:xfrm>
            <a:off x="692074" y="2946519"/>
            <a:ext cx="10872034" cy="553327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27" name="Richtungspfeil 17">
            <a:extLst>
              <a:ext uri="{FF2B5EF4-FFF2-40B4-BE49-F238E27FC236}">
                <a16:creationId xmlns:a16="http://schemas.microsoft.com/office/drawing/2014/main" id="{056BF941-2F3E-4467-9ACB-D2BDA62C0AD7}"/>
              </a:ext>
            </a:extLst>
          </p:cNvPr>
          <p:cNvSpPr/>
          <p:nvPr/>
        </p:nvSpPr>
        <p:spPr>
          <a:xfrm>
            <a:off x="692074" y="2947821"/>
            <a:ext cx="580616" cy="552025"/>
          </a:xfrm>
          <a:prstGeom prst="homePlate">
            <a:avLst>
              <a:gd name="adj" fmla="val 53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8" name="Inhaltsplatzhalter 9">
            <a:extLst>
              <a:ext uri="{FF2B5EF4-FFF2-40B4-BE49-F238E27FC236}">
                <a16:creationId xmlns:a16="http://schemas.microsoft.com/office/drawing/2014/main" id="{3042646D-0309-4345-9FB6-A748D7D380E5}"/>
              </a:ext>
            </a:extLst>
          </p:cNvPr>
          <p:cNvSpPr txBox="1">
            <a:spLocks/>
          </p:cNvSpPr>
          <p:nvPr/>
        </p:nvSpPr>
        <p:spPr>
          <a:xfrm>
            <a:off x="1348889" y="2944775"/>
            <a:ext cx="10215219" cy="53431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</a:rPr>
              <a:t>A mobile telemedicine system (MTS) that continuously transmits real-time 12-lead ECG from ambulances </a:t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in a pre-hospital setting can reduce reperfusion delay</a:t>
            </a:r>
            <a:r>
              <a:rPr lang="en-GB" b="0" baseline="30000" dirty="0">
                <a:solidFill>
                  <a:schemeClr val="tx1"/>
                </a:solidFill>
              </a:rPr>
              <a:t>2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1E7A53B-3036-482A-8B23-C581C2C02614}"/>
              </a:ext>
            </a:extLst>
          </p:cNvPr>
          <p:cNvSpPr/>
          <p:nvPr/>
        </p:nvSpPr>
        <p:spPr>
          <a:xfrm>
            <a:off x="692073" y="2453288"/>
            <a:ext cx="10872033" cy="426239"/>
          </a:xfrm>
          <a:prstGeom prst="rect">
            <a:avLst/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rtlCol="0" anchor="ctr"/>
          <a:lstStyle/>
          <a:p>
            <a:pPr marL="0" lvl="1"/>
            <a:r>
              <a:rPr lang="en-GB" sz="2000" b="1" dirty="0"/>
              <a:t>Technology</a:t>
            </a:r>
          </a:p>
        </p:txBody>
      </p:sp>
      <p:sp>
        <p:nvSpPr>
          <p:cNvPr id="30" name="Rechteck 13">
            <a:extLst>
              <a:ext uri="{FF2B5EF4-FFF2-40B4-BE49-F238E27FC236}">
                <a16:creationId xmlns:a16="http://schemas.microsoft.com/office/drawing/2014/main" id="{1086F031-1553-4962-A31A-D771EDAD533B}"/>
              </a:ext>
            </a:extLst>
          </p:cNvPr>
          <p:cNvSpPr/>
          <p:nvPr/>
        </p:nvSpPr>
        <p:spPr>
          <a:xfrm>
            <a:off x="707994" y="3576595"/>
            <a:ext cx="10872034" cy="553327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31" name="Richtungspfeil 17">
            <a:extLst>
              <a:ext uri="{FF2B5EF4-FFF2-40B4-BE49-F238E27FC236}">
                <a16:creationId xmlns:a16="http://schemas.microsoft.com/office/drawing/2014/main" id="{7ACE92B5-DD97-452E-B4D8-5B3C2869A728}"/>
              </a:ext>
            </a:extLst>
          </p:cNvPr>
          <p:cNvSpPr/>
          <p:nvPr/>
        </p:nvSpPr>
        <p:spPr>
          <a:xfrm>
            <a:off x="707994" y="3577897"/>
            <a:ext cx="580616" cy="552025"/>
          </a:xfrm>
          <a:prstGeom prst="homePlate">
            <a:avLst>
              <a:gd name="adj" fmla="val 53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32" name="Inhaltsplatzhalter 9">
            <a:extLst>
              <a:ext uri="{FF2B5EF4-FFF2-40B4-BE49-F238E27FC236}">
                <a16:creationId xmlns:a16="http://schemas.microsoft.com/office/drawing/2014/main" id="{B8A886FB-D8A5-4508-BEF0-1AFED29A5A0E}"/>
              </a:ext>
            </a:extLst>
          </p:cNvPr>
          <p:cNvSpPr txBox="1">
            <a:spLocks/>
          </p:cNvSpPr>
          <p:nvPr/>
        </p:nvSpPr>
        <p:spPr>
          <a:xfrm>
            <a:off x="1364809" y="3574851"/>
            <a:ext cx="10215219" cy="53431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</a:rPr>
              <a:t>A network of local HCPs using a smartphone social network system can reduce total ischaemic time in transferred STEMI patients with rapid, seamless interactive communication among healthcare providers</a:t>
            </a:r>
            <a:r>
              <a:rPr lang="en-GB" b="0" baseline="30000" dirty="0">
                <a:solidFill>
                  <a:schemeClr val="tx1"/>
                </a:solidFill>
              </a:rPr>
              <a:t>3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3" name="Rechteck 13">
            <a:extLst>
              <a:ext uri="{FF2B5EF4-FFF2-40B4-BE49-F238E27FC236}">
                <a16:creationId xmlns:a16="http://schemas.microsoft.com/office/drawing/2014/main" id="{316FEFED-EC34-475F-AF38-0730C24BE6E2}"/>
              </a:ext>
            </a:extLst>
          </p:cNvPr>
          <p:cNvSpPr/>
          <p:nvPr/>
        </p:nvSpPr>
        <p:spPr>
          <a:xfrm>
            <a:off x="694346" y="4723005"/>
            <a:ext cx="10872034" cy="553327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34" name="Richtungspfeil 17">
            <a:extLst>
              <a:ext uri="{FF2B5EF4-FFF2-40B4-BE49-F238E27FC236}">
                <a16:creationId xmlns:a16="http://schemas.microsoft.com/office/drawing/2014/main" id="{40D680B9-72B4-4683-836A-5771290C9D6B}"/>
              </a:ext>
            </a:extLst>
          </p:cNvPr>
          <p:cNvSpPr/>
          <p:nvPr/>
        </p:nvSpPr>
        <p:spPr>
          <a:xfrm>
            <a:off x="694346" y="4724307"/>
            <a:ext cx="580616" cy="552025"/>
          </a:xfrm>
          <a:prstGeom prst="homePlate">
            <a:avLst>
              <a:gd name="adj" fmla="val 53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35" name="Inhaltsplatzhalter 9">
            <a:extLst>
              <a:ext uri="{FF2B5EF4-FFF2-40B4-BE49-F238E27FC236}">
                <a16:creationId xmlns:a16="http://schemas.microsoft.com/office/drawing/2014/main" id="{D3E75302-D5C0-4C51-9869-A9AF711C554B}"/>
              </a:ext>
            </a:extLst>
          </p:cNvPr>
          <p:cNvSpPr txBox="1">
            <a:spLocks/>
          </p:cNvSpPr>
          <p:nvPr/>
        </p:nvSpPr>
        <p:spPr>
          <a:xfrm>
            <a:off x="1351161" y="4721261"/>
            <a:ext cx="10215219" cy="53431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</a:rPr>
              <a:t>Foster strong communication among medical professionals involved in the treatment of STEMI</a:t>
            </a:r>
            <a:r>
              <a:rPr lang="en-GB" b="0" baseline="30000" dirty="0">
                <a:solidFill>
                  <a:schemeClr val="tx1"/>
                </a:solidFill>
              </a:rPr>
              <a:t>1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AE55942-0153-4B7D-862A-D78091F99AA1}"/>
              </a:ext>
            </a:extLst>
          </p:cNvPr>
          <p:cNvSpPr/>
          <p:nvPr/>
        </p:nvSpPr>
        <p:spPr>
          <a:xfrm>
            <a:off x="694345" y="4202478"/>
            <a:ext cx="10872033" cy="426239"/>
          </a:xfrm>
          <a:prstGeom prst="rect">
            <a:avLst/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rtlCol="0" anchor="ctr"/>
          <a:lstStyle/>
          <a:p>
            <a:pPr marL="0" lvl="1"/>
            <a:r>
              <a:rPr lang="en-GB" sz="2000" b="1" dirty="0"/>
              <a:t>STEMI Networks</a:t>
            </a:r>
          </a:p>
        </p:txBody>
      </p:sp>
      <p:sp>
        <p:nvSpPr>
          <p:cNvPr id="37" name="Rechteck 13">
            <a:extLst>
              <a:ext uri="{FF2B5EF4-FFF2-40B4-BE49-F238E27FC236}">
                <a16:creationId xmlns:a16="http://schemas.microsoft.com/office/drawing/2014/main" id="{23D2F98F-269A-41BB-96A1-B49A1080C345}"/>
              </a:ext>
            </a:extLst>
          </p:cNvPr>
          <p:cNvSpPr/>
          <p:nvPr/>
        </p:nvSpPr>
        <p:spPr>
          <a:xfrm>
            <a:off x="710266" y="5353081"/>
            <a:ext cx="10872034" cy="553327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38" name="Richtungspfeil 17">
            <a:extLst>
              <a:ext uri="{FF2B5EF4-FFF2-40B4-BE49-F238E27FC236}">
                <a16:creationId xmlns:a16="http://schemas.microsoft.com/office/drawing/2014/main" id="{3C369529-3FAC-4A58-9977-2003E733E971}"/>
              </a:ext>
            </a:extLst>
          </p:cNvPr>
          <p:cNvSpPr/>
          <p:nvPr/>
        </p:nvSpPr>
        <p:spPr>
          <a:xfrm>
            <a:off x="710266" y="5354383"/>
            <a:ext cx="580616" cy="552025"/>
          </a:xfrm>
          <a:prstGeom prst="homePlate">
            <a:avLst>
              <a:gd name="adj" fmla="val 53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39" name="Inhaltsplatzhalter 9">
            <a:extLst>
              <a:ext uri="{FF2B5EF4-FFF2-40B4-BE49-F238E27FC236}">
                <a16:creationId xmlns:a16="http://schemas.microsoft.com/office/drawing/2014/main" id="{06463C5D-6AE3-46FC-BF4C-2B5D089A2FF5}"/>
              </a:ext>
            </a:extLst>
          </p:cNvPr>
          <p:cNvSpPr txBox="1">
            <a:spLocks/>
          </p:cNvSpPr>
          <p:nvPr/>
        </p:nvSpPr>
        <p:spPr>
          <a:xfrm>
            <a:off x="1367081" y="5351337"/>
            <a:ext cx="10215219" cy="53431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</a:rPr>
              <a:t>Facilitate pre-hospital diagnosis and thrombolysis or referral to a PCI-capable facility within guideline-</a:t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specific timeframes</a:t>
            </a:r>
            <a:r>
              <a:rPr lang="en-GB" b="0" baseline="30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087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1">
            <a:extLst>
              <a:ext uri="{FF2B5EF4-FFF2-40B4-BE49-F238E27FC236}">
                <a16:creationId xmlns:a16="http://schemas.microsoft.com/office/drawing/2014/main" id="{97485706-C332-4E12-BE30-686B54C6EB3B}"/>
              </a:ext>
            </a:extLst>
          </p:cNvPr>
          <p:cNvSpPr txBox="1">
            <a:spLocks/>
          </p:cNvSpPr>
          <p:nvPr/>
        </p:nvSpPr>
        <p:spPr>
          <a:xfrm>
            <a:off x="695324" y="446987"/>
            <a:ext cx="10872789" cy="894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8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Guideline recommendations* for improving access to reperfusion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254858-06A9-4367-96E2-12EFA09FFCCC}"/>
              </a:ext>
            </a:extLst>
          </p:cNvPr>
          <p:cNvGrpSpPr/>
          <p:nvPr/>
        </p:nvGrpSpPr>
        <p:grpSpPr>
          <a:xfrm>
            <a:off x="695821" y="1411465"/>
            <a:ext cx="10872293" cy="693805"/>
            <a:chOff x="695821" y="1411465"/>
            <a:chExt cx="10872293" cy="693805"/>
          </a:xfrm>
        </p:grpSpPr>
        <p:sp>
          <p:nvSpPr>
            <p:cNvPr id="38" name="Rechteck 13">
              <a:extLst>
                <a:ext uri="{FF2B5EF4-FFF2-40B4-BE49-F238E27FC236}">
                  <a16:creationId xmlns:a16="http://schemas.microsoft.com/office/drawing/2014/main" id="{104B30DF-7A10-40F3-8AE7-D4B777B1544A}"/>
                </a:ext>
              </a:extLst>
            </p:cNvPr>
            <p:cNvSpPr/>
            <p:nvPr/>
          </p:nvSpPr>
          <p:spPr>
            <a:xfrm>
              <a:off x="695823" y="1411465"/>
              <a:ext cx="10872290" cy="69380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rIns="36000" rtlCol="0" anchor="ctr"/>
            <a:lstStyle/>
            <a:p>
              <a:pPr marL="0" lvl="1"/>
              <a:endParaRPr lang="en-GB" sz="1700" b="1"/>
            </a:p>
          </p:txBody>
        </p:sp>
        <p:sp>
          <p:nvSpPr>
            <p:cNvPr id="41" name="Richtungspfeil 17">
              <a:extLst>
                <a:ext uri="{FF2B5EF4-FFF2-40B4-BE49-F238E27FC236}">
                  <a16:creationId xmlns:a16="http://schemas.microsoft.com/office/drawing/2014/main" id="{E9B372C5-4CAC-4E0A-AA17-05F2C6DCF44B}"/>
                </a:ext>
              </a:extLst>
            </p:cNvPr>
            <p:cNvSpPr/>
            <p:nvPr/>
          </p:nvSpPr>
          <p:spPr>
            <a:xfrm>
              <a:off x="695821" y="1411465"/>
              <a:ext cx="5752604" cy="69380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r>
                <a:rPr lang="en-GB" sz="1600" dirty="0"/>
                <a:t>Timely on-scene arrival of EMS</a:t>
              </a:r>
              <a:r>
                <a:rPr lang="en-GB" sz="1600" baseline="30000" dirty="0"/>
                <a:t>1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07040AA-BB81-4494-9C5E-AAB38F273B2C}"/>
                </a:ext>
              </a:extLst>
            </p:cNvPr>
            <p:cNvSpPr txBox="1"/>
            <p:nvPr/>
          </p:nvSpPr>
          <p:spPr>
            <a:xfrm>
              <a:off x="6456447" y="1470123"/>
              <a:ext cx="5111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Rapid recognition of myocardial ischaemic symptoms and initiation of EMS contact</a:t>
              </a:r>
              <a:r>
                <a:rPr lang="en-GB" sz="1600" baseline="30000" dirty="0"/>
                <a:t>1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4DDC04A-6656-4B55-BFB9-A145046707D7}"/>
              </a:ext>
            </a:extLst>
          </p:cNvPr>
          <p:cNvGrpSpPr/>
          <p:nvPr/>
        </p:nvGrpSpPr>
        <p:grpSpPr>
          <a:xfrm>
            <a:off x="687803" y="2141082"/>
            <a:ext cx="10888332" cy="693805"/>
            <a:chOff x="687803" y="2141082"/>
            <a:chExt cx="10888332" cy="693805"/>
          </a:xfrm>
        </p:grpSpPr>
        <p:sp>
          <p:nvSpPr>
            <p:cNvPr id="65" name="Rechteck 13">
              <a:extLst>
                <a:ext uri="{FF2B5EF4-FFF2-40B4-BE49-F238E27FC236}">
                  <a16:creationId xmlns:a16="http://schemas.microsoft.com/office/drawing/2014/main" id="{BCB7E6CC-B023-4E94-965A-6F707BB113AF}"/>
                </a:ext>
              </a:extLst>
            </p:cNvPr>
            <p:cNvSpPr/>
            <p:nvPr/>
          </p:nvSpPr>
          <p:spPr>
            <a:xfrm>
              <a:off x="687803" y="2141082"/>
              <a:ext cx="10872290" cy="69380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rIns="36000" rtlCol="0" anchor="ctr"/>
            <a:lstStyle/>
            <a:p>
              <a:pPr marL="0" lvl="1"/>
              <a:endParaRPr lang="en-GB" sz="1700" b="1"/>
            </a:p>
          </p:txBody>
        </p:sp>
        <p:sp>
          <p:nvSpPr>
            <p:cNvPr id="66" name="Richtungspfeil 17">
              <a:extLst>
                <a:ext uri="{FF2B5EF4-FFF2-40B4-BE49-F238E27FC236}">
                  <a16:creationId xmlns:a16="http://schemas.microsoft.com/office/drawing/2014/main" id="{DEFBD4F7-424A-41FE-B16B-AF1A2978D9B1}"/>
                </a:ext>
              </a:extLst>
            </p:cNvPr>
            <p:cNvSpPr/>
            <p:nvPr/>
          </p:nvSpPr>
          <p:spPr>
            <a:xfrm>
              <a:off x="695825" y="2141082"/>
              <a:ext cx="5744580" cy="69380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r>
                <a:rPr lang="en-GB" sz="1600" dirty="0"/>
                <a:t>Pre-hospital ECG to identify STEMI</a:t>
              </a:r>
              <a:r>
                <a:rPr lang="en-GB" sz="1600" baseline="30000" dirty="0"/>
                <a:t>1</a:t>
              </a:r>
              <a:r>
                <a:rPr lang="en-GB" sz="1600" dirty="0"/>
                <a:t> and alert STEMI teams</a:t>
              </a:r>
              <a:r>
                <a:rPr lang="en-GB" sz="1600" baseline="30000" dirty="0"/>
                <a:t>2</a:t>
              </a:r>
              <a:r>
                <a:rPr lang="en-GB" sz="1600" dirty="0"/>
                <a:t>  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E9B1DF10-6740-469A-9AE1-9F2CD0C31B73}"/>
                </a:ext>
              </a:extLst>
            </p:cNvPr>
            <p:cNvSpPr txBox="1"/>
            <p:nvPr/>
          </p:nvSpPr>
          <p:spPr>
            <a:xfrm>
              <a:off x="6456447" y="2188964"/>
              <a:ext cx="5119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Determine if PPCI &lt;90 min from diagnosis is possible, otherwise consider a pharmacoinvasive approach</a:t>
              </a:r>
              <a:r>
                <a:rPr lang="en-GB" sz="1600" baseline="30000" dirty="0"/>
                <a:t>3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DF5AC4F-366D-4608-AF41-6B6EAFC8C388}"/>
              </a:ext>
            </a:extLst>
          </p:cNvPr>
          <p:cNvGrpSpPr/>
          <p:nvPr/>
        </p:nvGrpSpPr>
        <p:grpSpPr>
          <a:xfrm>
            <a:off x="703843" y="2893129"/>
            <a:ext cx="10872293" cy="693805"/>
            <a:chOff x="703843" y="2893129"/>
            <a:chExt cx="10872293" cy="693805"/>
          </a:xfrm>
        </p:grpSpPr>
        <p:sp>
          <p:nvSpPr>
            <p:cNvPr id="68" name="Rechteck 13">
              <a:extLst>
                <a:ext uri="{FF2B5EF4-FFF2-40B4-BE49-F238E27FC236}">
                  <a16:creationId xmlns:a16="http://schemas.microsoft.com/office/drawing/2014/main" id="{D0DFE2D3-CAD1-4A1D-9504-CE55EA83D632}"/>
                </a:ext>
              </a:extLst>
            </p:cNvPr>
            <p:cNvSpPr/>
            <p:nvPr/>
          </p:nvSpPr>
          <p:spPr>
            <a:xfrm>
              <a:off x="703845" y="2893129"/>
              <a:ext cx="10872290" cy="69380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rIns="36000" rtlCol="0" anchor="ctr"/>
            <a:lstStyle/>
            <a:p>
              <a:pPr marL="0" lvl="1"/>
              <a:endParaRPr lang="en-GB" sz="1700" b="1"/>
            </a:p>
          </p:txBody>
        </p:sp>
        <p:sp>
          <p:nvSpPr>
            <p:cNvPr id="69" name="Richtungspfeil 17">
              <a:extLst>
                <a:ext uri="{FF2B5EF4-FFF2-40B4-BE49-F238E27FC236}">
                  <a16:creationId xmlns:a16="http://schemas.microsoft.com/office/drawing/2014/main" id="{AA7E9328-AB44-4EB4-9B5B-022AFEE4AC59}"/>
                </a:ext>
              </a:extLst>
            </p:cNvPr>
            <p:cNvSpPr/>
            <p:nvPr/>
          </p:nvSpPr>
          <p:spPr>
            <a:xfrm>
              <a:off x="703843" y="2893129"/>
              <a:ext cx="5752604" cy="69380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r>
                <a:rPr lang="en-GB" sz="1600" dirty="0"/>
                <a:t>Single-call activation of STEMI team for reperfusion therapy</a:t>
              </a:r>
              <a:r>
                <a:rPr lang="en-GB" sz="1600" baseline="30000" dirty="0"/>
                <a:t>2,3</a:t>
              </a:r>
              <a:r>
                <a:rPr lang="en-GB" sz="1600" dirty="0"/>
                <a:t>; </a:t>
              </a:r>
              <a:r>
                <a:rPr lang="en-GB" sz="1600"/>
                <a:t>Pre-hospital catheterisation </a:t>
              </a:r>
              <a:r>
                <a:rPr lang="en-GB" sz="1600" dirty="0"/>
                <a:t>laboratory activation</a:t>
              </a:r>
              <a:r>
                <a:rPr lang="en-GB" sz="1600" baseline="30000" dirty="0"/>
                <a:t>1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17410043-5428-453A-A72D-86FC4E6BBC6C}"/>
                </a:ext>
              </a:extLst>
            </p:cNvPr>
            <p:cNvSpPr txBox="1"/>
            <p:nvPr/>
          </p:nvSpPr>
          <p:spPr>
            <a:xfrm>
              <a:off x="6456447" y="2952248"/>
              <a:ext cx="5119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Implemented immediately from the point of FMC with the patient (EMS or emergency department)</a:t>
              </a:r>
              <a:r>
                <a:rPr lang="en-GB" sz="1600" baseline="30000" dirty="0"/>
                <a:t>3,4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8CED2D4-1B9B-4C24-8D51-F7FD02628F26}"/>
              </a:ext>
            </a:extLst>
          </p:cNvPr>
          <p:cNvGrpSpPr/>
          <p:nvPr/>
        </p:nvGrpSpPr>
        <p:grpSpPr>
          <a:xfrm>
            <a:off x="695823" y="3645175"/>
            <a:ext cx="10872293" cy="693805"/>
            <a:chOff x="695823" y="3645175"/>
            <a:chExt cx="10872293" cy="693805"/>
          </a:xfrm>
        </p:grpSpPr>
        <p:sp>
          <p:nvSpPr>
            <p:cNvPr id="71" name="Rechteck 13">
              <a:extLst>
                <a:ext uri="{FF2B5EF4-FFF2-40B4-BE49-F238E27FC236}">
                  <a16:creationId xmlns:a16="http://schemas.microsoft.com/office/drawing/2014/main" id="{584F62BF-A2FE-484F-AD9C-118176F62CCD}"/>
                </a:ext>
              </a:extLst>
            </p:cNvPr>
            <p:cNvSpPr/>
            <p:nvPr/>
          </p:nvSpPr>
          <p:spPr>
            <a:xfrm>
              <a:off x="695825" y="3645175"/>
              <a:ext cx="10872290" cy="69380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rIns="36000" rtlCol="0" anchor="ctr"/>
            <a:lstStyle/>
            <a:p>
              <a:pPr marL="0" lvl="1"/>
              <a:endParaRPr lang="en-GB" sz="1700" b="1"/>
            </a:p>
          </p:txBody>
        </p:sp>
        <p:sp>
          <p:nvSpPr>
            <p:cNvPr id="72" name="Richtungspfeil 17">
              <a:extLst>
                <a:ext uri="{FF2B5EF4-FFF2-40B4-BE49-F238E27FC236}">
                  <a16:creationId xmlns:a16="http://schemas.microsoft.com/office/drawing/2014/main" id="{6E771B0B-731D-44B8-A0E0-ED47112290E1}"/>
                </a:ext>
              </a:extLst>
            </p:cNvPr>
            <p:cNvSpPr/>
            <p:nvPr/>
          </p:nvSpPr>
          <p:spPr>
            <a:xfrm>
              <a:off x="695823" y="3645175"/>
              <a:ext cx="5752604" cy="69380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r>
                <a:rPr lang="en-GB" sz="1600" dirty="0"/>
                <a:t>Bypass non-PCI capable centres and transport to nearest PCI centre</a:t>
              </a:r>
              <a:r>
                <a:rPr lang="en-GB" sz="1600" baseline="30000" dirty="0"/>
                <a:t>3,4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91F27B01-49D9-4667-B880-F1924A591FA2}"/>
                </a:ext>
              </a:extLst>
            </p:cNvPr>
            <p:cNvSpPr txBox="1"/>
            <p:nvPr/>
          </p:nvSpPr>
          <p:spPr>
            <a:xfrm>
              <a:off x="6456447" y="3694955"/>
              <a:ext cx="5111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The implementation of a “no-refusal” policy at PCI centres for STEMI</a:t>
              </a:r>
              <a:r>
                <a:rPr lang="en-GB" sz="1600" baseline="30000" dirty="0"/>
                <a:t>3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49462D7-373B-4CEB-95C3-B02CA125ED8E}"/>
              </a:ext>
            </a:extLst>
          </p:cNvPr>
          <p:cNvGrpSpPr/>
          <p:nvPr/>
        </p:nvGrpSpPr>
        <p:grpSpPr>
          <a:xfrm>
            <a:off x="703843" y="4374792"/>
            <a:ext cx="10872293" cy="738664"/>
            <a:chOff x="703843" y="4374792"/>
            <a:chExt cx="10872293" cy="738664"/>
          </a:xfrm>
        </p:grpSpPr>
        <p:sp>
          <p:nvSpPr>
            <p:cNvPr id="74" name="Rechteck 13">
              <a:extLst>
                <a:ext uri="{FF2B5EF4-FFF2-40B4-BE49-F238E27FC236}">
                  <a16:creationId xmlns:a16="http://schemas.microsoft.com/office/drawing/2014/main" id="{52CD401B-D563-4214-9BF8-A41AC0716ABC}"/>
                </a:ext>
              </a:extLst>
            </p:cNvPr>
            <p:cNvSpPr/>
            <p:nvPr/>
          </p:nvSpPr>
          <p:spPr>
            <a:xfrm>
              <a:off x="703845" y="4397222"/>
              <a:ext cx="10872290" cy="69380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rIns="36000" rtlCol="0" anchor="ctr"/>
            <a:lstStyle/>
            <a:p>
              <a:pPr marL="0" lvl="1"/>
              <a:endParaRPr lang="en-GB" sz="1700" b="1"/>
            </a:p>
          </p:txBody>
        </p:sp>
        <p:sp>
          <p:nvSpPr>
            <p:cNvPr id="75" name="Richtungspfeil 17">
              <a:extLst>
                <a:ext uri="{FF2B5EF4-FFF2-40B4-BE49-F238E27FC236}">
                  <a16:creationId xmlns:a16="http://schemas.microsoft.com/office/drawing/2014/main" id="{32192169-DCFA-43CB-A80D-6B2FB15688EB}"/>
                </a:ext>
              </a:extLst>
            </p:cNvPr>
            <p:cNvSpPr/>
            <p:nvPr/>
          </p:nvSpPr>
          <p:spPr>
            <a:xfrm>
              <a:off x="703843" y="4397222"/>
              <a:ext cx="5752604" cy="69380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r>
                <a:rPr lang="en-GB" sz="1600"/>
                <a:t>Implementation of reperfusion networks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1509F2F7-9AF2-4F22-980A-0983BB346BC1}"/>
                </a:ext>
              </a:extLst>
            </p:cNvPr>
            <p:cNvSpPr txBox="1"/>
            <p:nvPr/>
          </p:nvSpPr>
          <p:spPr>
            <a:xfrm>
              <a:off x="6464467" y="4374792"/>
              <a:ext cx="51116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Pre-planned default initial reperfusion strategy (PPCI or pharmacoinvasive) for each hospital within the network on the basis of the geographic/transport situation</a:t>
              </a:r>
              <a:r>
                <a:rPr lang="en-GB" sz="1400" baseline="30000" dirty="0"/>
                <a:t>3,4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7A4C59C-C536-44CE-9780-4E9A93DD3733}"/>
              </a:ext>
            </a:extLst>
          </p:cNvPr>
          <p:cNvGrpSpPr/>
          <p:nvPr/>
        </p:nvGrpSpPr>
        <p:grpSpPr>
          <a:xfrm>
            <a:off x="695823" y="5149269"/>
            <a:ext cx="10872293" cy="693805"/>
            <a:chOff x="695823" y="5149269"/>
            <a:chExt cx="10872293" cy="693805"/>
          </a:xfrm>
        </p:grpSpPr>
        <p:sp>
          <p:nvSpPr>
            <p:cNvPr id="77" name="Rechteck 13">
              <a:extLst>
                <a:ext uri="{FF2B5EF4-FFF2-40B4-BE49-F238E27FC236}">
                  <a16:creationId xmlns:a16="http://schemas.microsoft.com/office/drawing/2014/main" id="{52442ED4-0FDC-433C-9938-E2170404C8F4}"/>
                </a:ext>
              </a:extLst>
            </p:cNvPr>
            <p:cNvSpPr/>
            <p:nvPr/>
          </p:nvSpPr>
          <p:spPr>
            <a:xfrm>
              <a:off x="695825" y="5149269"/>
              <a:ext cx="10872290" cy="69380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rIns="36000" rtlCol="0" anchor="ctr"/>
            <a:lstStyle/>
            <a:p>
              <a:pPr marL="0" lvl="1"/>
              <a:endParaRPr lang="en-GB" sz="1700" b="1"/>
            </a:p>
          </p:txBody>
        </p:sp>
        <p:sp>
          <p:nvSpPr>
            <p:cNvPr id="78" name="Richtungspfeil 17">
              <a:extLst>
                <a:ext uri="{FF2B5EF4-FFF2-40B4-BE49-F238E27FC236}">
                  <a16:creationId xmlns:a16="http://schemas.microsoft.com/office/drawing/2014/main" id="{F5181CFC-27E6-4681-A84F-39DF231BDC63}"/>
                </a:ext>
              </a:extLst>
            </p:cNvPr>
            <p:cNvSpPr/>
            <p:nvPr/>
          </p:nvSpPr>
          <p:spPr>
            <a:xfrm>
              <a:off x="695823" y="5149269"/>
              <a:ext cx="5752604" cy="69380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r>
                <a:rPr lang="en-GB" sz="1600" dirty="0"/>
                <a:t>Emergency department bypass</a:t>
              </a:r>
              <a:r>
                <a:rPr lang="en-GB" sz="1600" baseline="30000" dirty="0"/>
                <a:t>1,3,4</a:t>
              </a:r>
              <a:r>
                <a:rPr lang="en-GB" sz="1600" dirty="0"/>
                <a:t> 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75311702-BF65-485D-BCC8-AC7F49311139}"/>
                </a:ext>
              </a:extLst>
            </p:cNvPr>
            <p:cNvSpPr txBox="1"/>
            <p:nvPr/>
          </p:nvSpPr>
          <p:spPr>
            <a:xfrm>
              <a:off x="6464467" y="5209113"/>
              <a:ext cx="5103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Proceed directly to the cardiac </a:t>
              </a:r>
              <a:r>
                <a:rPr lang="en-GB" sz="1600"/>
                <a:t>catheterisation laboratory</a:t>
              </a:r>
              <a:r>
                <a:rPr lang="en-GB" sz="1600" baseline="30000"/>
                <a:t>3,4</a:t>
              </a:r>
              <a:endParaRPr lang="en-GB" sz="1600" baseline="30000" dirty="0"/>
            </a:p>
          </p:txBody>
        </p:sp>
      </p:grpSp>
      <p:sp>
        <p:nvSpPr>
          <p:cNvPr id="80" name="Fußzeilenplatzhalter 4">
            <a:extLst>
              <a:ext uri="{FF2B5EF4-FFF2-40B4-BE49-F238E27FC236}">
                <a16:creationId xmlns:a16="http://schemas.microsoft.com/office/drawing/2014/main" id="{4FB994DB-E859-4CF5-9E25-9262C443ABB6}"/>
              </a:ext>
            </a:extLst>
          </p:cNvPr>
          <p:cNvSpPr txBox="1">
            <a:spLocks/>
          </p:cNvSpPr>
          <p:nvPr/>
        </p:nvSpPr>
        <p:spPr>
          <a:xfrm>
            <a:off x="695325" y="5916913"/>
            <a:ext cx="10872788" cy="6442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AutoNum type="arabicPeriod"/>
            </a:pPr>
            <a:r>
              <a:rPr lang="en-GB" sz="900" dirty="0"/>
              <a:t>Strom JA et al. J </a:t>
            </a:r>
            <a:r>
              <a:rPr lang="en-GB" sz="900" dirty="0" err="1"/>
              <a:t>Geriatr</a:t>
            </a:r>
            <a:r>
              <a:rPr lang="en-GB" sz="900" dirty="0"/>
              <a:t> </a:t>
            </a:r>
            <a:r>
              <a:rPr lang="en-GB" sz="900" dirty="0" err="1"/>
              <a:t>Cardiol</a:t>
            </a:r>
            <a:r>
              <a:rPr lang="en-GB" sz="900" dirty="0"/>
              <a:t> 2016;13: 883-887.</a:t>
            </a:r>
          </a:p>
          <a:p>
            <a:pPr marL="228600" indent="-228600">
              <a:buFontTx/>
              <a:buAutoNum type="arabicPeriod"/>
            </a:pPr>
            <a:r>
              <a:rPr lang="en-GB" sz="900" dirty="0"/>
              <a:t>O’Gara PT et al. Circulation 2013;127:e362-e425. </a:t>
            </a:r>
          </a:p>
          <a:p>
            <a:pPr marL="228600" indent="-228600">
              <a:buFontTx/>
              <a:buAutoNum type="arabicPeriod"/>
            </a:pPr>
            <a:r>
              <a:rPr lang="en-GB" sz="900" dirty="0"/>
              <a:t>Wong GC et al. Can J </a:t>
            </a:r>
            <a:r>
              <a:rPr lang="en-GB" sz="900" dirty="0" err="1"/>
              <a:t>Cardiol</a:t>
            </a:r>
            <a:r>
              <a:rPr lang="en-GB" sz="900" dirty="0"/>
              <a:t> 2019;35:107-132.</a:t>
            </a:r>
          </a:p>
          <a:p>
            <a:pPr marL="228600" indent="-228600">
              <a:buFontTx/>
              <a:buAutoNum type="arabicPeriod"/>
            </a:pPr>
            <a:r>
              <a:rPr lang="en-GB" sz="900" dirty="0"/>
              <a:t>Ibanez B et al. Euro Heart J 2018;39:119–177.</a:t>
            </a:r>
          </a:p>
        </p:txBody>
      </p:sp>
    </p:spTree>
    <p:extLst>
      <p:ext uri="{BB962C8B-B14F-4D97-AF65-F5344CB8AC3E}">
        <p14:creationId xmlns:p14="http://schemas.microsoft.com/office/powerpoint/2010/main" val="317650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DE855-56A5-45BF-9E60-6A77DC39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STEMI network </a:t>
            </a:r>
            <a:r>
              <a:rPr lang="en-US" dirty="0">
                <a:latin typeface="+mn-lt"/>
                <a:cs typeface="Arial" panose="020B0604020202020204" pitchFamily="34" charset="0"/>
              </a:rPr>
              <a:t>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/>
              <a:t>ecommended structure and features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7F9DF3-4880-4BE9-A6FD-6D08BAFC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056E01-69C7-4ACE-A5E3-BF960A8453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GB" dirty="0"/>
              <a:t>Huber K et al. Eur Heart J 2014;35:1526-1532.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Wong GC et al. Can J </a:t>
            </a:r>
            <a:r>
              <a:rPr lang="en-US" dirty="0" err="1"/>
              <a:t>Cardiol</a:t>
            </a:r>
            <a:r>
              <a:rPr lang="en-US" dirty="0"/>
              <a:t> 2019;35:107-132.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Ibanez B et al. Eur Heart J 2018;39:119–177.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26DE24-36BD-4304-9B03-D80EFEEBA995}"/>
              </a:ext>
            </a:extLst>
          </p:cNvPr>
          <p:cNvSpPr/>
          <p:nvPr/>
        </p:nvSpPr>
        <p:spPr>
          <a:xfrm>
            <a:off x="695323" y="2465389"/>
            <a:ext cx="5318695" cy="44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Hub and spoke model</a:t>
            </a:r>
            <a:r>
              <a:rPr lang="en-US" sz="2400" baseline="30000" dirty="0"/>
              <a:t>2,3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8EB138C-4348-409D-94F0-DBF148164078}"/>
              </a:ext>
            </a:extLst>
          </p:cNvPr>
          <p:cNvSpPr/>
          <p:nvPr/>
        </p:nvSpPr>
        <p:spPr>
          <a:xfrm>
            <a:off x="705868" y="3017431"/>
            <a:ext cx="5318695" cy="281186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STEMI care is best performed within an organised network with a PCI-capable hospital (the hub) receiving referrals from surrounding hospitals (the spokes), and a defined catchment area from the field via emergency medical services</a:t>
            </a:r>
            <a:endParaRPr lang="en-GB" sz="1600" baseline="30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Various levels of technology, linked by a prioritised and efficient ambulance service</a:t>
            </a:r>
          </a:p>
          <a:p>
            <a:pPr>
              <a:spcAft>
                <a:spcPts val="600"/>
              </a:spcAft>
              <a:buClr>
                <a:srgbClr val="C8004C"/>
              </a:buClr>
            </a:pPr>
            <a:endParaRPr lang="en-GB" sz="1600" baseline="30000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2DE47A3-8D17-474C-AD0B-7A78550B25D8}"/>
              </a:ext>
            </a:extLst>
          </p:cNvPr>
          <p:cNvSpPr/>
          <p:nvPr/>
        </p:nvSpPr>
        <p:spPr>
          <a:xfrm>
            <a:off x="6167438" y="2465388"/>
            <a:ext cx="5390130" cy="44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 features</a:t>
            </a:r>
            <a:r>
              <a:rPr lang="en-US" sz="2400" baseline="30000" dirty="0"/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40A6879-25DF-4235-8E59-B18D1A72819A}"/>
              </a:ext>
            </a:extLst>
          </p:cNvPr>
          <p:cNvSpPr/>
          <p:nvPr/>
        </p:nvSpPr>
        <p:spPr>
          <a:xfrm>
            <a:off x="6167438" y="3017431"/>
            <a:ext cx="5400675" cy="2811869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Definition of geographic areas of responsibility </a:t>
            </a:r>
          </a:p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Shared written protocols (risk stratification, diagnosis, therapy, transfer/transportation)</a:t>
            </a:r>
          </a:p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Pre-hospital triage (bypass non-PCI hospitals)</a:t>
            </a:r>
          </a:p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Bypass emergency department</a:t>
            </a:r>
          </a:p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If </a:t>
            </a:r>
            <a:r>
              <a:rPr lang="en-US" sz="1600" dirty="0" err="1">
                <a:solidFill>
                  <a:schemeClr val="tx1"/>
                </a:solidFill>
              </a:rPr>
              <a:t>PPCI</a:t>
            </a:r>
            <a:r>
              <a:rPr lang="en-US" sz="1600" dirty="0">
                <a:solidFill>
                  <a:schemeClr val="tx1"/>
                </a:solidFill>
              </a:rPr>
              <a:t> is not available/feasible within a geographic region, a pharmacoinvasive system should be in place </a:t>
            </a:r>
          </a:p>
          <a:p>
            <a:pPr marL="285750" indent="-285750">
              <a:spcAft>
                <a:spcPts val="600"/>
              </a:spcAft>
              <a:buClr>
                <a:srgbClr val="C8004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Quality indicators and systems to measure indicators, routine audits </a:t>
            </a:r>
          </a:p>
          <a:p>
            <a:pPr>
              <a:spcAft>
                <a:spcPts val="600"/>
              </a:spcAft>
              <a:buClr>
                <a:srgbClr val="C8004C"/>
              </a:buClr>
            </a:pP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27" name="Rechteck 39">
            <a:extLst>
              <a:ext uri="{FF2B5EF4-FFF2-40B4-BE49-F238E27FC236}">
                <a16:creationId xmlns:a16="http://schemas.microsoft.com/office/drawing/2014/main" id="{BEC2BD1A-6442-4CFA-BAE0-F71D08D8D67B}"/>
              </a:ext>
            </a:extLst>
          </p:cNvPr>
          <p:cNvSpPr/>
          <p:nvPr/>
        </p:nvSpPr>
        <p:spPr>
          <a:xfrm>
            <a:off x="695325" y="1412875"/>
            <a:ext cx="10872788" cy="84189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>
              <a:spcAft>
                <a:spcPts val="600"/>
              </a:spcAft>
              <a:buClr>
                <a:srgbClr val="C8004C"/>
              </a:buClr>
            </a:pPr>
            <a:r>
              <a:rPr lang="en-GB" b="1" dirty="0">
                <a:solidFill>
                  <a:schemeClr val="tx1"/>
                </a:solidFill>
                <a:latin typeface="Trebuchet MS" panose="020B0603020202020204"/>
              </a:rPr>
              <a:t>The aim of a STEMI network is to ensure early recognition of STEMI, shorten time delays to treatment, and optimise outcomes</a:t>
            </a:r>
            <a:r>
              <a:rPr lang="en-GB" b="1" baseline="30000" dirty="0">
                <a:solidFill>
                  <a:schemeClr val="tx1"/>
                </a:solidFill>
                <a:latin typeface="Trebuchet MS" panose="020B0603020202020204"/>
              </a:rPr>
              <a:t>1</a:t>
            </a:r>
            <a:endParaRPr lang="en-GB" b="1" dirty="0">
              <a:solidFill>
                <a:schemeClr val="tx1"/>
              </a:solidFill>
              <a:latin typeface="Trebuchet MS" panose="020B0603020202020204"/>
            </a:endParaRPr>
          </a:p>
        </p:txBody>
      </p:sp>
      <p:sp>
        <p:nvSpPr>
          <p:cNvPr id="28" name="Richtungspfeil 40">
            <a:extLst>
              <a:ext uri="{FF2B5EF4-FFF2-40B4-BE49-F238E27FC236}">
                <a16:creationId xmlns:a16="http://schemas.microsoft.com/office/drawing/2014/main" id="{693CA044-26D0-4D10-9A85-06EB96D7D466}"/>
              </a:ext>
            </a:extLst>
          </p:cNvPr>
          <p:cNvSpPr/>
          <p:nvPr/>
        </p:nvSpPr>
        <p:spPr>
          <a:xfrm>
            <a:off x="695325" y="1412875"/>
            <a:ext cx="580616" cy="8418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>
              <a:solidFill>
                <a:srgbClr val="FFFFF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634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56B69-60CB-4EEA-95D6-4E6C38D60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Definition and structure </a:t>
            </a:r>
            <a:br>
              <a:rPr lang="en-GB" b="1" dirty="0"/>
            </a:br>
            <a:r>
              <a:rPr lang="en-GB" b="1" dirty="0"/>
              <a:t>of a STEMI network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745C30-78EA-493A-9348-D19FED24F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Organisation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Challenges and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8AC40-13F3-6C4F-8144-FAF214A4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35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hteck 95">
            <a:extLst>
              <a:ext uri="{FF2B5EF4-FFF2-40B4-BE49-F238E27FC236}">
                <a16:creationId xmlns:a16="http://schemas.microsoft.com/office/drawing/2014/main" id="{A906518B-953F-754B-B04E-308B77E0ACFA}"/>
              </a:ext>
            </a:extLst>
          </p:cNvPr>
          <p:cNvSpPr/>
          <p:nvPr/>
        </p:nvSpPr>
        <p:spPr>
          <a:xfrm>
            <a:off x="6167438" y="2335757"/>
            <a:ext cx="5400674" cy="3231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STEMI network organisation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B3216B-6D51-5F4E-BF78-989EC260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Rechteck 39"/>
          <p:cNvSpPr/>
          <p:nvPr/>
        </p:nvSpPr>
        <p:spPr>
          <a:xfrm>
            <a:off x="695322" y="2335757"/>
            <a:ext cx="5329241" cy="3236555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>
              <a:spcAft>
                <a:spcPts val="600"/>
              </a:spcAft>
              <a:buClr>
                <a:srgbClr val="C8004C"/>
              </a:buClr>
            </a:pPr>
            <a:r>
              <a:rPr lang="en-GB" sz="1600" b="1" dirty="0">
                <a:solidFill>
                  <a:schemeClr val="tx1"/>
                </a:solidFill>
                <a:latin typeface="Trebuchet MS" panose="020B0603020202020204"/>
              </a:rPr>
              <a:t>STEMI network components</a:t>
            </a:r>
            <a:r>
              <a:rPr lang="en-GB" sz="1600" b="1" baseline="30000" dirty="0">
                <a:solidFill>
                  <a:schemeClr val="tx1"/>
                </a:solidFill>
                <a:latin typeface="Trebuchet MS" panose="020B0603020202020204"/>
              </a:rPr>
              <a:t>1</a:t>
            </a:r>
            <a:r>
              <a:rPr lang="en-GB" sz="1600" b="1" dirty="0">
                <a:solidFill>
                  <a:schemeClr val="tx1"/>
                </a:solidFill>
                <a:latin typeface="Trebuchet MS" panose="020B0603020202020204"/>
              </a:rPr>
              <a:t>: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Trebuchet MS" panose="020B0603020202020204"/>
              </a:rPr>
              <a:t>Emergency Medical services (EMS)</a:t>
            </a:r>
          </a:p>
          <a:p>
            <a:pPr marL="515938" lvl="1" indent="-176213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Trebuchet MS" panose="020B0603020202020204"/>
              </a:rPr>
              <a:t>Franco-German model </a:t>
            </a:r>
            <a:br>
              <a:rPr lang="en-GB" sz="1600" dirty="0">
                <a:solidFill>
                  <a:schemeClr val="tx1"/>
                </a:solidFill>
                <a:latin typeface="Trebuchet MS" panose="020B0603020202020204"/>
              </a:rPr>
            </a:br>
            <a:r>
              <a:rPr lang="en-GB" sz="1600" i="1" dirty="0">
                <a:solidFill>
                  <a:schemeClr val="tx1"/>
                </a:solidFill>
                <a:latin typeface="Trebuchet MS" panose="020B0603020202020204"/>
              </a:rPr>
              <a:t>Both physicians and emergency medical personnel are present in ambulances</a:t>
            </a:r>
          </a:p>
          <a:p>
            <a:pPr marL="515938" lvl="1" indent="-176213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  <a:latin typeface="Trebuchet MS" panose="020B0603020202020204"/>
              </a:rPr>
              <a:t>Anglo-American model </a:t>
            </a:r>
            <a:br>
              <a:rPr lang="en-GB" sz="1600" dirty="0">
                <a:solidFill>
                  <a:schemeClr val="tx1"/>
                </a:solidFill>
                <a:latin typeface="Trebuchet MS" panose="020B0603020202020204"/>
              </a:rPr>
            </a:br>
            <a:r>
              <a:rPr lang="en-GB" sz="1600" i="1" dirty="0">
                <a:solidFill>
                  <a:schemeClr val="tx1"/>
                </a:solidFill>
                <a:latin typeface="Trebuchet MS" panose="020B0603020202020204"/>
              </a:rPr>
              <a:t>Ambulances staffed with paramedics/ emergency medical technician, supported via telemedicine/remote physician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Trebuchet MS" panose="020B0603020202020204"/>
              </a:rPr>
              <a:t>Non-PCI-capable hospitals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Trebuchet MS" panose="020B0603020202020204"/>
              </a:rPr>
              <a:t>Hospitals with PCI facilities</a:t>
            </a:r>
          </a:p>
        </p:txBody>
      </p:sp>
      <p:sp>
        <p:nvSpPr>
          <p:cNvPr id="8" name="Richtungspfeil 40"/>
          <p:cNvSpPr/>
          <p:nvPr/>
        </p:nvSpPr>
        <p:spPr>
          <a:xfrm>
            <a:off x="695324" y="2335757"/>
            <a:ext cx="580616" cy="76786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14" name="Rechteck 14"/>
          <p:cNvSpPr/>
          <p:nvPr/>
        </p:nvSpPr>
        <p:spPr>
          <a:xfrm>
            <a:off x="695323" y="1416526"/>
            <a:ext cx="10872789" cy="769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marL="0" lvl="1"/>
            <a:r>
              <a:rPr lang="en-GB" sz="2000" b="1" dirty="0">
                <a:solidFill>
                  <a:srgbClr val="FFFFFF"/>
                </a:solidFill>
                <a:latin typeface="Trebuchet MS" panose="020B0603020202020204"/>
              </a:rPr>
              <a:t>STEMI networks are diversely organised, and can be country-wide, regional, or city-based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8C0AEE9-4A11-574D-947D-830446AE5375}"/>
              </a:ext>
            </a:extLst>
          </p:cNvPr>
          <p:cNvGrpSpPr/>
          <p:nvPr/>
        </p:nvGrpSpPr>
        <p:grpSpPr>
          <a:xfrm>
            <a:off x="6314979" y="3416112"/>
            <a:ext cx="716232" cy="716232"/>
            <a:chOff x="9675040" y="1028513"/>
            <a:chExt cx="716232" cy="7162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7EC118-F48C-DD46-9C29-D8E82BA994DF}"/>
                </a:ext>
              </a:extLst>
            </p:cNvPr>
            <p:cNvSpPr/>
            <p:nvPr/>
          </p:nvSpPr>
          <p:spPr>
            <a:xfrm>
              <a:off x="9675040" y="1028513"/>
              <a:ext cx="716232" cy="716232"/>
            </a:xfrm>
            <a:prstGeom prst="ellipse">
              <a:avLst/>
            </a:prstGeom>
            <a:solidFill>
              <a:srgbClr val="C80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3" name="Herz 12">
              <a:extLst>
                <a:ext uri="{FF2B5EF4-FFF2-40B4-BE49-F238E27FC236}">
                  <a16:creationId xmlns:a16="http://schemas.microsoft.com/office/drawing/2014/main" id="{86D2DD35-DA9C-9344-86B6-743FB1C72B15}"/>
                </a:ext>
              </a:extLst>
            </p:cNvPr>
            <p:cNvSpPr/>
            <p:nvPr/>
          </p:nvSpPr>
          <p:spPr>
            <a:xfrm>
              <a:off x="9804205" y="1199229"/>
              <a:ext cx="451248" cy="397162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5" name="Gewitterblitz 14">
              <a:extLst>
                <a:ext uri="{FF2B5EF4-FFF2-40B4-BE49-F238E27FC236}">
                  <a16:creationId xmlns:a16="http://schemas.microsoft.com/office/drawing/2014/main" id="{D288F311-383B-D446-B107-43046207DDF0}"/>
                </a:ext>
              </a:extLst>
            </p:cNvPr>
            <p:cNvSpPr/>
            <p:nvPr/>
          </p:nvSpPr>
          <p:spPr>
            <a:xfrm rot="5400000">
              <a:off x="9954396" y="1131887"/>
              <a:ext cx="375340" cy="407098"/>
            </a:xfrm>
            <a:prstGeom prst="lightningBolt">
              <a:avLst/>
            </a:prstGeom>
            <a:solidFill>
              <a:srgbClr val="C80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</p:grpSp>
      <p:sp>
        <p:nvSpPr>
          <p:cNvPr id="17" name="Richtungspfeil 16">
            <a:extLst>
              <a:ext uri="{FF2B5EF4-FFF2-40B4-BE49-F238E27FC236}">
                <a16:creationId xmlns:a16="http://schemas.microsoft.com/office/drawing/2014/main" id="{9A4863CE-59BA-A642-A934-484C7EE01FBA}"/>
              </a:ext>
            </a:extLst>
          </p:cNvPr>
          <p:cNvSpPr/>
          <p:nvPr/>
        </p:nvSpPr>
        <p:spPr>
          <a:xfrm>
            <a:off x="6470104" y="2432704"/>
            <a:ext cx="3981488" cy="123825"/>
          </a:xfrm>
          <a:prstGeom prst="homePlate">
            <a:avLst>
              <a:gd name="adj" fmla="val 65384"/>
            </a:avLst>
          </a:prstGeom>
          <a:solidFill>
            <a:srgbClr val="C80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 anchorCtr="0"/>
          <a:lstStyle/>
          <a:p>
            <a:pPr algn="ctr"/>
            <a:r>
              <a:rPr lang="en-GB" sz="9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Total ischaemic time</a:t>
            </a:r>
          </a:p>
        </p:txBody>
      </p:sp>
      <p:sp>
        <p:nvSpPr>
          <p:cNvPr id="18" name="Richtungspfeil 17">
            <a:extLst>
              <a:ext uri="{FF2B5EF4-FFF2-40B4-BE49-F238E27FC236}">
                <a16:creationId xmlns:a16="http://schemas.microsoft.com/office/drawing/2014/main" id="{11AAB6E6-0966-8345-8AAC-AE79DB8EE6D5}"/>
              </a:ext>
            </a:extLst>
          </p:cNvPr>
          <p:cNvSpPr/>
          <p:nvPr/>
        </p:nvSpPr>
        <p:spPr>
          <a:xfrm>
            <a:off x="6470104" y="2582932"/>
            <a:ext cx="561107" cy="274054"/>
          </a:xfrm>
          <a:prstGeom prst="homePlate">
            <a:avLst>
              <a:gd name="adj" fmla="val 653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en-GB" sz="9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Patient delay</a:t>
            </a:r>
          </a:p>
        </p:txBody>
      </p:sp>
      <p:sp>
        <p:nvSpPr>
          <p:cNvPr id="21" name="Richtungspfeil 20">
            <a:extLst>
              <a:ext uri="{FF2B5EF4-FFF2-40B4-BE49-F238E27FC236}">
                <a16:creationId xmlns:a16="http://schemas.microsoft.com/office/drawing/2014/main" id="{FD9B8CD9-DF41-CD44-8D2D-3BBEC198BB1A}"/>
              </a:ext>
            </a:extLst>
          </p:cNvPr>
          <p:cNvSpPr/>
          <p:nvPr/>
        </p:nvSpPr>
        <p:spPr>
          <a:xfrm>
            <a:off x="7068742" y="2582933"/>
            <a:ext cx="3370404" cy="123825"/>
          </a:xfrm>
          <a:prstGeom prst="homePlate">
            <a:avLst>
              <a:gd name="adj" fmla="val 653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en-GB" sz="9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System delay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7DDB27B-6324-AF42-99CB-3389F846C04A}"/>
              </a:ext>
            </a:extLst>
          </p:cNvPr>
          <p:cNvSpPr txBox="1"/>
          <p:nvPr/>
        </p:nvSpPr>
        <p:spPr>
          <a:xfrm>
            <a:off x="7465830" y="2855826"/>
            <a:ext cx="4328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FMC: EMS</a:t>
            </a:r>
          </a:p>
        </p:txBody>
      </p:sp>
      <p:grpSp>
        <p:nvGrpSpPr>
          <p:cNvPr id="33" name="Gruppierung 182">
            <a:extLst>
              <a:ext uri="{FF2B5EF4-FFF2-40B4-BE49-F238E27FC236}">
                <a16:creationId xmlns:a16="http://schemas.microsoft.com/office/drawing/2014/main" id="{804C2F12-E021-B34A-B8DE-B5AF48A9C05A}"/>
              </a:ext>
            </a:extLst>
          </p:cNvPr>
          <p:cNvGrpSpPr/>
          <p:nvPr/>
        </p:nvGrpSpPr>
        <p:grpSpPr>
          <a:xfrm>
            <a:off x="7501482" y="2985736"/>
            <a:ext cx="430488" cy="251564"/>
            <a:chOff x="2960822" y="3136442"/>
            <a:chExt cx="1119609" cy="629352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3009E59C-D50B-9942-A06E-585BD45D3348}"/>
                </a:ext>
              </a:extLst>
            </p:cNvPr>
            <p:cNvSpPr/>
            <p:nvPr/>
          </p:nvSpPr>
          <p:spPr>
            <a:xfrm>
              <a:off x="2960822" y="3136442"/>
              <a:ext cx="825911" cy="534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D0B292-9C84-464D-8A8E-C1C9B523AFA2}"/>
                </a:ext>
              </a:extLst>
            </p:cNvPr>
            <p:cNvSpPr/>
            <p:nvPr/>
          </p:nvSpPr>
          <p:spPr>
            <a:xfrm>
              <a:off x="3137576" y="3563369"/>
              <a:ext cx="202425" cy="202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36" name="Eine Ecke des Rechtecks schneiden 35">
              <a:extLst>
                <a:ext uri="{FF2B5EF4-FFF2-40B4-BE49-F238E27FC236}">
                  <a16:creationId xmlns:a16="http://schemas.microsoft.com/office/drawing/2014/main" id="{0950B890-6A06-2748-912D-76DF2C241A77}"/>
                </a:ext>
              </a:extLst>
            </p:cNvPr>
            <p:cNvSpPr/>
            <p:nvPr/>
          </p:nvSpPr>
          <p:spPr>
            <a:xfrm>
              <a:off x="3809678" y="3240915"/>
              <a:ext cx="270753" cy="430115"/>
            </a:xfrm>
            <a:prstGeom prst="snip1Rect">
              <a:avLst>
                <a:gd name="adj" fmla="val 488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3B517AD-691C-A747-86F4-35530090CA71}"/>
                </a:ext>
              </a:extLst>
            </p:cNvPr>
            <p:cNvSpPr/>
            <p:nvPr/>
          </p:nvSpPr>
          <p:spPr>
            <a:xfrm>
              <a:off x="3835976" y="3563369"/>
              <a:ext cx="202425" cy="2024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grpSp>
          <p:nvGrpSpPr>
            <p:cNvPr id="38" name="Gruppierung 187">
              <a:extLst>
                <a:ext uri="{FF2B5EF4-FFF2-40B4-BE49-F238E27FC236}">
                  <a16:creationId xmlns:a16="http://schemas.microsoft.com/office/drawing/2014/main" id="{D59D3488-3B23-C443-8E81-E5F1E273CE27}"/>
                </a:ext>
              </a:extLst>
            </p:cNvPr>
            <p:cNvGrpSpPr/>
            <p:nvPr/>
          </p:nvGrpSpPr>
          <p:grpSpPr>
            <a:xfrm>
              <a:off x="3272221" y="3245785"/>
              <a:ext cx="315903" cy="315903"/>
              <a:chOff x="4612161" y="3298020"/>
              <a:chExt cx="315903" cy="315903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F4200559-5F03-A54F-8D2C-D4B39305632D}"/>
                  </a:ext>
                </a:extLst>
              </p:cNvPr>
              <p:cNvSpPr/>
              <p:nvPr/>
            </p:nvSpPr>
            <p:spPr>
              <a:xfrm>
                <a:off x="4731402" y="3298020"/>
                <a:ext cx="77421" cy="315903"/>
              </a:xfrm>
              <a:prstGeom prst="rect">
                <a:avLst/>
              </a:prstGeom>
              <a:solidFill>
                <a:srgbClr val="C800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FFFF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1E5A7F17-FBCB-2D4C-A0B2-24CC8EB6DDDE}"/>
                  </a:ext>
                </a:extLst>
              </p:cNvPr>
              <p:cNvSpPr/>
              <p:nvPr/>
            </p:nvSpPr>
            <p:spPr>
              <a:xfrm rot="5400000">
                <a:off x="4731402" y="3298020"/>
                <a:ext cx="77421" cy="315903"/>
              </a:xfrm>
              <a:prstGeom prst="rect">
                <a:avLst/>
              </a:prstGeom>
              <a:solidFill>
                <a:srgbClr val="C800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FFFF"/>
                  </a:solidFill>
                  <a:latin typeface="Trebuchet MS" panose="020B0603020202020204"/>
                </a:endParaRPr>
              </a:p>
            </p:txBody>
          </p:sp>
        </p:grpSp>
      </p:grpSp>
      <p:grpSp>
        <p:nvGrpSpPr>
          <p:cNvPr id="42" name="Gruppierung 198">
            <a:extLst>
              <a:ext uri="{FF2B5EF4-FFF2-40B4-BE49-F238E27FC236}">
                <a16:creationId xmlns:a16="http://schemas.microsoft.com/office/drawing/2014/main" id="{4A19E117-6F1F-BC44-8A6A-7B48525CD9DC}"/>
              </a:ext>
            </a:extLst>
          </p:cNvPr>
          <p:cNvGrpSpPr/>
          <p:nvPr/>
        </p:nvGrpSpPr>
        <p:grpSpPr>
          <a:xfrm>
            <a:off x="7056930" y="2965934"/>
            <a:ext cx="144386" cy="271988"/>
            <a:chOff x="2104142" y="3444679"/>
            <a:chExt cx="228007" cy="429510"/>
          </a:xfrm>
        </p:grpSpPr>
        <p:sp>
          <p:nvSpPr>
            <p:cNvPr id="43" name="Abgerundetes Rechteck 42">
              <a:extLst>
                <a:ext uri="{FF2B5EF4-FFF2-40B4-BE49-F238E27FC236}">
                  <a16:creationId xmlns:a16="http://schemas.microsoft.com/office/drawing/2014/main" id="{9BBFEE2A-270E-1646-9ED5-F85A5EE0BD44}"/>
                </a:ext>
              </a:extLst>
            </p:cNvPr>
            <p:cNvSpPr/>
            <p:nvPr/>
          </p:nvSpPr>
          <p:spPr>
            <a:xfrm>
              <a:off x="2104142" y="3444679"/>
              <a:ext cx="228007" cy="429510"/>
            </a:xfrm>
            <a:prstGeom prst="roundRect">
              <a:avLst/>
            </a:prstGeom>
            <a:solidFill>
              <a:srgbClr val="504E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44" name="Abgerundetes Rechteck 43">
              <a:extLst>
                <a:ext uri="{FF2B5EF4-FFF2-40B4-BE49-F238E27FC236}">
                  <a16:creationId xmlns:a16="http://schemas.microsoft.com/office/drawing/2014/main" id="{859EC370-A193-8E4A-B4BD-CCAD08C287A2}"/>
                </a:ext>
              </a:extLst>
            </p:cNvPr>
            <p:cNvSpPr/>
            <p:nvPr/>
          </p:nvSpPr>
          <p:spPr>
            <a:xfrm>
              <a:off x="2117822" y="3492901"/>
              <a:ext cx="196182" cy="27413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33FCE6F-2EA3-3C4B-B644-40D25AE2A47D}"/>
                </a:ext>
              </a:extLst>
            </p:cNvPr>
            <p:cNvSpPr/>
            <p:nvPr/>
          </p:nvSpPr>
          <p:spPr>
            <a:xfrm>
              <a:off x="2193272" y="3802557"/>
              <a:ext cx="49746" cy="49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99D13E70-85AF-CC41-983E-FE8FC58162FE}"/>
                </a:ext>
              </a:extLst>
            </p:cNvPr>
            <p:cNvSpPr txBox="1"/>
            <p:nvPr/>
          </p:nvSpPr>
          <p:spPr>
            <a:xfrm>
              <a:off x="2138811" y="3591496"/>
              <a:ext cx="174667" cy="121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500" b="1" dirty="0">
                  <a:solidFill>
                    <a:srgbClr val="504E53"/>
                  </a:solidFill>
                  <a:latin typeface="Trebuchet MS" panose="020B0603020202020204"/>
                </a:rPr>
                <a:t>911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1A08E2-4456-ED4E-BD5B-8438E75F316D}"/>
              </a:ext>
            </a:extLst>
          </p:cNvPr>
          <p:cNvGrpSpPr/>
          <p:nvPr/>
        </p:nvGrpSpPr>
        <p:grpSpPr>
          <a:xfrm>
            <a:off x="7565230" y="4037702"/>
            <a:ext cx="261052" cy="289406"/>
            <a:chOff x="10912314" y="1388461"/>
            <a:chExt cx="499107" cy="553317"/>
          </a:xfrm>
        </p:grpSpPr>
        <p:grpSp>
          <p:nvGrpSpPr>
            <p:cNvPr id="47" name="Gruppierung 210">
              <a:extLst>
                <a:ext uri="{FF2B5EF4-FFF2-40B4-BE49-F238E27FC236}">
                  <a16:creationId xmlns:a16="http://schemas.microsoft.com/office/drawing/2014/main" id="{C9359990-3AF3-B74E-8489-82D68152ADCC}"/>
                </a:ext>
              </a:extLst>
            </p:cNvPr>
            <p:cNvGrpSpPr/>
            <p:nvPr/>
          </p:nvGrpSpPr>
          <p:grpSpPr>
            <a:xfrm>
              <a:off x="10956668" y="1532942"/>
              <a:ext cx="410399" cy="408836"/>
              <a:chOff x="4908067" y="3401231"/>
              <a:chExt cx="410399" cy="408836"/>
            </a:xfrm>
          </p:grpSpPr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A7699AF9-2FCF-C94A-BACC-B4767C343897}"/>
                  </a:ext>
                </a:extLst>
              </p:cNvPr>
              <p:cNvSpPr/>
              <p:nvPr/>
            </p:nvSpPr>
            <p:spPr>
              <a:xfrm>
                <a:off x="4908067" y="3401231"/>
                <a:ext cx="410399" cy="408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49" name="Gruppierung 206">
                <a:extLst>
                  <a:ext uri="{FF2B5EF4-FFF2-40B4-BE49-F238E27FC236}">
                    <a16:creationId xmlns:a16="http://schemas.microsoft.com/office/drawing/2014/main" id="{407E2F2B-21D6-6042-B6C8-F6A1F4C0D13D}"/>
                  </a:ext>
                </a:extLst>
              </p:cNvPr>
              <p:cNvGrpSpPr/>
              <p:nvPr/>
            </p:nvGrpSpPr>
            <p:grpSpPr>
              <a:xfrm>
                <a:off x="4997070" y="3484853"/>
                <a:ext cx="232392" cy="241592"/>
                <a:chOff x="4612161" y="3298020"/>
                <a:chExt cx="315903" cy="315903"/>
              </a:xfrm>
            </p:grpSpPr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12EE38E0-418A-FB46-BD5F-1B59973BCE22}"/>
                    </a:ext>
                  </a:extLst>
                </p:cNvPr>
                <p:cNvSpPr/>
                <p:nvPr/>
              </p:nvSpPr>
              <p:spPr>
                <a:xfrm>
                  <a:off x="4731402" y="3298020"/>
                  <a:ext cx="77421" cy="315903"/>
                </a:xfrm>
                <a:prstGeom prst="rect">
                  <a:avLst/>
                </a:prstGeom>
                <a:solidFill>
                  <a:srgbClr val="C800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FFFFFF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9E9BAF49-E2E7-9144-B16C-8B718227E73D}"/>
                    </a:ext>
                  </a:extLst>
                </p:cNvPr>
                <p:cNvSpPr/>
                <p:nvPr/>
              </p:nvSpPr>
              <p:spPr>
                <a:xfrm rot="5400000">
                  <a:off x="4731402" y="3298020"/>
                  <a:ext cx="77421" cy="315903"/>
                </a:xfrm>
                <a:prstGeom prst="rect">
                  <a:avLst/>
                </a:prstGeom>
                <a:solidFill>
                  <a:srgbClr val="C800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FFFFFF"/>
                    </a:solidFill>
                    <a:latin typeface="Trebuchet MS" panose="020B0603020202020204"/>
                  </a:endParaRPr>
                </a:p>
              </p:txBody>
            </p:sp>
          </p:grpSp>
        </p:grpSp>
        <p:sp>
          <p:nvSpPr>
            <p:cNvPr id="4" name="Dreieck 3">
              <a:extLst>
                <a:ext uri="{FF2B5EF4-FFF2-40B4-BE49-F238E27FC236}">
                  <a16:creationId xmlns:a16="http://schemas.microsoft.com/office/drawing/2014/main" id="{0B260DAD-86D2-0C42-9209-35025EF2B45E}"/>
                </a:ext>
              </a:extLst>
            </p:cNvPr>
            <p:cNvSpPr/>
            <p:nvPr/>
          </p:nvSpPr>
          <p:spPr>
            <a:xfrm>
              <a:off x="10912314" y="1388461"/>
              <a:ext cx="499107" cy="1157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</p:grp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72B87B27-482A-154C-857C-B30358E750A5}"/>
              </a:ext>
            </a:extLst>
          </p:cNvPr>
          <p:cNvSpPr/>
          <p:nvPr/>
        </p:nvSpPr>
        <p:spPr>
          <a:xfrm>
            <a:off x="7508359" y="3468276"/>
            <a:ext cx="431023" cy="323868"/>
          </a:xfrm>
          <a:prstGeom prst="roundRect">
            <a:avLst>
              <a:gd name="adj" fmla="val 0"/>
            </a:avLst>
          </a:prstGeom>
          <a:solidFill>
            <a:srgbClr val="C80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STEMI</a:t>
            </a:r>
            <a:b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</a:br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diagnosis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CB61E3E-0903-8E43-A24C-3CF3D8F1B932}"/>
              </a:ext>
            </a:extLst>
          </p:cNvPr>
          <p:cNvSpPr txBox="1"/>
          <p:nvPr/>
        </p:nvSpPr>
        <p:spPr>
          <a:xfrm>
            <a:off x="7228449" y="4339284"/>
            <a:ext cx="948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FMC: Non-PCI centre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51BA676-3278-0846-A0D7-2D8AFF3828F1}"/>
              </a:ext>
            </a:extLst>
          </p:cNvPr>
          <p:cNvSpPr txBox="1"/>
          <p:nvPr/>
        </p:nvSpPr>
        <p:spPr>
          <a:xfrm>
            <a:off x="7328205" y="4938644"/>
            <a:ext cx="73417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FMC: PCI centre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1567074-7911-4D43-8434-860E55159AB5}"/>
              </a:ext>
            </a:extLst>
          </p:cNvPr>
          <p:cNvGrpSpPr/>
          <p:nvPr/>
        </p:nvGrpSpPr>
        <p:grpSpPr>
          <a:xfrm>
            <a:off x="7565230" y="4631822"/>
            <a:ext cx="261052" cy="289406"/>
            <a:chOff x="10912314" y="1388461"/>
            <a:chExt cx="499107" cy="553317"/>
          </a:xfrm>
        </p:grpSpPr>
        <p:grpSp>
          <p:nvGrpSpPr>
            <p:cNvPr id="56" name="Gruppierung 210">
              <a:extLst>
                <a:ext uri="{FF2B5EF4-FFF2-40B4-BE49-F238E27FC236}">
                  <a16:creationId xmlns:a16="http://schemas.microsoft.com/office/drawing/2014/main" id="{0517DB23-360E-6847-B183-A5F6A777CE0B}"/>
                </a:ext>
              </a:extLst>
            </p:cNvPr>
            <p:cNvGrpSpPr/>
            <p:nvPr/>
          </p:nvGrpSpPr>
          <p:grpSpPr>
            <a:xfrm>
              <a:off x="10956668" y="1532942"/>
              <a:ext cx="410399" cy="408836"/>
              <a:chOff x="4908067" y="3401231"/>
              <a:chExt cx="410399" cy="408836"/>
            </a:xfrm>
          </p:grpSpPr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CF4DB82B-5E94-5D41-82A0-ABF145D338F9}"/>
                  </a:ext>
                </a:extLst>
              </p:cNvPr>
              <p:cNvSpPr/>
              <p:nvPr/>
            </p:nvSpPr>
            <p:spPr>
              <a:xfrm>
                <a:off x="4908067" y="3401231"/>
                <a:ext cx="410399" cy="408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59" name="Gruppierung 206">
                <a:extLst>
                  <a:ext uri="{FF2B5EF4-FFF2-40B4-BE49-F238E27FC236}">
                    <a16:creationId xmlns:a16="http://schemas.microsoft.com/office/drawing/2014/main" id="{B2386EA0-7D3B-6545-8FD2-687C5EE4C819}"/>
                  </a:ext>
                </a:extLst>
              </p:cNvPr>
              <p:cNvGrpSpPr/>
              <p:nvPr/>
            </p:nvGrpSpPr>
            <p:grpSpPr>
              <a:xfrm>
                <a:off x="4997070" y="3484853"/>
                <a:ext cx="232392" cy="241592"/>
                <a:chOff x="4612161" y="3298020"/>
                <a:chExt cx="315903" cy="315903"/>
              </a:xfrm>
            </p:grpSpPr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F7795493-2AD6-D74E-A5A0-1DE4EC698ED0}"/>
                    </a:ext>
                  </a:extLst>
                </p:cNvPr>
                <p:cNvSpPr/>
                <p:nvPr/>
              </p:nvSpPr>
              <p:spPr>
                <a:xfrm>
                  <a:off x="4731402" y="3298020"/>
                  <a:ext cx="77421" cy="315903"/>
                </a:xfrm>
                <a:prstGeom prst="rect">
                  <a:avLst/>
                </a:prstGeom>
                <a:solidFill>
                  <a:srgbClr val="C800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FFFFFF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8256879E-6CFD-EB44-A7F6-4783ECCA3507}"/>
                    </a:ext>
                  </a:extLst>
                </p:cNvPr>
                <p:cNvSpPr/>
                <p:nvPr/>
              </p:nvSpPr>
              <p:spPr>
                <a:xfrm rot="5400000">
                  <a:off x="4731402" y="3298020"/>
                  <a:ext cx="77421" cy="315903"/>
                </a:xfrm>
                <a:prstGeom prst="rect">
                  <a:avLst/>
                </a:prstGeom>
                <a:solidFill>
                  <a:srgbClr val="C800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rgbClr val="FFFFFF"/>
                    </a:solidFill>
                    <a:latin typeface="Trebuchet MS" panose="020B0603020202020204"/>
                  </a:endParaRPr>
                </a:p>
              </p:txBody>
            </p:sp>
          </p:grpSp>
        </p:grpSp>
        <p:sp>
          <p:nvSpPr>
            <p:cNvPr id="57" name="Dreieck 56">
              <a:extLst>
                <a:ext uri="{FF2B5EF4-FFF2-40B4-BE49-F238E27FC236}">
                  <a16:creationId xmlns:a16="http://schemas.microsoft.com/office/drawing/2014/main" id="{B1B415F2-E095-994D-BD11-9E629B682DBA}"/>
                </a:ext>
              </a:extLst>
            </p:cNvPr>
            <p:cNvSpPr/>
            <p:nvPr/>
          </p:nvSpPr>
          <p:spPr>
            <a:xfrm>
              <a:off x="10912314" y="1388461"/>
              <a:ext cx="499107" cy="1157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</p:grpSp>
      <p:sp>
        <p:nvSpPr>
          <p:cNvPr id="62" name="Abgerundetes Rechteck 61">
            <a:extLst>
              <a:ext uri="{FF2B5EF4-FFF2-40B4-BE49-F238E27FC236}">
                <a16:creationId xmlns:a16="http://schemas.microsoft.com/office/drawing/2014/main" id="{B7D53D32-A460-D045-9706-7A64FAFD1E6F}"/>
              </a:ext>
            </a:extLst>
          </p:cNvPr>
          <p:cNvSpPr/>
          <p:nvPr/>
        </p:nvSpPr>
        <p:spPr>
          <a:xfrm>
            <a:off x="8169258" y="4685402"/>
            <a:ext cx="420316" cy="269604"/>
          </a:xfrm>
          <a:prstGeom prst="roundRect">
            <a:avLst>
              <a:gd name="adj" fmla="val 0"/>
            </a:avLst>
          </a:prstGeom>
          <a:solidFill>
            <a:srgbClr val="C80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STEMI</a:t>
            </a:r>
            <a:b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</a:br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diagnosis</a:t>
            </a:r>
          </a:p>
        </p:txBody>
      </p:sp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14539A1F-E971-7D48-9FE2-9EA89048335E}"/>
              </a:ext>
            </a:extLst>
          </p:cNvPr>
          <p:cNvSpPr/>
          <p:nvPr/>
        </p:nvSpPr>
        <p:spPr>
          <a:xfrm>
            <a:off x="8163690" y="3513566"/>
            <a:ext cx="425884" cy="233586"/>
          </a:xfrm>
          <a:prstGeom prst="roundRect">
            <a:avLst>
              <a:gd name="adj" fmla="val 0"/>
            </a:avLst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Time to</a:t>
            </a:r>
            <a:b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</a:br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PCI?</a:t>
            </a:r>
          </a:p>
        </p:txBody>
      </p:sp>
      <p:sp>
        <p:nvSpPr>
          <p:cNvPr id="64" name="Abgerundetes Rechteck 63">
            <a:extLst>
              <a:ext uri="{FF2B5EF4-FFF2-40B4-BE49-F238E27FC236}">
                <a16:creationId xmlns:a16="http://schemas.microsoft.com/office/drawing/2014/main" id="{795417CA-C815-794B-B314-6BBC8AC56676}"/>
              </a:ext>
            </a:extLst>
          </p:cNvPr>
          <p:cNvSpPr/>
          <p:nvPr/>
        </p:nvSpPr>
        <p:spPr>
          <a:xfrm>
            <a:off x="8789621" y="3223016"/>
            <a:ext cx="392088" cy="233586"/>
          </a:xfrm>
          <a:prstGeom prst="roundRect">
            <a:avLst>
              <a:gd name="adj" fmla="val 0"/>
            </a:avLst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PPCI</a:t>
            </a:r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9FD10465-E117-A545-BB3F-04A91E842D2E}"/>
              </a:ext>
            </a:extLst>
          </p:cNvPr>
          <p:cNvSpPr/>
          <p:nvPr/>
        </p:nvSpPr>
        <p:spPr>
          <a:xfrm>
            <a:off x="8789621" y="4691521"/>
            <a:ext cx="392088" cy="269604"/>
          </a:xfrm>
          <a:prstGeom prst="roundRect">
            <a:avLst>
              <a:gd name="adj" fmla="val 0"/>
            </a:avLst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PPCI</a:t>
            </a:r>
          </a:p>
        </p:txBody>
      </p:sp>
      <p:sp>
        <p:nvSpPr>
          <p:cNvPr id="68" name="Abgerundetes Rechteck 67">
            <a:extLst>
              <a:ext uri="{FF2B5EF4-FFF2-40B4-BE49-F238E27FC236}">
                <a16:creationId xmlns:a16="http://schemas.microsoft.com/office/drawing/2014/main" id="{09DE1BEC-D5B3-BF48-BD24-D5E0E5CD5D8E}"/>
              </a:ext>
            </a:extLst>
          </p:cNvPr>
          <p:cNvSpPr/>
          <p:nvPr/>
        </p:nvSpPr>
        <p:spPr>
          <a:xfrm>
            <a:off x="8789621" y="3804116"/>
            <a:ext cx="392088" cy="233586"/>
          </a:xfrm>
          <a:prstGeom prst="roundRect">
            <a:avLst>
              <a:gd name="adj" fmla="val 0"/>
            </a:avLst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FT*</a:t>
            </a:r>
          </a:p>
        </p:txBody>
      </p:sp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CABEA6F9-BBC8-934D-8A97-97231E535C90}"/>
              </a:ext>
            </a:extLst>
          </p:cNvPr>
          <p:cNvSpPr/>
          <p:nvPr/>
        </p:nvSpPr>
        <p:spPr>
          <a:xfrm>
            <a:off x="9459043" y="3220596"/>
            <a:ext cx="1586909" cy="233586"/>
          </a:xfrm>
          <a:prstGeom prst="roundRect">
            <a:avLst>
              <a:gd name="adj" fmla="val 0"/>
            </a:avLst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Reperfusion (Wire crossing)</a:t>
            </a:r>
          </a:p>
        </p:txBody>
      </p:sp>
      <p:sp>
        <p:nvSpPr>
          <p:cNvPr id="70" name="Abgerundetes Rechteck 69">
            <a:extLst>
              <a:ext uri="{FF2B5EF4-FFF2-40B4-BE49-F238E27FC236}">
                <a16:creationId xmlns:a16="http://schemas.microsoft.com/office/drawing/2014/main" id="{5287ED48-3511-114B-A934-D6574BEDA10A}"/>
              </a:ext>
            </a:extLst>
          </p:cNvPr>
          <p:cNvSpPr/>
          <p:nvPr/>
        </p:nvSpPr>
        <p:spPr>
          <a:xfrm>
            <a:off x="9459041" y="3801993"/>
            <a:ext cx="1558531" cy="233586"/>
          </a:xfrm>
          <a:prstGeom prst="roundRect">
            <a:avLst>
              <a:gd name="adj" fmla="val 0"/>
            </a:avLst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Reperfusion (Lytic bolus)</a:t>
            </a:r>
          </a:p>
        </p:txBody>
      </p:sp>
      <p:sp>
        <p:nvSpPr>
          <p:cNvPr id="71" name="Abgerundetes Rechteck 70">
            <a:extLst>
              <a:ext uri="{FF2B5EF4-FFF2-40B4-BE49-F238E27FC236}">
                <a16:creationId xmlns:a16="http://schemas.microsoft.com/office/drawing/2014/main" id="{7461981D-A621-8845-A0A7-969EEE644013}"/>
              </a:ext>
            </a:extLst>
          </p:cNvPr>
          <p:cNvSpPr/>
          <p:nvPr/>
        </p:nvSpPr>
        <p:spPr>
          <a:xfrm>
            <a:off x="9470971" y="4691449"/>
            <a:ext cx="1524955" cy="269604"/>
          </a:xfrm>
          <a:prstGeom prst="roundRect">
            <a:avLst>
              <a:gd name="adj" fmla="val 0"/>
            </a:avLst>
          </a:prstGeom>
          <a:solidFill>
            <a:srgbClr val="5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Reperfusion (Wire crossing)</a:t>
            </a:r>
          </a:p>
        </p:txBody>
      </p: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C52DAFF1-7929-C146-8B3B-4AF8809581AB}"/>
              </a:ext>
            </a:extLst>
          </p:cNvPr>
          <p:cNvCxnSpPr>
            <a:cxnSpLocks/>
          </p:cNvCxnSpPr>
          <p:nvPr/>
        </p:nvCxnSpPr>
        <p:spPr>
          <a:xfrm>
            <a:off x="7208374" y="3101928"/>
            <a:ext cx="291027" cy="0"/>
          </a:xfrm>
          <a:prstGeom prst="straightConnector1">
            <a:avLst/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winkelte Verbindung 72">
            <a:extLst>
              <a:ext uri="{FF2B5EF4-FFF2-40B4-BE49-F238E27FC236}">
                <a16:creationId xmlns:a16="http://schemas.microsoft.com/office/drawing/2014/main" id="{A1AFBB44-70DB-594C-848D-5B80A8B65ACA}"/>
              </a:ext>
            </a:extLst>
          </p:cNvPr>
          <p:cNvCxnSpPr>
            <a:cxnSpLocks/>
          </p:cNvCxnSpPr>
          <p:nvPr/>
        </p:nvCxnSpPr>
        <p:spPr>
          <a:xfrm>
            <a:off x="6669769" y="4132345"/>
            <a:ext cx="904869" cy="697451"/>
          </a:xfrm>
          <a:prstGeom prst="bentConnector3">
            <a:avLst>
              <a:gd name="adj1" fmla="val 864"/>
            </a:avLst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winkelte Verbindung 74">
            <a:extLst>
              <a:ext uri="{FF2B5EF4-FFF2-40B4-BE49-F238E27FC236}">
                <a16:creationId xmlns:a16="http://schemas.microsoft.com/office/drawing/2014/main" id="{54A10E5C-DFC6-734D-A158-260B66EE0C3C}"/>
              </a:ext>
            </a:extLst>
          </p:cNvPr>
          <p:cNvCxnSpPr>
            <a:cxnSpLocks/>
            <a:stCxn id="11" idx="0"/>
          </p:cNvCxnSpPr>
          <p:nvPr/>
        </p:nvCxnSpPr>
        <p:spPr>
          <a:xfrm rot="5400000" flipH="1" flipV="1">
            <a:off x="6713029" y="3073526"/>
            <a:ext cx="302652" cy="382520"/>
          </a:xfrm>
          <a:prstGeom prst="bentConnector2">
            <a:avLst/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2821CFCD-65F1-BC4B-8BD5-3720D77EE2C5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7821976" y="4820204"/>
            <a:ext cx="347283" cy="0"/>
          </a:xfrm>
          <a:prstGeom prst="straightConnector1">
            <a:avLst/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winkelte Verbindung 80">
            <a:extLst>
              <a:ext uri="{FF2B5EF4-FFF2-40B4-BE49-F238E27FC236}">
                <a16:creationId xmlns:a16="http://schemas.microsoft.com/office/drawing/2014/main" id="{7A294941-5CAB-C543-BA1C-0BC25BA1A220}"/>
              </a:ext>
            </a:extLst>
          </p:cNvPr>
          <p:cNvCxnSpPr>
            <a:cxnSpLocks/>
            <a:stCxn id="11" idx="5"/>
          </p:cNvCxnSpPr>
          <p:nvPr/>
        </p:nvCxnSpPr>
        <p:spPr>
          <a:xfrm rot="16200000" flipH="1">
            <a:off x="7156311" y="3797465"/>
            <a:ext cx="191999" cy="651977"/>
          </a:xfrm>
          <a:prstGeom prst="bentConnector2">
            <a:avLst/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>
            <a:extLst>
              <a:ext uri="{FF2B5EF4-FFF2-40B4-BE49-F238E27FC236}">
                <a16:creationId xmlns:a16="http://schemas.microsoft.com/office/drawing/2014/main" id="{4187CFB0-B369-804B-8914-6B181B9A8BD2}"/>
              </a:ext>
            </a:extLst>
          </p:cNvPr>
          <p:cNvSpPr txBox="1"/>
          <p:nvPr/>
        </p:nvSpPr>
        <p:spPr>
          <a:xfrm>
            <a:off x="8352296" y="3194749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≤120 min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C352D7B1-88E7-9D41-A027-9412BBA36C09}"/>
              </a:ext>
            </a:extLst>
          </p:cNvPr>
          <p:cNvSpPr txBox="1"/>
          <p:nvPr/>
        </p:nvSpPr>
        <p:spPr>
          <a:xfrm>
            <a:off x="8352296" y="3934239"/>
            <a:ext cx="4183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&gt;120 min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3DA9349E-6B04-3B4B-BD6D-ACF344F32191}"/>
              </a:ext>
            </a:extLst>
          </p:cNvPr>
          <p:cNvSpPr txBox="1"/>
          <p:nvPr/>
        </p:nvSpPr>
        <p:spPr>
          <a:xfrm>
            <a:off x="9084782" y="3073707"/>
            <a:ext cx="4423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&lt;90 </a:t>
            </a:r>
          </a:p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min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B3C3F22F-9AA2-BB46-BB06-11CCCCC9F3A1}"/>
              </a:ext>
            </a:extLst>
          </p:cNvPr>
          <p:cNvSpPr txBox="1"/>
          <p:nvPr/>
        </p:nvSpPr>
        <p:spPr>
          <a:xfrm>
            <a:off x="9112024" y="3930065"/>
            <a:ext cx="3769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&lt;10 </a:t>
            </a:r>
          </a:p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min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8FB18C1-615E-6B48-8BEA-0FF218354723}"/>
              </a:ext>
            </a:extLst>
          </p:cNvPr>
          <p:cNvSpPr txBox="1"/>
          <p:nvPr/>
        </p:nvSpPr>
        <p:spPr>
          <a:xfrm>
            <a:off x="9137657" y="4573427"/>
            <a:ext cx="3057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&lt;60 </a:t>
            </a:r>
          </a:p>
          <a:p>
            <a:pPr algn="ctr"/>
            <a:r>
              <a:rPr lang="en-GB" sz="800" dirty="0">
                <a:solidFill>
                  <a:srgbClr val="504E53"/>
                </a:solidFill>
                <a:latin typeface="Trebuchet MS" panose="020B0603020202020204"/>
              </a:rPr>
              <a:t>min</a:t>
            </a:r>
          </a:p>
        </p:txBody>
      </p:sp>
      <p:sp>
        <p:nvSpPr>
          <p:cNvPr id="89" name="Richtungspfeil 88">
            <a:extLst>
              <a:ext uri="{FF2B5EF4-FFF2-40B4-BE49-F238E27FC236}">
                <a16:creationId xmlns:a16="http://schemas.microsoft.com/office/drawing/2014/main" id="{E6299D8A-0495-964F-A363-7DA625FDF6D1}"/>
              </a:ext>
            </a:extLst>
          </p:cNvPr>
          <p:cNvSpPr/>
          <p:nvPr/>
        </p:nvSpPr>
        <p:spPr>
          <a:xfrm>
            <a:off x="6470104" y="5346435"/>
            <a:ext cx="3969042" cy="123825"/>
          </a:xfrm>
          <a:prstGeom prst="homePlate">
            <a:avLst>
              <a:gd name="adj" fmla="val 65384"/>
            </a:avLst>
          </a:prstGeom>
          <a:solidFill>
            <a:srgbClr val="C80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 anchorCtr="0"/>
          <a:lstStyle/>
          <a:p>
            <a:pPr algn="ctr"/>
            <a:r>
              <a:rPr lang="en-GB" sz="9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Total ischaemic time</a:t>
            </a:r>
          </a:p>
        </p:txBody>
      </p:sp>
      <p:sp>
        <p:nvSpPr>
          <p:cNvPr id="90" name="Richtungspfeil 89">
            <a:extLst>
              <a:ext uri="{FF2B5EF4-FFF2-40B4-BE49-F238E27FC236}">
                <a16:creationId xmlns:a16="http://schemas.microsoft.com/office/drawing/2014/main" id="{2E3E5E8A-6D13-594F-85EC-F5A0EB3190C2}"/>
              </a:ext>
            </a:extLst>
          </p:cNvPr>
          <p:cNvSpPr/>
          <p:nvPr/>
        </p:nvSpPr>
        <p:spPr>
          <a:xfrm>
            <a:off x="6470104" y="5197415"/>
            <a:ext cx="1059229" cy="123825"/>
          </a:xfrm>
          <a:prstGeom prst="homePlate">
            <a:avLst>
              <a:gd name="adj" fmla="val 653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en-GB" sz="9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Patient delay</a:t>
            </a:r>
          </a:p>
        </p:txBody>
      </p:sp>
      <p:sp>
        <p:nvSpPr>
          <p:cNvPr id="91" name="Richtungspfeil 90">
            <a:extLst>
              <a:ext uri="{FF2B5EF4-FFF2-40B4-BE49-F238E27FC236}">
                <a16:creationId xmlns:a16="http://schemas.microsoft.com/office/drawing/2014/main" id="{17A8EE45-1A5B-9B43-A48A-0F109E365B98}"/>
              </a:ext>
            </a:extLst>
          </p:cNvPr>
          <p:cNvSpPr/>
          <p:nvPr/>
        </p:nvSpPr>
        <p:spPr>
          <a:xfrm>
            <a:off x="7552532" y="5197415"/>
            <a:ext cx="2886614" cy="123825"/>
          </a:xfrm>
          <a:prstGeom prst="homePlate">
            <a:avLst>
              <a:gd name="adj" fmla="val 653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en-GB" sz="9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System delay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0FB58554-475F-A440-BE2E-704718DA8F5D}"/>
              </a:ext>
            </a:extLst>
          </p:cNvPr>
          <p:cNvSpPr txBox="1"/>
          <p:nvPr/>
        </p:nvSpPr>
        <p:spPr>
          <a:xfrm>
            <a:off x="7724282" y="3267951"/>
            <a:ext cx="3638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C8004C"/>
                </a:solidFill>
                <a:latin typeface="Trebuchet MS" panose="020B0603020202020204"/>
              </a:rPr>
              <a:t>&lt;10 min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BD017FD6-3918-5541-82F0-973ADA762A34}"/>
              </a:ext>
            </a:extLst>
          </p:cNvPr>
          <p:cNvSpPr txBox="1"/>
          <p:nvPr/>
        </p:nvSpPr>
        <p:spPr>
          <a:xfrm>
            <a:off x="7726397" y="3879676"/>
            <a:ext cx="3638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C8004C"/>
                </a:solidFill>
                <a:latin typeface="Trebuchet MS" panose="020B0603020202020204"/>
              </a:rPr>
              <a:t>&lt;10 min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D08D4A65-555D-B747-85C9-3706E9F26D9D}"/>
              </a:ext>
            </a:extLst>
          </p:cNvPr>
          <p:cNvSpPr txBox="1"/>
          <p:nvPr/>
        </p:nvSpPr>
        <p:spPr>
          <a:xfrm>
            <a:off x="7755963" y="4577950"/>
            <a:ext cx="4296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>
                <a:solidFill>
                  <a:srgbClr val="C8004C"/>
                </a:solidFill>
                <a:latin typeface="Trebuchet MS" panose="020B0603020202020204"/>
              </a:rPr>
              <a:t>&lt;10 </a:t>
            </a:r>
          </a:p>
          <a:p>
            <a:pPr algn="ctr"/>
            <a:r>
              <a:rPr lang="en-GB" sz="800" dirty="0">
                <a:solidFill>
                  <a:srgbClr val="C8004C"/>
                </a:solidFill>
                <a:latin typeface="Trebuchet MS" panose="020B0603020202020204"/>
              </a:rPr>
              <a:t>min</a:t>
            </a:r>
          </a:p>
        </p:txBody>
      </p: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ACBEBA35-99BF-3048-A8E7-8399848A226C}"/>
              </a:ext>
            </a:extLst>
          </p:cNvPr>
          <p:cNvCxnSpPr>
            <a:cxnSpLocks/>
          </p:cNvCxnSpPr>
          <p:nvPr/>
        </p:nvCxnSpPr>
        <p:spPr>
          <a:xfrm>
            <a:off x="8577947" y="4828309"/>
            <a:ext cx="223221" cy="1486"/>
          </a:xfrm>
          <a:prstGeom prst="straightConnector1">
            <a:avLst/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F85D830F-3004-384E-8977-42B378E57AF8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9181709" y="4826323"/>
            <a:ext cx="2707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F1B5E10-6094-4C47-AABE-0E136A8199F3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 flipV="1">
            <a:off x="9181709" y="3918786"/>
            <a:ext cx="277332" cy="2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B6FB218C-DFF2-3847-91F7-F4E032D743C6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9181709" y="3339810"/>
            <a:ext cx="27079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winkelte Verbindung 106">
            <a:extLst>
              <a:ext uri="{FF2B5EF4-FFF2-40B4-BE49-F238E27FC236}">
                <a16:creationId xmlns:a16="http://schemas.microsoft.com/office/drawing/2014/main" id="{A7D9466C-C140-3341-8C9F-99E71098F607}"/>
              </a:ext>
            </a:extLst>
          </p:cNvPr>
          <p:cNvCxnSpPr>
            <a:cxnSpLocks/>
            <a:stCxn id="63" idx="2"/>
            <a:endCxn id="68" idx="1"/>
          </p:cNvCxnSpPr>
          <p:nvPr/>
        </p:nvCxnSpPr>
        <p:spPr>
          <a:xfrm rot="16200000" flipH="1">
            <a:off x="8496249" y="3627536"/>
            <a:ext cx="173757" cy="41298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winkelte Verbindung 109">
            <a:extLst>
              <a:ext uri="{FF2B5EF4-FFF2-40B4-BE49-F238E27FC236}">
                <a16:creationId xmlns:a16="http://schemas.microsoft.com/office/drawing/2014/main" id="{86198BA3-1C6A-9E44-8750-12C1288D24EF}"/>
              </a:ext>
            </a:extLst>
          </p:cNvPr>
          <p:cNvCxnSpPr>
            <a:cxnSpLocks/>
            <a:stCxn id="63" idx="0"/>
            <a:endCxn id="64" idx="1"/>
          </p:cNvCxnSpPr>
          <p:nvPr/>
        </p:nvCxnSpPr>
        <p:spPr>
          <a:xfrm rot="5400000" flipH="1" flipV="1">
            <a:off x="8496249" y="3220195"/>
            <a:ext cx="173757" cy="41298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00189E67-1562-794B-85CA-E3361CE9BD2A}"/>
              </a:ext>
            </a:extLst>
          </p:cNvPr>
          <p:cNvCxnSpPr>
            <a:cxnSpLocks/>
          </p:cNvCxnSpPr>
          <p:nvPr/>
        </p:nvCxnSpPr>
        <p:spPr>
          <a:xfrm>
            <a:off x="7939382" y="3634516"/>
            <a:ext cx="226062" cy="0"/>
          </a:xfrm>
          <a:prstGeom prst="straightConnector1">
            <a:avLst/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40851945-DE11-7240-B8A2-58386C6DA578}"/>
              </a:ext>
            </a:extLst>
          </p:cNvPr>
          <p:cNvCxnSpPr>
            <a:cxnSpLocks/>
          </p:cNvCxnSpPr>
          <p:nvPr/>
        </p:nvCxnSpPr>
        <p:spPr>
          <a:xfrm>
            <a:off x="7704403" y="3260609"/>
            <a:ext cx="0" cy="201763"/>
          </a:xfrm>
          <a:prstGeom prst="straightConnector1">
            <a:avLst/>
          </a:prstGeom>
          <a:ln w="19050">
            <a:solidFill>
              <a:srgbClr val="C800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E5150D51-4966-C048-9A35-34786121A11E}"/>
              </a:ext>
            </a:extLst>
          </p:cNvPr>
          <p:cNvCxnSpPr>
            <a:cxnSpLocks/>
          </p:cNvCxnSpPr>
          <p:nvPr/>
        </p:nvCxnSpPr>
        <p:spPr>
          <a:xfrm>
            <a:off x="7704403" y="3792144"/>
            <a:ext cx="0" cy="201763"/>
          </a:xfrm>
          <a:prstGeom prst="straightConnector1">
            <a:avLst/>
          </a:prstGeom>
          <a:ln w="19050">
            <a:solidFill>
              <a:srgbClr val="C8004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ichtungspfeil 126">
            <a:extLst>
              <a:ext uri="{FF2B5EF4-FFF2-40B4-BE49-F238E27FC236}">
                <a16:creationId xmlns:a16="http://schemas.microsoft.com/office/drawing/2014/main" id="{85CB5C27-B819-4B4C-95F6-539FE001899F}"/>
              </a:ext>
            </a:extLst>
          </p:cNvPr>
          <p:cNvSpPr/>
          <p:nvPr/>
        </p:nvSpPr>
        <p:spPr>
          <a:xfrm>
            <a:off x="7068742" y="2733162"/>
            <a:ext cx="506811" cy="123825"/>
          </a:xfrm>
          <a:prstGeom prst="homePlate">
            <a:avLst>
              <a:gd name="adj" fmla="val 653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0"/>
          <a:lstStyle/>
          <a:p>
            <a:pPr algn="ctr"/>
            <a:r>
              <a:rPr lang="en-GB" sz="800" dirty="0">
                <a:solidFill>
                  <a:prstClr val="white"/>
                </a:solidFill>
                <a:latin typeface="Trebuchet MS" panose="020B0603020202020204"/>
                <a:ea typeface="Trebuchet MS Standard" charset="0"/>
                <a:cs typeface="Trebuchet MS Standard" charset="0"/>
              </a:rPr>
              <a:t>EMS delay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ED4FE98-F6B2-D641-8311-8958D296F1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FMC, first medical contact; FT, fibrinolysis; Figure adapted from ESC Task Force (Ibanez B et al. Eur Heart J 2018;39(2):119–177.)</a:t>
            </a:r>
          </a:p>
          <a:p>
            <a:r>
              <a:rPr lang="en-GB" dirty="0"/>
              <a:t>1. </a:t>
            </a:r>
            <a:r>
              <a:rPr lang="en-GB" dirty="0" err="1"/>
              <a:t>Tubaro</a:t>
            </a:r>
            <a:r>
              <a:rPr lang="en-GB" dirty="0"/>
              <a:t> M et al. Acute Card Care 2011;13:56-67.</a:t>
            </a:r>
          </a:p>
        </p:txBody>
      </p:sp>
    </p:spTree>
    <p:extLst>
      <p:ext uri="{BB962C8B-B14F-4D97-AF65-F5344CB8AC3E}">
        <p14:creationId xmlns:p14="http://schemas.microsoft.com/office/powerpoint/2010/main" val="116727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EC579-6074-42A7-9437-5527314E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and solutions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B31098-9409-F84B-AB15-1C22E1A5E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15</a:t>
            </a:fld>
            <a:endParaRPr lang="de-DE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89E0AADA-D073-469E-B07D-E0659C59D5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46647" y="1412875"/>
            <a:ext cx="8994138" cy="1260815"/>
          </a:xfrm>
        </p:spPr>
        <p:txBody>
          <a:bodyPr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Barriers to achieving timely PPCI vary greatly regionally. Address each region specifically.</a:t>
            </a:r>
            <a:r>
              <a:rPr lang="en-GB" b="0" baseline="30000" dirty="0"/>
              <a:t>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Significant health inequality between STEMI treatment in remote vs central locations.</a:t>
            </a:r>
            <a:r>
              <a:rPr lang="en-GB" b="0" baseline="30000" dirty="0"/>
              <a:t>1</a:t>
            </a:r>
            <a:endParaRPr lang="en-GB" b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Increased HCP training and inter-hospital communication required. Bypass non-PCI capable hospitals to increase proportion of patients receiving timely PPCI.</a:t>
            </a:r>
            <a:r>
              <a:rPr lang="en-GB" b="0" baseline="30000" dirty="0"/>
              <a:t>1</a:t>
            </a:r>
            <a:endParaRPr lang="en-GB" b="0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51C3B2C8-5CD5-4AA6-8EF4-C368BF8FDA2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46647" y="2745127"/>
            <a:ext cx="8994138" cy="1252366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Telemedicine such as pre-hospital ECG reduces reperfusion delay and improves survival following STEMI.</a:t>
            </a:r>
            <a:r>
              <a:rPr lang="en-GB" b="0" baseline="30000" dirty="0"/>
              <a:t>2,3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Local HCP smartphone network system can reduce total ischaemic time in transferred STEMI patients.</a:t>
            </a:r>
            <a:r>
              <a:rPr lang="en-GB" b="0" baseline="30000" dirty="0"/>
              <a:t>4 </a:t>
            </a:r>
            <a:endParaRPr lang="en-US" b="0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5A04FE31-88F9-43EE-9164-02BEECAAFA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46647" y="4068930"/>
            <a:ext cx="8994138" cy="10640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Documentation and analyses of patient care flow processes (pre-activation, single-call transfer, emergency department bypass for both direct EMS presenters and transfers) is associated with improved system performance and improved reperfusion times.</a:t>
            </a:r>
            <a:r>
              <a:rPr lang="en-GB" b="0" baseline="30000" dirty="0"/>
              <a:t>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44FAA8D-0D11-4EC9-A478-12140B4B1936}"/>
              </a:ext>
            </a:extLst>
          </p:cNvPr>
          <p:cNvSpPr/>
          <p:nvPr/>
        </p:nvSpPr>
        <p:spPr>
          <a:xfrm>
            <a:off x="695324" y="1681854"/>
            <a:ext cx="1750479" cy="86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7EF509B-5747-4334-8BBB-F06C6DECEFFE}"/>
              </a:ext>
            </a:extLst>
          </p:cNvPr>
          <p:cNvSpPr/>
          <p:nvPr/>
        </p:nvSpPr>
        <p:spPr>
          <a:xfrm>
            <a:off x="695325" y="3193635"/>
            <a:ext cx="20837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83B3374-0D99-4577-B855-42A9393E4B5B}"/>
              </a:ext>
            </a:extLst>
          </p:cNvPr>
          <p:cNvSpPr/>
          <p:nvPr/>
        </p:nvSpPr>
        <p:spPr>
          <a:xfrm>
            <a:off x="695325" y="4068929"/>
            <a:ext cx="1750478" cy="106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Quality management </a:t>
            </a:r>
          </a:p>
        </p:txBody>
      </p:sp>
      <p:sp>
        <p:nvSpPr>
          <p:cNvPr id="13" name="Fußzeilenplatzhalter 11">
            <a:extLst>
              <a:ext uri="{FF2B5EF4-FFF2-40B4-BE49-F238E27FC236}">
                <a16:creationId xmlns:a16="http://schemas.microsoft.com/office/drawing/2014/main" id="{FB45462F-5DD8-4FA3-B733-11622391F4D1}"/>
              </a:ext>
            </a:extLst>
          </p:cNvPr>
          <p:cNvSpPr txBox="1">
            <a:spLocks/>
          </p:cNvSpPr>
          <p:nvPr/>
        </p:nvSpPr>
        <p:spPr>
          <a:xfrm>
            <a:off x="623887" y="5960232"/>
            <a:ext cx="3603056" cy="6442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en-GB" sz="900" dirty="0" err="1"/>
              <a:t>Kamona</a:t>
            </a:r>
            <a:r>
              <a:rPr lang="en-GB" sz="900" dirty="0"/>
              <a:t> A et al. Rural Remote Health 2018;18:4618.</a:t>
            </a:r>
          </a:p>
          <a:p>
            <a:pPr marL="228600" indent="-228600">
              <a:buAutoNum type="arabicPeriod"/>
            </a:pPr>
            <a:r>
              <a:rPr lang="en-GB" sz="900" dirty="0" err="1"/>
              <a:t>Kawakmi</a:t>
            </a:r>
            <a:r>
              <a:rPr lang="en-GB" sz="900" dirty="0"/>
              <a:t> S et al. </a:t>
            </a:r>
            <a:r>
              <a:rPr lang="en-GB" sz="900" dirty="0" err="1"/>
              <a:t>Circ</a:t>
            </a:r>
            <a:r>
              <a:rPr lang="en-GB" sz="900" dirty="0"/>
              <a:t> J 2016;80:1624-1633.</a:t>
            </a:r>
          </a:p>
          <a:p>
            <a:pPr marL="228600" indent="-228600">
              <a:buAutoNum type="arabicPeriod"/>
            </a:pPr>
            <a:r>
              <a:rPr lang="en-GB" sz="900" dirty="0" err="1"/>
              <a:t>Saberian</a:t>
            </a:r>
            <a:r>
              <a:rPr lang="en-GB" sz="900" dirty="0"/>
              <a:t> P et al. </a:t>
            </a:r>
            <a:r>
              <a:rPr lang="en-GB" sz="900" dirty="0" err="1"/>
              <a:t>Acad</a:t>
            </a:r>
            <a:r>
              <a:rPr lang="en-GB" sz="900" dirty="0"/>
              <a:t> </a:t>
            </a:r>
            <a:r>
              <a:rPr lang="en-GB" sz="900" dirty="0" err="1"/>
              <a:t>Emerg</a:t>
            </a:r>
            <a:r>
              <a:rPr lang="en-GB" sz="900" dirty="0"/>
              <a:t> Med 2019;7(1):e15.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EA869-976E-482D-A62C-25916FF5D92C}"/>
              </a:ext>
            </a:extLst>
          </p:cNvPr>
          <p:cNvSpPr txBox="1"/>
          <p:nvPr/>
        </p:nvSpPr>
        <p:spPr>
          <a:xfrm>
            <a:off x="6096000" y="5958126"/>
            <a:ext cx="540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900" dirty="0"/>
              <a:t>Park JJ et al. </a:t>
            </a:r>
            <a:r>
              <a:rPr lang="en-GB" sz="900" dirty="0" err="1"/>
              <a:t>JACC</a:t>
            </a:r>
            <a:r>
              <a:rPr lang="en-GB" sz="900" dirty="0"/>
              <a:t> 2016;68(13):1490-1492.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GB" sz="900" dirty="0"/>
              <a:t>Fordyce CB et al. </a:t>
            </a:r>
            <a:r>
              <a:rPr lang="en-GB" sz="900" dirty="0" err="1"/>
              <a:t>Circ</a:t>
            </a:r>
            <a:r>
              <a:rPr lang="en-GB" sz="900" dirty="0"/>
              <a:t> Cardiovasc </a:t>
            </a:r>
            <a:r>
              <a:rPr lang="en-GB" sz="900" dirty="0" err="1"/>
              <a:t>Interv</a:t>
            </a:r>
            <a:r>
              <a:rPr lang="en-GB" sz="900" dirty="0"/>
              <a:t> 2017;10:e004061.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GB" sz="900" dirty="0"/>
              <a:t>Schiele F &amp; </a:t>
            </a:r>
            <a:r>
              <a:rPr lang="en-GB" sz="900" dirty="0" err="1"/>
              <a:t>Bassand</a:t>
            </a:r>
            <a:r>
              <a:rPr lang="en-GB" sz="900" dirty="0"/>
              <a:t> JP. Rev </a:t>
            </a:r>
            <a:r>
              <a:rPr lang="en-GB" sz="900" dirty="0" err="1"/>
              <a:t>Esp</a:t>
            </a:r>
            <a:r>
              <a:rPr lang="en-GB" sz="900" dirty="0"/>
              <a:t> </a:t>
            </a:r>
            <a:r>
              <a:rPr lang="en-GB" sz="900" dirty="0" err="1"/>
              <a:t>Cardiol</a:t>
            </a:r>
            <a:r>
              <a:rPr lang="en-GB" sz="900" dirty="0"/>
              <a:t> 2017;70(3):140–141.</a:t>
            </a:r>
          </a:p>
          <a:p>
            <a:pPr marL="228600" indent="-228600">
              <a:buAutoNum type="arabicPeriod" startAt="5"/>
            </a:pPr>
            <a:endParaRPr lang="en-GB" sz="9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772B2-5429-4DAB-AC81-E8D437A9BF9D}"/>
              </a:ext>
            </a:extLst>
          </p:cNvPr>
          <p:cNvSpPr/>
          <p:nvPr/>
        </p:nvSpPr>
        <p:spPr>
          <a:xfrm>
            <a:off x="695325" y="1729934"/>
            <a:ext cx="154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Time to reperfusion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CAE3E-790D-4EDE-9757-4C81E546FC2B}"/>
              </a:ext>
            </a:extLst>
          </p:cNvPr>
          <p:cNvSpPr txBox="1"/>
          <p:nvPr/>
        </p:nvSpPr>
        <p:spPr>
          <a:xfrm>
            <a:off x="695325" y="3068080"/>
            <a:ext cx="140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Regional </a:t>
            </a:r>
          </a:p>
          <a:p>
            <a:r>
              <a:rPr lang="en-GB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C11573D-B777-46C8-99BF-9B09D450416C}"/>
              </a:ext>
            </a:extLst>
          </p:cNvPr>
          <p:cNvSpPr/>
          <p:nvPr/>
        </p:nvSpPr>
        <p:spPr>
          <a:xfrm>
            <a:off x="776748" y="5213190"/>
            <a:ext cx="10589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Pre-defined protocols must be agreed and adhered to in order to speed up the diagnosis and 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chemeClr val="bg1"/>
                </a:solidFill>
              </a:rPr>
              <a:t>treatment process and shorten reperfusion delays</a:t>
            </a:r>
            <a:r>
              <a:rPr lang="en-GB" sz="1600" b="1" baseline="30000" dirty="0">
                <a:solidFill>
                  <a:schemeClr val="bg1"/>
                </a:solidFill>
              </a:rPr>
              <a:t>6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2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4949A-D1B2-47EE-B90B-4E25D3D6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Network’s benefits – for patients</a:t>
            </a:r>
            <a:endParaRPr lang="en-US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797FCE-0A2B-4A3A-BC91-207C44506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412875"/>
            <a:ext cx="5324475" cy="442912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STEMI networks lead to </a:t>
            </a:r>
            <a:r>
              <a:rPr lang="en-GB" dirty="0"/>
              <a:t>reduced time to reperfusion, increased reperfusion rates and decreased in-hospital mortality</a:t>
            </a:r>
            <a:r>
              <a:rPr lang="en-GB" baseline="30000" dirty="0"/>
              <a:t>1,2,3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Facilitate pre-hospital diagnosis and thrombolysis or referral to a PCI-capable facility within guideline-specific </a:t>
            </a:r>
            <a:r>
              <a:rPr lang="en-GB" sz="2000" dirty="0"/>
              <a:t>timeframes</a:t>
            </a:r>
            <a:r>
              <a:rPr lang="en-GB" sz="2000" baseline="30000" dirty="0"/>
              <a:t>4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Significantly improve clinical outcomes, improve care process and reduce healthcare disparities</a:t>
            </a:r>
            <a:r>
              <a:rPr lang="en-GB" sz="2000" baseline="30000" dirty="0"/>
              <a:t>4,5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6" name="Inhaltsplatzhalter 15">
            <a:extLst>
              <a:ext uri="{FF2B5EF4-FFF2-40B4-BE49-F238E27FC236}">
                <a16:creationId xmlns:a16="http://schemas.microsoft.com/office/drawing/2014/main" id="{FA9A69FD-4378-4911-8887-FA7AAA45F7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2683707"/>
              </p:ext>
            </p:extLst>
          </p:nvPr>
        </p:nvGraphicFramePr>
        <p:xfrm>
          <a:off x="6172200" y="1356889"/>
          <a:ext cx="5395913" cy="455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6E87EE-0B94-C146-9C16-85AE8F1F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16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C392D7DF-B8F5-4534-973D-B91BAC23F5D0}"/>
              </a:ext>
            </a:extLst>
          </p:cNvPr>
          <p:cNvSpPr txBox="1">
            <a:spLocks/>
          </p:cNvSpPr>
          <p:nvPr/>
        </p:nvSpPr>
        <p:spPr>
          <a:xfrm>
            <a:off x="695325" y="5582915"/>
            <a:ext cx="4470663" cy="125133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it-IT" sz="1000" dirty="0"/>
              <a:t>Garcia-Garcia C et al. BMC Cardiovasc Disorders 2017;17(1):139.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 dirty="0" err="1"/>
              <a:t>Dilić</a:t>
            </a:r>
            <a:r>
              <a:rPr lang="fr-FR" sz="1000" dirty="0"/>
              <a:t> M et al. </a:t>
            </a:r>
            <a:r>
              <a:rPr lang="en-GB" sz="1000" dirty="0"/>
              <a:t>Int J </a:t>
            </a:r>
            <a:r>
              <a:rPr lang="en-GB" sz="1000" dirty="0" err="1"/>
              <a:t>Cardiol</a:t>
            </a:r>
            <a:r>
              <a:rPr lang="en-GB" sz="1000" dirty="0"/>
              <a:t> 2016;217 Suppl:S49–S51. </a:t>
            </a:r>
            <a:endParaRPr lang="fr-FR" sz="1000" dirty="0"/>
          </a:p>
          <a:p>
            <a:pPr marL="228600" indent="-228600">
              <a:buFont typeface="+mj-lt"/>
              <a:buAutoNum type="arabicPeriod"/>
            </a:pPr>
            <a:r>
              <a:rPr lang="it-IT" sz="1000" dirty="0" err="1"/>
              <a:t>Filho</a:t>
            </a:r>
            <a:r>
              <a:rPr lang="it-IT" sz="1000" dirty="0"/>
              <a:t> NM et al. J </a:t>
            </a:r>
            <a:r>
              <a:rPr lang="en-GB" sz="1000" dirty="0"/>
              <a:t>Am Heart Assoc 2018;7:e008624.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 err="1"/>
              <a:t>Kalla</a:t>
            </a:r>
            <a:r>
              <a:rPr lang="en-GB" sz="1000" dirty="0"/>
              <a:t> K et al. Circulation 2006;113:2398-2405.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/>
              <a:t>Saia M et al, Int J Environ Res Public Health 2018;15:1980-1994.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/>
              <a:t>Granger CB et al. J Am Heart Assoc 2019;8:e008096.</a:t>
            </a:r>
            <a:endParaRPr lang="it-IT" sz="1000" dirty="0"/>
          </a:p>
          <a:p>
            <a:endParaRPr lang="en-GB" sz="10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0A622B3-AFED-4B03-98AF-6237431E0B2D}"/>
              </a:ext>
            </a:extLst>
          </p:cNvPr>
          <p:cNvSpPr txBox="1"/>
          <p:nvPr/>
        </p:nvSpPr>
        <p:spPr>
          <a:xfrm>
            <a:off x="6249663" y="5838857"/>
            <a:ext cx="5399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*Data from the American Heart Association Mission: Lifeline </a:t>
            </a:r>
            <a:r>
              <a:rPr lang="en-US" sz="1000" dirty="0" err="1"/>
              <a:t>Programme</a:t>
            </a:r>
            <a:r>
              <a:rPr lang="en-US" sz="1000" dirty="0"/>
              <a:t> (National Cardiovascular Data Registry Acute Coronary Treatment and Intervention Outcomes Network Registry - Get with the Guidelines Registry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CFC8019-E444-4AB7-B050-5FB73F0221FE}"/>
              </a:ext>
            </a:extLst>
          </p:cNvPr>
          <p:cNvSpPr txBox="1"/>
          <p:nvPr/>
        </p:nvSpPr>
        <p:spPr>
          <a:xfrm>
            <a:off x="9959639" y="1767643"/>
            <a:ext cx="164895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 value for trend test across 5 years: &lt; 0.001 for all categories</a:t>
            </a:r>
          </a:p>
        </p:txBody>
      </p:sp>
    </p:spTree>
    <p:extLst>
      <p:ext uri="{BB962C8B-B14F-4D97-AF65-F5344CB8AC3E}">
        <p14:creationId xmlns:p14="http://schemas.microsoft.com/office/powerpoint/2010/main" val="325244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B9519-C262-42F4-8574-66232A674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606" y="644526"/>
            <a:ext cx="10872788" cy="477837"/>
          </a:xfrm>
        </p:spPr>
        <p:txBody>
          <a:bodyPr>
            <a:normAutofit/>
          </a:bodyPr>
          <a:lstStyle/>
          <a:p>
            <a:r>
              <a:rPr lang="en-GB" sz="2800" dirty="0"/>
              <a:t>Network’s benefits – for healthcare professionals</a:t>
            </a:r>
            <a:endParaRPr lang="en-US" sz="280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B26577-F7BE-4F4B-A4B8-2CDDD0D85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606" y="1373899"/>
            <a:ext cx="10346594" cy="390890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reduction in treatment delay achieved by dedicated STEMI networks is associated with lower mortality and morbidity</a:t>
            </a:r>
            <a:r>
              <a:rPr lang="en-GB" baseline="30000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STEMI networks foster strong communication among HCPs involved in STEMI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Lead to higher use of evidence-based therapies</a:t>
            </a:r>
            <a:r>
              <a:rPr lang="en-GB" baseline="30000" dirty="0"/>
              <a:t>2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Increase adherence to standard protocols</a:t>
            </a:r>
            <a:r>
              <a:rPr lang="en-GB" baseline="30000" dirty="0"/>
              <a:t>3,4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Benefits of multidisciplinary, team-based approach</a:t>
            </a:r>
            <a:r>
              <a:rPr lang="en-GB" baseline="30000" dirty="0"/>
              <a:t>5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 sharing and integration of data, strategies, protocols and care plans, leading to improved HCP training, scheduling, availability, resource planning, and patient outcomes</a:t>
            </a:r>
            <a:r>
              <a:rPr lang="en-GB" baseline="30000" dirty="0"/>
              <a:t>5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DE3693-997D-EA42-925A-0A183E39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8FB27A-F3CA-409C-ABE1-D1568EF8D1A4}"/>
              </a:ext>
            </a:extLst>
          </p:cNvPr>
          <p:cNvSpPr txBox="1">
            <a:spLocks/>
          </p:cNvSpPr>
          <p:nvPr/>
        </p:nvSpPr>
        <p:spPr>
          <a:xfrm>
            <a:off x="659606" y="5891361"/>
            <a:ext cx="10872788" cy="6442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AutoNum type="arabicPeriod"/>
            </a:pPr>
            <a:r>
              <a:rPr lang="en-US" sz="1000" dirty="0" err="1"/>
              <a:t>Sørensen</a:t>
            </a:r>
            <a:r>
              <a:rPr lang="en-US" sz="1000" dirty="0"/>
              <a:t> JT &amp; </a:t>
            </a:r>
            <a:r>
              <a:rPr lang="en-US" sz="1000" dirty="0" err="1"/>
              <a:t>Maeng</a:t>
            </a:r>
            <a:r>
              <a:rPr lang="en-US" sz="1000" dirty="0"/>
              <a:t> M. Coronary Artery Disease 2015;26:713-722.</a:t>
            </a:r>
          </a:p>
          <a:p>
            <a:pPr marL="228600" indent="-228600">
              <a:buFontTx/>
              <a:buAutoNum type="arabicPeriod"/>
            </a:pPr>
            <a:r>
              <a:rPr lang="it-IT" sz="1000" dirty="0" err="1"/>
              <a:t>Filho</a:t>
            </a:r>
            <a:r>
              <a:rPr lang="it-IT" sz="1000" dirty="0"/>
              <a:t> NM et al. J </a:t>
            </a:r>
            <a:r>
              <a:rPr lang="en-GB" sz="1000" dirty="0"/>
              <a:t>Am Heart Assoc 2018;7:e008624. </a:t>
            </a:r>
            <a:endParaRPr lang="it-IT" sz="1000" dirty="0"/>
          </a:p>
          <a:p>
            <a:pPr marL="228600" indent="-228600">
              <a:buFontTx/>
              <a:buAutoNum type="arabicPeriod"/>
            </a:pPr>
            <a:r>
              <a:rPr lang="it-IT" sz="1000" dirty="0"/>
              <a:t>Huber K et al. </a:t>
            </a:r>
            <a:r>
              <a:rPr lang="en-GB" sz="1000" dirty="0"/>
              <a:t>Euro Heart J 2014;35:1526–1532. </a:t>
            </a:r>
          </a:p>
          <a:p>
            <a:endParaRPr lang="en-GB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78409-0BA2-43CF-A647-2D8C94A45DF4}"/>
              </a:ext>
            </a:extLst>
          </p:cNvPr>
          <p:cNvSpPr/>
          <p:nvPr/>
        </p:nvSpPr>
        <p:spPr>
          <a:xfrm>
            <a:off x="6096000" y="589136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/>
              <a:t>4. </a:t>
            </a:r>
            <a:r>
              <a:rPr lang="it-IT" sz="1000" dirty="0" err="1"/>
              <a:t>Danchin</a:t>
            </a:r>
            <a:r>
              <a:rPr lang="it-IT" sz="1000" dirty="0"/>
              <a:t> N et al. </a:t>
            </a:r>
            <a:r>
              <a:rPr lang="it-IT" sz="1000" dirty="0" err="1"/>
              <a:t>Circulation</a:t>
            </a:r>
            <a:r>
              <a:rPr lang="it-IT" sz="1000" dirty="0"/>
              <a:t> 2014;129(16):1629-1636.</a:t>
            </a:r>
          </a:p>
          <a:p>
            <a:r>
              <a:rPr lang="it-IT" sz="1000" dirty="0"/>
              <a:t>5. </a:t>
            </a:r>
            <a:r>
              <a:rPr lang="it-IT" sz="1000" dirty="0" err="1"/>
              <a:t>Mesana</a:t>
            </a:r>
            <a:r>
              <a:rPr lang="it-IT" sz="1000" dirty="0"/>
              <a:t> T et al. </a:t>
            </a:r>
            <a:r>
              <a:rPr lang="en-GB" sz="1000" dirty="0"/>
              <a:t>Can J </a:t>
            </a:r>
            <a:r>
              <a:rPr lang="en-GB" sz="1000" dirty="0" err="1"/>
              <a:t>Cardiol</a:t>
            </a:r>
            <a:r>
              <a:rPr lang="en-GB" sz="1000" dirty="0"/>
              <a:t> </a:t>
            </a:r>
            <a:r>
              <a:rPr lang="it-IT" sz="1000" dirty="0"/>
              <a:t>2018;</a:t>
            </a:r>
            <a:r>
              <a:rPr lang="en-GB" sz="1000" dirty="0"/>
              <a:t>34:815-818.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61042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56B69-60CB-4EEA-95D6-4E6C38D60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STEMI networks in practice</a:t>
            </a:r>
            <a:endParaRPr lang="en-US" sz="4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745C30-78EA-493A-9348-D19FED24F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STEMI networks around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8AC40-13F3-6C4F-8144-FAF214A4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05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2BB81-E337-410F-A27F-F6BF8EE5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and challenges by developmental status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AD7C03-99B6-48B3-85DE-2398C5B56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0A39F7-2983-46C6-84F7-4E596CAD60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62183" y="1412875"/>
            <a:ext cx="8978602" cy="134917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Competition between hospitals and cardiology groups</a:t>
            </a:r>
            <a:r>
              <a:rPr lang="en-US" b="0" baseline="30000" dirty="0"/>
              <a:t>1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Financing of emergency medical service (EMS) agencies</a:t>
            </a:r>
            <a:r>
              <a:rPr lang="en-US" b="0" baseline="30000" dirty="0"/>
              <a:t>1</a:t>
            </a:r>
            <a:r>
              <a:rPr lang="en-US" b="0" dirty="0"/>
              <a:t> and lack of EMS ECG transmission</a:t>
            </a:r>
            <a:r>
              <a:rPr lang="en-US" b="0" baseline="30000" dirty="0"/>
              <a:t>2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Lack of adherence to protocols (EMS systems do not bypass the emergency department)</a:t>
            </a:r>
            <a:r>
              <a:rPr lang="en-US" b="0" baseline="30000" dirty="0"/>
              <a:t>2,3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219E7D-4F84-42D1-A2D9-E9289A913C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97727" y="2977798"/>
            <a:ext cx="8978602" cy="13491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Lack of trained personnel in PCI units</a:t>
            </a:r>
            <a:r>
              <a:rPr lang="en-US" b="0" baseline="30000" dirty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Declining insurance reimbursement</a:t>
            </a:r>
            <a:r>
              <a:rPr lang="en-US" b="0" baseline="30000" dirty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Public education on the importance of </a:t>
            </a:r>
            <a:r>
              <a:rPr lang="en-US" b="0" dirty="0" err="1"/>
              <a:t>utilising</a:t>
            </a:r>
            <a:r>
              <a:rPr lang="en-US" b="0" dirty="0"/>
              <a:t> EMS rather than self-transport</a:t>
            </a:r>
            <a:r>
              <a:rPr lang="en-US" b="0" baseline="30000" dirty="0"/>
              <a:t>4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5D1811-625E-4884-A2EF-25209B95CF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89511" y="4496297"/>
            <a:ext cx="8978602" cy="13457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Infrastructure</a:t>
            </a:r>
            <a:r>
              <a:rPr lang="en-US" b="0" baseline="30000" dirty="0">
                <a:solidFill>
                  <a:schemeClr val="tx1"/>
                </a:solidFill>
              </a:rPr>
              <a:t>5</a:t>
            </a:r>
            <a:r>
              <a:rPr lang="en-US" b="0" dirty="0">
                <a:solidFill>
                  <a:schemeClr val="tx1"/>
                </a:solidFill>
              </a:rPr>
              <a:t> and traffic/urban congestion</a:t>
            </a:r>
            <a:r>
              <a:rPr lang="en-US" b="0" baseline="30000" dirty="0">
                <a:solidFill>
                  <a:schemeClr val="tx1"/>
                </a:solidFill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Lack of professional training</a:t>
            </a:r>
            <a:r>
              <a:rPr lang="en-US" b="0" baseline="30000" dirty="0">
                <a:solidFill>
                  <a:schemeClr val="tx1"/>
                </a:solidFill>
              </a:rPr>
              <a:t>5</a:t>
            </a:r>
            <a:r>
              <a:rPr lang="en-US" b="0" dirty="0">
                <a:solidFill>
                  <a:schemeClr val="tx1"/>
                </a:solidFill>
              </a:rPr>
              <a:t> and 24/7 facilities</a:t>
            </a:r>
            <a:r>
              <a:rPr lang="en-US" b="0" baseline="30000" dirty="0">
                <a:solidFill>
                  <a:schemeClr val="tx1"/>
                </a:solidFill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Public health awareness</a:t>
            </a:r>
            <a:r>
              <a:rPr lang="en-US" b="0" baseline="30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56B8E03-8BA7-4705-9BBD-D51795B742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95325" y="5916913"/>
            <a:ext cx="5329238" cy="644225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Jollis</a:t>
            </a:r>
            <a:r>
              <a:rPr lang="en-GB" dirty="0"/>
              <a:t> JG et al. </a:t>
            </a:r>
            <a:r>
              <a:rPr lang="en-GB" dirty="0" err="1"/>
              <a:t>Circ</a:t>
            </a:r>
            <a:r>
              <a:rPr lang="en-GB" dirty="0"/>
              <a:t> Cardiovasc Qual Outcomes 2012;5:423-428. </a:t>
            </a:r>
          </a:p>
          <a:p>
            <a:pPr marL="228600" indent="-228600">
              <a:buAutoNum type="arabicPeriod"/>
            </a:pPr>
            <a:r>
              <a:rPr lang="en-GB" dirty="0" err="1"/>
              <a:t>Mercuri</a:t>
            </a:r>
            <a:r>
              <a:rPr lang="en-GB" dirty="0"/>
              <a:t> M et al. </a:t>
            </a:r>
            <a:r>
              <a:rPr lang="en-GB" dirty="0" err="1"/>
              <a:t>CMAJ</a:t>
            </a:r>
            <a:r>
              <a:rPr lang="en-GB" dirty="0"/>
              <a:t> Open 2015;3(1):E1-E7. </a:t>
            </a:r>
          </a:p>
          <a:p>
            <a:pPr marL="228600" indent="-228600">
              <a:buAutoNum type="arabicPeriod"/>
            </a:pPr>
            <a:r>
              <a:rPr lang="en-GB" dirty="0" err="1"/>
              <a:t>Trimmel</a:t>
            </a:r>
            <a:r>
              <a:rPr lang="en-GB" dirty="0"/>
              <a:t> H et al. Scandinavian J Trauma </a:t>
            </a:r>
            <a:r>
              <a:rPr lang="en-GB" dirty="0" err="1"/>
              <a:t>Resusc</a:t>
            </a:r>
            <a:r>
              <a:rPr lang="en-GB" dirty="0"/>
              <a:t> </a:t>
            </a:r>
            <a:r>
              <a:rPr lang="en-GB" dirty="0" err="1"/>
              <a:t>Emger</a:t>
            </a:r>
            <a:r>
              <a:rPr lang="en-GB" dirty="0"/>
              <a:t> Med 2018;26:38.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8D3C1D4-F9D8-45A2-AB49-BB9F30DF608F}"/>
              </a:ext>
            </a:extLst>
          </p:cNvPr>
          <p:cNvSpPr/>
          <p:nvPr/>
        </p:nvSpPr>
        <p:spPr>
          <a:xfrm>
            <a:off x="695325" y="1696322"/>
            <a:ext cx="15868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Economically developed regions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DFBAD57-46EB-4E14-B5A1-1DA55912B98B}"/>
              </a:ext>
            </a:extLst>
          </p:cNvPr>
          <p:cNvSpPr/>
          <p:nvPr/>
        </p:nvSpPr>
        <p:spPr>
          <a:xfrm>
            <a:off x="695324" y="3204752"/>
            <a:ext cx="15868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Transitioning economies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5D40F7-DA7F-4A85-8B61-256E43D17416}"/>
              </a:ext>
            </a:extLst>
          </p:cNvPr>
          <p:cNvSpPr/>
          <p:nvPr/>
        </p:nvSpPr>
        <p:spPr>
          <a:xfrm>
            <a:off x="695325" y="4786769"/>
            <a:ext cx="15868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Economically developing regions</a:t>
            </a:r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BEDCCF4-CAC1-43E3-8BFA-1500D716F2FD}"/>
              </a:ext>
            </a:extLst>
          </p:cNvPr>
          <p:cNvSpPr txBox="1">
            <a:spLocks/>
          </p:cNvSpPr>
          <p:nvPr/>
        </p:nvSpPr>
        <p:spPr>
          <a:xfrm>
            <a:off x="6153080" y="5903057"/>
            <a:ext cx="5415033" cy="6442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 startAt="4"/>
            </a:pPr>
            <a:r>
              <a:rPr lang="en-US" dirty="0" err="1"/>
              <a:t>Dilic</a:t>
            </a:r>
            <a:r>
              <a:rPr lang="en-US" dirty="0"/>
              <a:t> M et al. Int J </a:t>
            </a:r>
            <a:r>
              <a:rPr lang="en-US" dirty="0" err="1"/>
              <a:t>Cardiol</a:t>
            </a:r>
            <a:r>
              <a:rPr lang="en-US" dirty="0"/>
              <a:t> 2016;217:S49-S51.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dirty="0" err="1"/>
              <a:t>Solla</a:t>
            </a:r>
            <a:r>
              <a:rPr lang="en-US" dirty="0"/>
              <a:t> DJF et al. Circ Cardiovasc Qual Outcomes 2013;6:9-17.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GB" dirty="0"/>
              <a:t>Dharma S et al. Asia Intervention 2018;4:92-97.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4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2F9461-0144-461A-BF96-18B130BA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12875"/>
            <a:ext cx="9345320" cy="4435388"/>
          </a:xfrm>
        </p:spPr>
        <p:txBody>
          <a:bodyPr>
            <a:normAutofit/>
          </a:bodyPr>
          <a:lstStyle/>
          <a:p>
            <a:r>
              <a:rPr lang="en-GB" sz="2400" dirty="0"/>
              <a:t>Objectives</a:t>
            </a:r>
          </a:p>
          <a:p>
            <a:r>
              <a:rPr lang="en-GB" sz="2400" dirty="0"/>
              <a:t>STEMI reperfusion – an unmet need in many regions</a:t>
            </a:r>
          </a:p>
          <a:p>
            <a:r>
              <a:rPr lang="en-GB" sz="2400" dirty="0"/>
              <a:t>Improving access to STEMI reperfusion</a:t>
            </a:r>
          </a:p>
          <a:p>
            <a:r>
              <a:rPr lang="en-GB" sz="2400" dirty="0"/>
              <a:t>Definition and structure of a STEMI network</a:t>
            </a:r>
          </a:p>
          <a:p>
            <a:r>
              <a:rPr lang="en-GB" sz="2400" dirty="0"/>
              <a:t>STEMI networks in practice</a:t>
            </a:r>
          </a:p>
          <a:p>
            <a:endParaRPr lang="en-GB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6D39A6-B37B-42EC-A92F-A8B974F5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C26FCB-51E7-CA4F-ACE5-8D894844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576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3A13E-59D4-46D0-A938-0DA9A466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Heart Response Network (Alberta, Canada): Features &amp; results </a:t>
            </a:r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6A82627A-3CE5-4F49-9306-6267E2C967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9934903"/>
              </p:ext>
            </p:extLst>
          </p:nvPr>
        </p:nvGraphicFramePr>
        <p:xfrm>
          <a:off x="903767" y="1341438"/>
          <a:ext cx="4871484" cy="393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Inhaltsplatzhalter 19">
            <a:extLst>
              <a:ext uri="{FF2B5EF4-FFF2-40B4-BE49-F238E27FC236}">
                <a16:creationId xmlns:a16="http://schemas.microsoft.com/office/drawing/2014/main" id="{7A5BE5C5-763D-48B6-9C5B-6A47C524D4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5722681"/>
              </p:ext>
            </p:extLst>
          </p:nvPr>
        </p:nvGraphicFramePr>
        <p:xfrm>
          <a:off x="6324490" y="1320172"/>
          <a:ext cx="4871484" cy="411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972F3B-C5A8-40BA-88E8-60ACC69E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B277F7-044B-47A5-8F88-5EEA0E98F6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Welsh R. </a:t>
            </a:r>
            <a:r>
              <a:rPr lang="en-US" dirty="0"/>
              <a:t>Evolution of pharmaco-invasive reperfusion for STEMI. </a:t>
            </a:r>
            <a:r>
              <a:rPr lang="en-GB" dirty="0"/>
              <a:t>ESC 2018:oral presentation (Satellite Symposium).</a:t>
            </a:r>
          </a:p>
          <a:p>
            <a:pPr marL="228600" indent="-228600">
              <a:buAutoNum type="arabicPeriod"/>
            </a:pPr>
            <a:r>
              <a:rPr lang="en-CA" altLang="en-US" dirty="0" err="1"/>
              <a:t>Shavadia</a:t>
            </a:r>
            <a:r>
              <a:rPr lang="en-CA" altLang="en-US" dirty="0"/>
              <a:t> J. </a:t>
            </a:r>
            <a:r>
              <a:rPr lang="en-US" dirty="0"/>
              <a:t>Can J </a:t>
            </a:r>
            <a:r>
              <a:rPr lang="en-US" dirty="0" err="1"/>
              <a:t>Cardiol</a:t>
            </a:r>
            <a:r>
              <a:rPr lang="en-US" dirty="0"/>
              <a:t> 2013;29(8):951-959.</a:t>
            </a:r>
            <a:endParaRPr lang="en-GB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E60ED8C-77AF-457C-B5F0-6C109C17217C}"/>
              </a:ext>
            </a:extLst>
          </p:cNvPr>
          <p:cNvSpPr/>
          <p:nvPr/>
        </p:nvSpPr>
        <p:spPr>
          <a:xfrm>
            <a:off x="695324" y="5220580"/>
            <a:ext cx="10872789" cy="692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STEMI network with a pharmaco-invasive-based protocol applied to non-metropolitan patients seems to negate the risk of living further away from a PCI-capable facility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662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45E1B-5ECE-48C8-9F04-34DCE84D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São Paulo STEMI network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3D1987-9087-4062-8A44-487719696D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2010 - Started with 5 spoke hospitals and a reperfusion strategy protocol </a:t>
            </a:r>
          </a:p>
          <a:p>
            <a:r>
              <a:rPr lang="en-US" dirty="0"/>
              <a:t>2018 - 14 spoke hospitals, 5 to 35 km from the hub hospital within the city of São Paulo </a:t>
            </a:r>
          </a:p>
          <a:p>
            <a:r>
              <a:rPr lang="en-US" dirty="0"/>
              <a:t>STEMI network features: </a:t>
            </a:r>
          </a:p>
          <a:p>
            <a:pPr lvl="1"/>
            <a:r>
              <a:rPr lang="en-US" dirty="0"/>
              <a:t>Regular training sessions for staff of outskirt </a:t>
            </a:r>
            <a:r>
              <a:rPr lang="en-US" dirty="0" err="1"/>
              <a:t>centres</a:t>
            </a:r>
            <a:r>
              <a:rPr lang="en-US" dirty="0"/>
              <a:t> (physicians, emergency physicians, nurses, technicians) </a:t>
            </a:r>
          </a:p>
          <a:p>
            <a:pPr lvl="1"/>
            <a:r>
              <a:rPr lang="en-US" dirty="0"/>
              <a:t>Single-call, cardiology mobile</a:t>
            </a:r>
          </a:p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59E45A-6C29-41A9-AC12-EDC6B7E1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775C2-99C0-4E4F-B12B-89821FA877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Carvalho A. </a:t>
            </a:r>
            <a:r>
              <a:rPr lang="en-US" dirty="0" err="1"/>
              <a:t>Optimising</a:t>
            </a:r>
            <a:r>
              <a:rPr lang="en-US" dirty="0"/>
              <a:t> STEMI networks in countries with limited timely access to PCI: Brazil. </a:t>
            </a:r>
            <a:r>
              <a:rPr lang="en-GB" dirty="0"/>
              <a:t>ESC 2018:oral presentation (Satellite Symposium). 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1655DA95-70E6-4775-84C5-5C16C356B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9772" y="1234911"/>
            <a:ext cx="4727461" cy="4757922"/>
          </a:xfrm>
        </p:spPr>
      </p:pic>
    </p:spTree>
    <p:extLst>
      <p:ext uri="{BB962C8B-B14F-4D97-AF65-F5344CB8AC3E}">
        <p14:creationId xmlns:p14="http://schemas.microsoft.com/office/powerpoint/2010/main" val="55353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EC7C0-164A-4F62-8D61-F246E52A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Vienna STEMI network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90EC77-A35A-48CE-B29A-E825AD876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Established in 2003, the network consists of</a:t>
            </a:r>
            <a:r>
              <a:rPr lang="en-US" baseline="30000" dirty="0"/>
              <a:t>1,2</a:t>
            </a:r>
            <a:r>
              <a:rPr lang="en-US" dirty="0"/>
              <a:t>: </a:t>
            </a:r>
          </a:p>
          <a:p>
            <a:r>
              <a:rPr lang="en-US" dirty="0"/>
              <a:t>Viennese EMS </a:t>
            </a:r>
          </a:p>
          <a:p>
            <a:pPr lvl="1"/>
            <a:r>
              <a:rPr lang="en-US" dirty="0"/>
              <a:t>Equipped with 12-lead ECG and devices for advanced life support </a:t>
            </a:r>
          </a:p>
          <a:p>
            <a:pPr lvl="1"/>
            <a:r>
              <a:rPr lang="en-US" dirty="0"/>
              <a:t>Staffed with physicians or paramedics who can call an emergency physician if necessary</a:t>
            </a:r>
          </a:p>
          <a:p>
            <a:r>
              <a:rPr lang="en-US" dirty="0"/>
              <a:t>6 alternating tertiary cardiac </a:t>
            </a:r>
            <a:r>
              <a:rPr lang="en-US" dirty="0" err="1"/>
              <a:t>centres</a:t>
            </a:r>
            <a:r>
              <a:rPr lang="en-US" dirty="0"/>
              <a:t> with 24-h PCI capability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63B49674-B34B-454D-9E63-58C3CA93C2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2443040"/>
              </p:ext>
            </p:extLst>
          </p:nvPr>
        </p:nvGraphicFramePr>
        <p:xfrm>
          <a:off x="6172200" y="1412875"/>
          <a:ext cx="5395913" cy="450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64B9B-9029-4317-BAD7-6BD4B12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D712A5-D109-40CD-A096-F7AC4F2F46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fr-FR" dirty="0" err="1"/>
              <a:t>Kalla</a:t>
            </a:r>
            <a:r>
              <a:rPr lang="fr-FR" dirty="0"/>
              <a:t> et al. Circulation 2006;113:2398–2405.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 err="1"/>
              <a:t>Jäger</a:t>
            </a:r>
            <a:r>
              <a:rPr lang="fr-FR" dirty="0"/>
              <a:t> B et al. </a:t>
            </a:r>
            <a:r>
              <a:rPr lang="pt-BR" dirty="0"/>
              <a:t>Clin Res Cardiol 2019;doi:10.1007/s00392-019-01520-z.</a:t>
            </a:r>
            <a:endParaRPr lang="fr-FR" dirty="0"/>
          </a:p>
          <a:p>
            <a:pPr marL="228600" indent="-228600">
              <a:buFont typeface="+mj-lt"/>
              <a:buAutoNum type="arabicPeriod"/>
            </a:pPr>
            <a:r>
              <a:rPr lang="fr-FR" dirty="0" err="1"/>
              <a:t>Jäger</a:t>
            </a:r>
            <a:r>
              <a:rPr lang="fr-FR" dirty="0"/>
              <a:t> B et al. </a:t>
            </a:r>
            <a:r>
              <a:rPr lang="de-DE" dirty="0"/>
              <a:t>Wien </a:t>
            </a:r>
            <a:r>
              <a:rPr lang="de-DE" dirty="0" err="1"/>
              <a:t>Klin</a:t>
            </a:r>
            <a:r>
              <a:rPr lang="de-DE" dirty="0"/>
              <a:t> </a:t>
            </a:r>
            <a:r>
              <a:rPr lang="de-DE" dirty="0" err="1"/>
              <a:t>Wochenschr</a:t>
            </a:r>
            <a:r>
              <a:rPr lang="de-DE" dirty="0"/>
              <a:t> 2015; 127:535–542. </a:t>
            </a:r>
            <a:endParaRPr lang="fr-FR" dirty="0"/>
          </a:p>
          <a:p>
            <a:endParaRPr lang="en-GB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B7BCB86-0249-4728-B0D6-48044E27C004}"/>
              </a:ext>
            </a:extLst>
          </p:cNvPr>
          <p:cNvGrpSpPr/>
          <p:nvPr/>
        </p:nvGrpSpPr>
        <p:grpSpPr>
          <a:xfrm>
            <a:off x="7183060" y="3011149"/>
            <a:ext cx="595035" cy="291148"/>
            <a:chOff x="7183060" y="3263813"/>
            <a:chExt cx="595035" cy="291148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75DCB6C-B3D0-4CF2-91F5-6ABD9CAFBF0E}"/>
                </a:ext>
              </a:extLst>
            </p:cNvPr>
            <p:cNvCxnSpPr/>
            <p:nvPr/>
          </p:nvCxnSpPr>
          <p:spPr>
            <a:xfrm>
              <a:off x="7347368" y="3466061"/>
              <a:ext cx="275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3DEB6FDE-C1DF-426F-8C54-117C4848E34B}"/>
                </a:ext>
              </a:extLst>
            </p:cNvPr>
            <p:cNvCxnSpPr/>
            <p:nvPr/>
          </p:nvCxnSpPr>
          <p:spPr>
            <a:xfrm>
              <a:off x="7348890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3AA5D160-8F2D-4896-823C-AC7EE37142AD}"/>
                </a:ext>
              </a:extLst>
            </p:cNvPr>
            <p:cNvCxnSpPr/>
            <p:nvPr/>
          </p:nvCxnSpPr>
          <p:spPr>
            <a:xfrm>
              <a:off x="7620800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8E54AB3-B66E-4007-8426-B1AF701BC039}"/>
                </a:ext>
              </a:extLst>
            </p:cNvPr>
            <p:cNvSpPr txBox="1"/>
            <p:nvPr/>
          </p:nvSpPr>
          <p:spPr>
            <a:xfrm>
              <a:off x="7183060" y="3263813"/>
              <a:ext cx="5950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p=0.925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EA1A65-5128-4F13-A357-F2D868A727DB}"/>
              </a:ext>
            </a:extLst>
          </p:cNvPr>
          <p:cNvGrpSpPr/>
          <p:nvPr/>
        </p:nvGrpSpPr>
        <p:grpSpPr>
          <a:xfrm>
            <a:off x="8878248" y="3432479"/>
            <a:ext cx="534121" cy="291148"/>
            <a:chOff x="7221160" y="3263813"/>
            <a:chExt cx="534121" cy="291148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B3C0857D-9345-4174-8629-6EC3D08D2FF8}"/>
                </a:ext>
              </a:extLst>
            </p:cNvPr>
            <p:cNvCxnSpPr/>
            <p:nvPr/>
          </p:nvCxnSpPr>
          <p:spPr>
            <a:xfrm>
              <a:off x="7347368" y="3466061"/>
              <a:ext cx="275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125EC19-1A0A-442B-B00A-97FBDDD02B24}"/>
                </a:ext>
              </a:extLst>
            </p:cNvPr>
            <p:cNvCxnSpPr/>
            <p:nvPr/>
          </p:nvCxnSpPr>
          <p:spPr>
            <a:xfrm>
              <a:off x="7348890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AD1A85C7-422E-4935-AC55-7219099BB249}"/>
                </a:ext>
              </a:extLst>
            </p:cNvPr>
            <p:cNvCxnSpPr/>
            <p:nvPr/>
          </p:nvCxnSpPr>
          <p:spPr>
            <a:xfrm>
              <a:off x="7620800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D7D1704-148D-4A55-8FAF-31270CA4DAF1}"/>
                </a:ext>
              </a:extLst>
            </p:cNvPr>
            <p:cNvSpPr txBox="1"/>
            <p:nvPr/>
          </p:nvSpPr>
          <p:spPr>
            <a:xfrm>
              <a:off x="7221160" y="3263813"/>
              <a:ext cx="5341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p=0.59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AF936C2-3DA7-4490-9BA0-C6E0FCFA9350}"/>
              </a:ext>
            </a:extLst>
          </p:cNvPr>
          <p:cNvGrpSpPr/>
          <p:nvPr/>
        </p:nvGrpSpPr>
        <p:grpSpPr>
          <a:xfrm>
            <a:off x="10487973" y="2618763"/>
            <a:ext cx="534121" cy="291148"/>
            <a:chOff x="7221160" y="3263813"/>
            <a:chExt cx="534121" cy="291148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EB667868-F8A6-44D8-84F1-627883B6ED62}"/>
                </a:ext>
              </a:extLst>
            </p:cNvPr>
            <p:cNvCxnSpPr/>
            <p:nvPr/>
          </p:nvCxnSpPr>
          <p:spPr>
            <a:xfrm>
              <a:off x="7347368" y="3466061"/>
              <a:ext cx="275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B4CCDA42-21DA-40B6-A83E-9408807F5101}"/>
                </a:ext>
              </a:extLst>
            </p:cNvPr>
            <p:cNvCxnSpPr/>
            <p:nvPr/>
          </p:nvCxnSpPr>
          <p:spPr>
            <a:xfrm>
              <a:off x="7348890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85134780-9987-4B64-9902-CC7F8D49C937}"/>
                </a:ext>
              </a:extLst>
            </p:cNvPr>
            <p:cNvCxnSpPr/>
            <p:nvPr/>
          </p:nvCxnSpPr>
          <p:spPr>
            <a:xfrm>
              <a:off x="7620800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C7E0B6D-610E-4F09-A273-1AE9C8B7EC8D}"/>
                </a:ext>
              </a:extLst>
            </p:cNvPr>
            <p:cNvSpPr txBox="1"/>
            <p:nvPr/>
          </p:nvSpPr>
          <p:spPr>
            <a:xfrm>
              <a:off x="7221160" y="3263813"/>
              <a:ext cx="5341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p=0.07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E9055CC-892D-4DFD-AA3D-178E32147CD6}"/>
              </a:ext>
            </a:extLst>
          </p:cNvPr>
          <p:cNvGrpSpPr/>
          <p:nvPr/>
        </p:nvGrpSpPr>
        <p:grpSpPr>
          <a:xfrm>
            <a:off x="9005983" y="2815327"/>
            <a:ext cx="1643532" cy="291148"/>
            <a:chOff x="7247721" y="3263813"/>
            <a:chExt cx="375383" cy="291148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E7A512E-549A-4EE7-B2F6-35914C324856}"/>
                </a:ext>
              </a:extLst>
            </p:cNvPr>
            <p:cNvCxnSpPr>
              <a:cxnSpLocks/>
            </p:cNvCxnSpPr>
            <p:nvPr/>
          </p:nvCxnSpPr>
          <p:spPr>
            <a:xfrm>
              <a:off x="7247721" y="3466061"/>
              <a:ext cx="375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FA2CF5DE-E1F7-47BB-AD56-C7A0C9D443C0}"/>
                </a:ext>
              </a:extLst>
            </p:cNvPr>
            <p:cNvCxnSpPr/>
            <p:nvPr/>
          </p:nvCxnSpPr>
          <p:spPr>
            <a:xfrm>
              <a:off x="7249757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985A817-6C84-439C-ACA4-986BEE5E436B}"/>
                </a:ext>
              </a:extLst>
            </p:cNvPr>
            <p:cNvCxnSpPr/>
            <p:nvPr/>
          </p:nvCxnSpPr>
          <p:spPr>
            <a:xfrm>
              <a:off x="7623104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B21D634-4A8B-4A86-872F-70CF54386CCD}"/>
                </a:ext>
              </a:extLst>
            </p:cNvPr>
            <p:cNvSpPr txBox="1"/>
            <p:nvPr/>
          </p:nvSpPr>
          <p:spPr>
            <a:xfrm>
              <a:off x="7250351" y="3263813"/>
              <a:ext cx="372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p=0.571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96874C0-BFA8-496E-A612-859ED61A8C39}"/>
              </a:ext>
            </a:extLst>
          </p:cNvPr>
          <p:cNvGrpSpPr/>
          <p:nvPr/>
        </p:nvGrpSpPr>
        <p:grpSpPr>
          <a:xfrm>
            <a:off x="9245933" y="2291653"/>
            <a:ext cx="1643532" cy="291148"/>
            <a:chOff x="7247721" y="3263813"/>
            <a:chExt cx="375383" cy="291148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07E7BCCB-BFD6-4427-8624-B45E0E877CD1}"/>
                </a:ext>
              </a:extLst>
            </p:cNvPr>
            <p:cNvCxnSpPr>
              <a:cxnSpLocks/>
            </p:cNvCxnSpPr>
            <p:nvPr/>
          </p:nvCxnSpPr>
          <p:spPr>
            <a:xfrm>
              <a:off x="7247721" y="3466061"/>
              <a:ext cx="375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06E96199-2B14-48DE-B526-818AA0E4B28B}"/>
                </a:ext>
              </a:extLst>
            </p:cNvPr>
            <p:cNvCxnSpPr/>
            <p:nvPr/>
          </p:nvCxnSpPr>
          <p:spPr>
            <a:xfrm>
              <a:off x="7249757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30CB7265-7F86-4868-87CA-97A993A7921E}"/>
                </a:ext>
              </a:extLst>
            </p:cNvPr>
            <p:cNvCxnSpPr/>
            <p:nvPr/>
          </p:nvCxnSpPr>
          <p:spPr>
            <a:xfrm>
              <a:off x="7623104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4C56715-CB49-4823-8F55-D16BFAAA2A9B}"/>
                </a:ext>
              </a:extLst>
            </p:cNvPr>
            <p:cNvSpPr txBox="1"/>
            <p:nvPr/>
          </p:nvSpPr>
          <p:spPr>
            <a:xfrm>
              <a:off x="7250351" y="3263813"/>
              <a:ext cx="372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p=0.001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A97C674-7D58-4693-A4A9-75F25EFFC243}"/>
              </a:ext>
            </a:extLst>
          </p:cNvPr>
          <p:cNvGrpSpPr/>
          <p:nvPr/>
        </p:nvGrpSpPr>
        <p:grpSpPr>
          <a:xfrm>
            <a:off x="8722448" y="3153823"/>
            <a:ext cx="1643532" cy="291148"/>
            <a:chOff x="7247721" y="3263813"/>
            <a:chExt cx="375383" cy="291148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DB457024-D887-481A-B514-E959871384EC}"/>
                </a:ext>
              </a:extLst>
            </p:cNvPr>
            <p:cNvCxnSpPr>
              <a:cxnSpLocks/>
            </p:cNvCxnSpPr>
            <p:nvPr/>
          </p:nvCxnSpPr>
          <p:spPr>
            <a:xfrm>
              <a:off x="7247721" y="3466061"/>
              <a:ext cx="3752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790588A-5172-4E17-B431-C85E2BF13C61}"/>
                </a:ext>
              </a:extLst>
            </p:cNvPr>
            <p:cNvCxnSpPr/>
            <p:nvPr/>
          </p:nvCxnSpPr>
          <p:spPr>
            <a:xfrm>
              <a:off x="7249757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3F8A467B-EDCE-4DE4-A023-157A76F49932}"/>
                </a:ext>
              </a:extLst>
            </p:cNvPr>
            <p:cNvCxnSpPr/>
            <p:nvPr/>
          </p:nvCxnSpPr>
          <p:spPr>
            <a:xfrm>
              <a:off x="7623104" y="3463521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DBA39CD-4EE4-4C63-B3B9-7F0E7377E5E0}"/>
                </a:ext>
              </a:extLst>
            </p:cNvPr>
            <p:cNvSpPr txBox="1"/>
            <p:nvPr/>
          </p:nvSpPr>
          <p:spPr>
            <a:xfrm>
              <a:off x="7250351" y="3263813"/>
              <a:ext cx="372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p=0.017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84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62AE4-53F6-4787-9645-CDE97103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STEMI care in Indonesia: </a:t>
            </a:r>
            <a:br>
              <a:rPr lang="en-US" dirty="0"/>
            </a:br>
            <a:r>
              <a:rPr lang="en-GB" dirty="0"/>
              <a:t>Jakarta Cardiovascular Care Unit Network System</a:t>
            </a:r>
            <a:r>
              <a:rPr lang="en-US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3FD787-4CF6-4DD0-9442-980B5EB66D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389CD6-8EAA-46EF-BC02-5436BDA9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23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E210348-0438-426F-BE1A-8C3A0F7B0001}"/>
              </a:ext>
            </a:extLst>
          </p:cNvPr>
          <p:cNvGrpSpPr/>
          <p:nvPr/>
        </p:nvGrpSpPr>
        <p:grpSpPr>
          <a:xfrm>
            <a:off x="7077845" y="1483111"/>
            <a:ext cx="3584616" cy="4153896"/>
            <a:chOff x="8915066" y="2548328"/>
            <a:chExt cx="3024270" cy="340278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651D183-A339-45AB-879F-E36A3A5BD848}"/>
                </a:ext>
              </a:extLst>
            </p:cNvPr>
            <p:cNvGrpSpPr/>
            <p:nvPr/>
          </p:nvGrpSpPr>
          <p:grpSpPr>
            <a:xfrm>
              <a:off x="8915066" y="2548328"/>
              <a:ext cx="3024270" cy="3402785"/>
              <a:chOff x="8915067" y="2548327"/>
              <a:chExt cx="3024271" cy="3402784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9FC6CC33-CD67-4BDA-AA1A-6B1E917645D7}"/>
                  </a:ext>
                </a:extLst>
              </p:cNvPr>
              <p:cNvGrpSpPr/>
              <p:nvPr/>
            </p:nvGrpSpPr>
            <p:grpSpPr>
              <a:xfrm>
                <a:off x="9605479" y="2727234"/>
                <a:ext cx="1741251" cy="2534115"/>
                <a:chOff x="9659566" y="2611817"/>
                <a:chExt cx="1741251" cy="2534115"/>
              </a:xfrm>
              <a:solidFill>
                <a:schemeClr val="bg2"/>
              </a:solidFill>
            </p:grpSpPr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id="{2237D579-2146-4A02-8395-6ECB415B8839}"/>
                    </a:ext>
                  </a:extLst>
                </p:cNvPr>
                <p:cNvSpPr/>
                <p:nvPr/>
              </p:nvSpPr>
              <p:spPr>
                <a:xfrm>
                  <a:off x="9659566" y="2694562"/>
                  <a:ext cx="1741251" cy="245137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1A96C9DB-0A34-4616-BC67-64F2326043C8}"/>
                    </a:ext>
                  </a:extLst>
                </p:cNvPr>
                <p:cNvSpPr txBox="1"/>
                <p:nvPr/>
              </p:nvSpPr>
              <p:spPr>
                <a:xfrm>
                  <a:off x="10220268" y="2611817"/>
                  <a:ext cx="6463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p=0.07</a:t>
                  </a:r>
                </a:p>
              </p:txBody>
            </p:sp>
            <p:grpSp>
              <p:nvGrpSpPr>
                <p:cNvPr id="18" name="Gruppieren 17">
                  <a:extLst>
                    <a:ext uri="{FF2B5EF4-FFF2-40B4-BE49-F238E27FC236}">
                      <a16:creationId xmlns:a16="http://schemas.microsoft.com/office/drawing/2014/main" id="{23406E31-0E0C-46DF-8317-3E5048885F16}"/>
                    </a:ext>
                  </a:extLst>
                </p:cNvPr>
                <p:cNvGrpSpPr/>
                <p:nvPr/>
              </p:nvGrpSpPr>
              <p:grpSpPr>
                <a:xfrm>
                  <a:off x="10291973" y="2888816"/>
                  <a:ext cx="502920" cy="93302"/>
                  <a:chOff x="10287749" y="2919154"/>
                  <a:chExt cx="502920" cy="93302"/>
                </a:xfrm>
                <a:grpFill/>
              </p:grpSpPr>
              <p:cxnSp>
                <p:nvCxnSpPr>
                  <p:cNvPr id="19" name="Gerader Verbinder 18">
                    <a:extLst>
                      <a:ext uri="{FF2B5EF4-FFF2-40B4-BE49-F238E27FC236}">
                        <a16:creationId xmlns:a16="http://schemas.microsoft.com/office/drawing/2014/main" id="{D0F24082-49CC-455D-A2FD-53723A401F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87749" y="2919154"/>
                    <a:ext cx="502920" cy="0"/>
                  </a:xfrm>
                  <a:prstGeom prst="line">
                    <a:avLst/>
                  </a:prstGeom>
                  <a:grpFill/>
                  <a:ln w="952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Gerader Verbinder 19">
                    <a:extLst>
                      <a:ext uri="{FF2B5EF4-FFF2-40B4-BE49-F238E27FC236}">
                        <a16:creationId xmlns:a16="http://schemas.microsoft.com/office/drawing/2014/main" id="{5AB86D9D-8B26-46C5-914F-B1780A60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92083" y="2921016"/>
                    <a:ext cx="0" cy="9144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Gerader Verbinder 20">
                    <a:extLst>
                      <a:ext uri="{FF2B5EF4-FFF2-40B4-BE49-F238E27FC236}">
                        <a16:creationId xmlns:a16="http://schemas.microsoft.com/office/drawing/2014/main" id="{60171D0C-2E6E-4BED-A043-A56EE5675F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745" y="2921016"/>
                    <a:ext cx="0" cy="9144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E03D16F5-2059-4047-B920-C249842FEAC6}"/>
                  </a:ext>
                </a:extLst>
              </p:cNvPr>
              <p:cNvGrpSpPr/>
              <p:nvPr/>
            </p:nvGrpSpPr>
            <p:grpSpPr>
              <a:xfrm>
                <a:off x="8915067" y="2548327"/>
                <a:ext cx="3024271" cy="3402784"/>
                <a:chOff x="8981463" y="2442238"/>
                <a:chExt cx="3024271" cy="3402784"/>
              </a:xfrm>
            </p:grpSpPr>
            <p:graphicFrame>
              <p:nvGraphicFramePr>
                <p:cNvPr id="14" name="Diagramm 13">
                  <a:extLst>
                    <a:ext uri="{FF2B5EF4-FFF2-40B4-BE49-F238E27FC236}">
                      <a16:creationId xmlns:a16="http://schemas.microsoft.com/office/drawing/2014/main" id="{8C627653-83E2-4B3F-9EBE-3665AE1E1F62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033415068"/>
                    </p:ext>
                  </p:extLst>
                </p:nvPr>
              </p:nvGraphicFramePr>
              <p:xfrm>
                <a:off x="8981463" y="2548084"/>
                <a:ext cx="2569232" cy="329693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5" name="Textplatzhalter 6">
                  <a:extLst>
                    <a:ext uri="{FF2B5EF4-FFF2-40B4-BE49-F238E27FC236}">
                      <a16:creationId xmlns:a16="http://schemas.microsoft.com/office/drawing/2014/main" id="{27E0C4CE-0855-4F82-8552-C7E4465AD3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101668" y="2442238"/>
                  <a:ext cx="2904066" cy="178907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>
                  <a:normAutofit/>
                </a:bodyPr>
                <a:lstStyle>
                  <a:lvl1pPr marL="0" marR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 sz="2000" b="1" kern="120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marR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 sz="2000" b="1" kern="1200">
                      <a:solidFill>
                        <a:srgbClr val="504E53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marR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 sz="1800" b="1" kern="1200">
                      <a:solidFill>
                        <a:srgbClr val="504E53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marR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 sz="1600" b="1" kern="1200">
                      <a:solidFill>
                        <a:srgbClr val="504E53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marR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5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 sz="1600" b="1" kern="1200">
                      <a:solidFill>
                        <a:srgbClr val="504E53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400" dirty="0">
                      <a:solidFill>
                        <a:schemeClr val="tx1"/>
                      </a:solidFill>
                    </a:rPr>
                    <a:t>In-hospital mortality</a:t>
                  </a:r>
                  <a:r>
                    <a:rPr lang="en-GB" sz="1400" baseline="300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E68B766-C17D-4E87-A824-936584CE3840}"/>
                </a:ext>
              </a:extLst>
            </p:cNvPr>
            <p:cNvSpPr txBox="1"/>
            <p:nvPr/>
          </p:nvSpPr>
          <p:spPr>
            <a:xfrm>
              <a:off x="10608555" y="3088729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err="1"/>
                <a:t>ARR</a:t>
              </a:r>
              <a:r>
                <a:rPr lang="en-US" sz="1200"/>
                <a:t>=2.5%</a:t>
              </a:r>
            </a:p>
            <a:p>
              <a:r>
                <a:rPr lang="en-US" sz="1200" err="1"/>
                <a:t>RRR</a:t>
              </a:r>
              <a:r>
                <a:rPr lang="en-US" sz="1200"/>
                <a:t>=26%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54A7841-11D2-4F74-8AF5-D5CF83366D87}"/>
                </a:ext>
              </a:extLst>
            </p:cNvPr>
            <p:cNvSpPr txBox="1"/>
            <p:nvPr/>
          </p:nvSpPr>
          <p:spPr>
            <a:xfrm>
              <a:off x="9391442" y="2663888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%</a:t>
              </a:r>
            </a:p>
          </p:txBody>
        </p:sp>
      </p:grpSp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4D2AABF4-C8D9-4881-A4CE-50A59B7CC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83226"/>
              </p:ext>
            </p:extLst>
          </p:nvPr>
        </p:nvGraphicFramePr>
        <p:xfrm>
          <a:off x="699068" y="2392997"/>
          <a:ext cx="5329238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01405497"/>
                    </a:ext>
                  </a:extLst>
                </a:gridCol>
                <a:gridCol w="1515292">
                  <a:extLst>
                    <a:ext uri="{9D8B030D-6E8A-4147-A177-3AD203B41FA5}">
                      <a16:colId xmlns:a16="http://schemas.microsoft.com/office/drawing/2014/main" val="2302153080"/>
                    </a:ext>
                  </a:extLst>
                </a:gridCol>
                <a:gridCol w="796008">
                  <a:extLst>
                    <a:ext uri="{9D8B030D-6E8A-4147-A177-3AD203B41FA5}">
                      <a16:colId xmlns:a16="http://schemas.microsoft.com/office/drawing/2014/main" val="4140962408"/>
                    </a:ext>
                  </a:extLst>
                </a:gridCol>
                <a:gridCol w="1013607">
                  <a:extLst>
                    <a:ext uri="{9D8B030D-6E8A-4147-A177-3AD203B41FA5}">
                      <a16:colId xmlns:a16="http://schemas.microsoft.com/office/drawing/2014/main" val="427064204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Demographic data on population and number of cardiologists and PCI centres</a:t>
                      </a:r>
                      <a:r>
                        <a:rPr lang="en-GB" sz="1200" b="1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68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Mean number of board-certified cardiologists per million 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Number of PCI hospitals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Mean population per PCI centre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4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Indonesia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239 000 000*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2.74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2 715 909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532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Jakarta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11 000 000*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18.9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392 857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7350709"/>
                  </a:ext>
                </a:extLst>
              </a:tr>
              <a:tr h="379257">
                <a:tc gridSpan="5"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*Based on the National Surveillance 2010. The number of cardiologists and hospitals have been updated as of September 2014. PCI, percutaneous coronary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808982"/>
                  </a:ext>
                </a:extLst>
              </a:tr>
            </a:tbl>
          </a:graphicData>
        </a:graphic>
      </p:graphicFrame>
      <p:sp>
        <p:nvSpPr>
          <p:cNvPr id="24" name="Ellipse 23">
            <a:extLst>
              <a:ext uri="{FF2B5EF4-FFF2-40B4-BE49-F238E27FC236}">
                <a16:creationId xmlns:a16="http://schemas.microsoft.com/office/drawing/2014/main" id="{5F2276AD-C845-48F4-B4B3-C8E757616F69}"/>
              </a:ext>
            </a:extLst>
          </p:cNvPr>
          <p:cNvSpPr/>
          <p:nvPr/>
        </p:nvSpPr>
        <p:spPr>
          <a:xfrm>
            <a:off x="3849624" y="3948037"/>
            <a:ext cx="612050" cy="277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73</a:t>
            </a:r>
            <a:r>
              <a:rPr lang="de-DE" sz="1400" baseline="30000" dirty="0"/>
              <a:t>†</a:t>
            </a:r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2ECD72A3-F285-4F02-8B87-3D419774D854}"/>
              </a:ext>
            </a:extLst>
          </p:cNvPr>
          <p:cNvSpPr txBox="1">
            <a:spLocks/>
          </p:cNvSpPr>
          <p:nvPr/>
        </p:nvSpPr>
        <p:spPr>
          <a:xfrm>
            <a:off x="695325" y="5926438"/>
            <a:ext cx="5329238" cy="7917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Trebuchet MS" panose="020B0603020202020204" pitchFamily="34" charset="0"/>
                <a:cs typeface="Times New Roman" panose="02020603050405020304" pitchFamily="18" charset="0"/>
              </a:rPr>
              <a:t>†The mean number of board-certified cardiologists per million population in Belgium (which has a comparable population to Jakarta)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Trebuchet MS" panose="020B0603020202020204" pitchFamily="34" charset="0"/>
                <a:cs typeface="Times New Roman" panose="02020603050405020304" pitchFamily="18" charset="0"/>
              </a:rPr>
              <a:t>1. Dharma S et al</a:t>
            </a:r>
            <a:r>
              <a:rPr lang="en-US" altLang="en-US" i="1">
                <a:latin typeface="Trebuchet MS" panose="020B0603020202020204" pitchFamily="34" charset="0"/>
                <a:cs typeface="Times New Roman" panose="02020603050405020304" pitchFamily="18" charset="0"/>
              </a:rPr>
              <a:t>. Open Heart </a:t>
            </a:r>
            <a:r>
              <a:rPr lang="en-US" altLang="en-US">
                <a:latin typeface="Trebuchet MS" panose="020B0603020202020204" pitchFamily="34" charset="0"/>
                <a:cs typeface="Times New Roman" panose="02020603050405020304" pitchFamily="18" charset="0"/>
              </a:rPr>
              <a:t>2015;</a:t>
            </a:r>
            <a:r>
              <a:rPr lang="en-US"/>
              <a:t>2(1):e000240.</a:t>
            </a:r>
            <a:endParaRPr lang="en-US" altLang="en-US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Trebuchet MS" panose="020B0603020202020204" pitchFamily="34" charset="0"/>
                <a:cs typeface="Times New Roman" panose="02020603050405020304" pitchFamily="18" charset="0"/>
              </a:rPr>
              <a:t>2. Dharma S et al</a:t>
            </a:r>
            <a:r>
              <a:rPr lang="en-US" altLang="en-US" i="1">
                <a:latin typeface="Trebuchet MS" panose="020B0603020202020204" pitchFamily="34" charset="0"/>
                <a:cs typeface="Times New Roman" panose="02020603050405020304" pitchFamily="18" charset="0"/>
              </a:rPr>
              <a:t>. Asia Intervention </a:t>
            </a:r>
            <a:r>
              <a:rPr lang="en-US" altLang="en-US">
                <a:latin typeface="Trebuchet MS" panose="020B0603020202020204" pitchFamily="34" charset="0"/>
                <a:cs typeface="Times New Roman" panose="02020603050405020304" pitchFamily="18" charset="0"/>
              </a:rPr>
              <a:t>2018;4:92-97.</a:t>
            </a:r>
            <a:endParaRPr lang="de-DE" dirty="0">
              <a:latin typeface="Trebuchet MS" panose="020B0603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EC6BF29-0F56-473C-80AD-6B9A72417D7D}"/>
              </a:ext>
            </a:extLst>
          </p:cNvPr>
          <p:cNvCxnSpPr>
            <a:cxnSpLocks/>
          </p:cNvCxnSpPr>
          <p:nvPr/>
        </p:nvCxnSpPr>
        <p:spPr>
          <a:xfrm flipH="1">
            <a:off x="7886654" y="1793250"/>
            <a:ext cx="0" cy="3001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8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2F9461-0144-461A-BF96-18B130BA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12875"/>
            <a:ext cx="9345320" cy="4435388"/>
          </a:xfrm>
        </p:spPr>
        <p:txBody>
          <a:bodyPr>
            <a:normAutofit/>
          </a:bodyPr>
          <a:lstStyle/>
          <a:p>
            <a:r>
              <a:rPr lang="en-GB" sz="2400" dirty="0"/>
              <a:t>Establish evidence-based, streamlined guidance on the purpose and practicality of establishing and running a STEMI network</a:t>
            </a:r>
          </a:p>
          <a:p>
            <a:r>
              <a:rPr lang="en-GB" sz="2400" dirty="0"/>
              <a:t>Empower HCPs* with international guideline-based information to assist them in the process of setting up, organising, and participating in a regional STEMI network, in order to achieve optimal patient outcomes</a:t>
            </a:r>
          </a:p>
          <a:p>
            <a:r>
              <a:rPr lang="en-GB" sz="2400" dirty="0"/>
              <a:t>Provide evidence from existing STEMI networks on protocols, challenges, solutions and outcomes</a:t>
            </a:r>
          </a:p>
          <a:p>
            <a:endParaRPr lang="en-GB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6D39A6-B37B-42EC-A92F-A8B974F5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DBE14E-6F50-B944-A46B-2FC2780639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*HCPs, healthcare professionals, especially emergency medical services, emergency physicians and cardiologists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C26FCB-51E7-CA4F-ACE5-8D894844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19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85416-54F9-49BF-821F-96644ED23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STEMI reperfusion – an unmet need in many regions</a:t>
            </a:r>
            <a:endParaRPr lang="en-US" sz="4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277C9E-0293-49A0-80EB-B401AB855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Guideline recommendations for STEMI reperfusion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Criteria for PPCI* and the challenges of meeting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Importance of the time window for STEMI reperfusion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0D8344-E596-D443-BE22-B8AC8081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8327FE56-341A-4DF4-8BB0-844B488E5308}"/>
              </a:ext>
            </a:extLst>
          </p:cNvPr>
          <p:cNvSpPr txBox="1">
            <a:spLocks/>
          </p:cNvSpPr>
          <p:nvPr/>
        </p:nvSpPr>
        <p:spPr>
          <a:xfrm>
            <a:off x="695325" y="5916913"/>
            <a:ext cx="10872788" cy="6442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*PPCI, primary percutaneous coronary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28427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64649A-0C2B-4910-917A-D7829D3A9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44" y="1418924"/>
            <a:ext cx="10872788" cy="93952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Current guidelines recommend </a:t>
            </a:r>
            <a:r>
              <a:rPr lang="en-US" sz="1800" dirty="0" err="1"/>
              <a:t>PPCI</a:t>
            </a:r>
            <a:r>
              <a:rPr lang="en-US" sz="1800" dirty="0"/>
              <a:t> </a:t>
            </a:r>
            <a:r>
              <a:rPr lang="en-US" sz="1800" i="1" u="sng" dirty="0"/>
              <a:t>if</a:t>
            </a:r>
            <a:r>
              <a:rPr lang="en-US" sz="1800" dirty="0"/>
              <a:t> </a:t>
            </a:r>
            <a:r>
              <a:rPr lang="en-US" sz="1800" dirty="0" err="1"/>
              <a:t>PPCI</a:t>
            </a:r>
            <a:r>
              <a:rPr lang="en-US" sz="1800" dirty="0"/>
              <a:t> can be preformed within 120 minutes</a:t>
            </a:r>
            <a:r>
              <a:rPr lang="en-US" sz="1800" baseline="30000" dirty="0"/>
              <a:t> </a:t>
            </a:r>
            <a:r>
              <a:rPr lang="en-US" sz="1800" dirty="0"/>
              <a:t>of STEMI diagnosis</a:t>
            </a:r>
            <a:r>
              <a:rPr lang="en-US" sz="1800" baseline="30000" dirty="0"/>
              <a:t>1,2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If the time from diagnosis to </a:t>
            </a:r>
            <a:r>
              <a:rPr lang="en-US" sz="1800" dirty="0" err="1"/>
              <a:t>PPCI</a:t>
            </a:r>
            <a:r>
              <a:rPr lang="en-US" sz="1800" dirty="0"/>
              <a:t> is expected to exceed 120 minutes, a pharmaco-invasive approach is preferred</a:t>
            </a:r>
            <a:r>
              <a:rPr lang="en-US" sz="1800" baseline="30000" dirty="0"/>
              <a:t>1,2</a:t>
            </a:r>
            <a:r>
              <a:rPr lang="en-US" sz="1800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719A1D-1EA2-4DA1-977E-FECC2B72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9EA25A-EE3E-46CD-96EA-90B2E4FB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STEMI reperfusion strategies and guideline recommendations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9ED315-CFF6-42B5-A68D-8C71458D30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Ibanez B et al. Eur Heart J 2018;39:119-117.</a:t>
            </a:r>
          </a:p>
          <a:p>
            <a:pPr marL="228600" indent="-228600">
              <a:buAutoNum type="arabicPeriod"/>
            </a:pPr>
            <a:r>
              <a:rPr lang="en-US" dirty="0"/>
              <a:t>O’Gara P et al. Circulation 2013;127:e362-e425.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endParaRPr lang="en-GB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C7E3AA1-2D01-498D-A125-F11F2E339D66}"/>
              </a:ext>
            </a:extLst>
          </p:cNvPr>
          <p:cNvGrpSpPr/>
          <p:nvPr/>
        </p:nvGrpSpPr>
        <p:grpSpPr>
          <a:xfrm>
            <a:off x="717342" y="2355664"/>
            <a:ext cx="3566161" cy="3487060"/>
            <a:chOff x="717342" y="1410089"/>
            <a:chExt cx="3566161" cy="34870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C31A1-8C48-4B8F-AFD8-BE96EA6079F3}"/>
                </a:ext>
              </a:extLst>
            </p:cNvPr>
            <p:cNvSpPr/>
            <p:nvPr/>
          </p:nvSpPr>
          <p:spPr>
            <a:xfrm>
              <a:off x="717342" y="1410089"/>
              <a:ext cx="3566160" cy="3487060"/>
            </a:xfrm>
            <a:prstGeom prst="roundRect">
              <a:avLst>
                <a:gd name="adj" fmla="val 13541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lIns="36000" rIns="36000" rtlCol="0" anchor="t" anchorCtr="0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b="1" dirty="0">
                  <a:solidFill>
                    <a:schemeClr val="accent1"/>
                  </a:solidFill>
                </a:rPr>
                <a:t>Pharmacological reperfusion</a:t>
              </a:r>
              <a:br>
                <a:rPr lang="en-GB" dirty="0">
                  <a:solidFill>
                    <a:schemeClr val="tx1"/>
                  </a:solidFill>
                </a:rPr>
              </a:br>
              <a:endParaRPr lang="en-GB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63">
              <a:extLst>
                <a:ext uri="{FF2B5EF4-FFF2-40B4-BE49-F238E27FC236}">
                  <a16:creationId xmlns:a16="http://schemas.microsoft.com/office/drawing/2014/main" id="{2FD4D60D-8096-47B9-9084-FD2AA96E923E}"/>
                </a:ext>
              </a:extLst>
            </p:cNvPr>
            <p:cNvGrpSpPr/>
            <p:nvPr/>
          </p:nvGrpSpPr>
          <p:grpSpPr>
            <a:xfrm>
              <a:off x="2127375" y="2100228"/>
              <a:ext cx="746094" cy="746092"/>
              <a:chOff x="2565542" y="4195112"/>
              <a:chExt cx="457200" cy="457200"/>
            </a:xfrm>
          </p:grpSpPr>
          <p:sp>
            <p:nvSpPr>
              <p:cNvPr id="10" name="Oval 64">
                <a:extLst>
                  <a:ext uri="{FF2B5EF4-FFF2-40B4-BE49-F238E27FC236}">
                    <a16:creationId xmlns:a16="http://schemas.microsoft.com/office/drawing/2014/main" id="{3A0DDCA1-031A-4A3B-BE30-1DF909039AE9}"/>
                  </a:ext>
                </a:extLst>
              </p:cNvPr>
              <p:cNvSpPr/>
              <p:nvPr/>
            </p:nvSpPr>
            <p:spPr>
              <a:xfrm>
                <a:off x="2565542" y="419511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65">
                <a:extLst>
                  <a:ext uri="{FF2B5EF4-FFF2-40B4-BE49-F238E27FC236}">
                    <a16:creationId xmlns:a16="http://schemas.microsoft.com/office/drawing/2014/main" id="{FAE1B527-0C4E-4942-B23E-CD3568A73641}"/>
                  </a:ext>
                </a:extLst>
              </p:cNvPr>
              <p:cNvGrpSpPr/>
              <p:nvPr/>
            </p:nvGrpSpPr>
            <p:grpSpPr>
              <a:xfrm>
                <a:off x="2644723" y="4299330"/>
                <a:ext cx="297710" cy="274109"/>
                <a:chOff x="-3298825" y="3363913"/>
                <a:chExt cx="2282824" cy="2101850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2E9B1071-4D1E-40A7-9654-96B70DCF3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98825" y="3363913"/>
                  <a:ext cx="2084387" cy="2101850"/>
                </a:xfrm>
                <a:custGeom>
                  <a:avLst/>
                  <a:gdLst>
                    <a:gd name="T0" fmla="*/ 178 w 630"/>
                    <a:gd name="T1" fmla="*/ 605 h 636"/>
                    <a:gd name="T2" fmla="*/ 122 w 630"/>
                    <a:gd name="T3" fmla="*/ 548 h 636"/>
                    <a:gd name="T4" fmla="*/ 178 w 630"/>
                    <a:gd name="T5" fmla="*/ 492 h 636"/>
                    <a:gd name="T6" fmla="*/ 217 w 630"/>
                    <a:gd name="T7" fmla="*/ 531 h 636"/>
                    <a:gd name="T8" fmla="*/ 232 w 630"/>
                    <a:gd name="T9" fmla="*/ 531 h 636"/>
                    <a:gd name="T10" fmla="*/ 270 w 630"/>
                    <a:gd name="T11" fmla="*/ 493 h 636"/>
                    <a:gd name="T12" fmla="*/ 221 w 630"/>
                    <a:gd name="T13" fmla="*/ 443 h 636"/>
                    <a:gd name="T14" fmla="*/ 221 w 630"/>
                    <a:gd name="T15" fmla="*/ 429 h 636"/>
                    <a:gd name="T16" fmla="*/ 235 w 630"/>
                    <a:gd name="T17" fmla="*/ 429 h 636"/>
                    <a:gd name="T18" fmla="*/ 284 w 630"/>
                    <a:gd name="T19" fmla="*/ 478 h 636"/>
                    <a:gd name="T20" fmla="*/ 314 w 630"/>
                    <a:gd name="T21" fmla="*/ 449 h 636"/>
                    <a:gd name="T22" fmla="*/ 265 w 630"/>
                    <a:gd name="T23" fmla="*/ 399 h 636"/>
                    <a:gd name="T24" fmla="*/ 265 w 630"/>
                    <a:gd name="T25" fmla="*/ 385 h 636"/>
                    <a:gd name="T26" fmla="*/ 279 w 630"/>
                    <a:gd name="T27" fmla="*/ 385 h 636"/>
                    <a:gd name="T28" fmla="*/ 328 w 630"/>
                    <a:gd name="T29" fmla="*/ 434 h 636"/>
                    <a:gd name="T30" fmla="*/ 358 w 630"/>
                    <a:gd name="T31" fmla="*/ 405 h 636"/>
                    <a:gd name="T32" fmla="*/ 309 w 630"/>
                    <a:gd name="T33" fmla="*/ 355 h 636"/>
                    <a:gd name="T34" fmla="*/ 309 w 630"/>
                    <a:gd name="T35" fmla="*/ 341 h 636"/>
                    <a:gd name="T36" fmla="*/ 323 w 630"/>
                    <a:gd name="T37" fmla="*/ 341 h 636"/>
                    <a:gd name="T38" fmla="*/ 372 w 630"/>
                    <a:gd name="T39" fmla="*/ 390 h 636"/>
                    <a:gd name="T40" fmla="*/ 402 w 630"/>
                    <a:gd name="T41" fmla="*/ 361 h 636"/>
                    <a:gd name="T42" fmla="*/ 353 w 630"/>
                    <a:gd name="T43" fmla="*/ 311 h 636"/>
                    <a:gd name="T44" fmla="*/ 353 w 630"/>
                    <a:gd name="T45" fmla="*/ 297 h 636"/>
                    <a:gd name="T46" fmla="*/ 367 w 630"/>
                    <a:gd name="T47" fmla="*/ 297 h 636"/>
                    <a:gd name="T48" fmla="*/ 416 w 630"/>
                    <a:gd name="T49" fmla="*/ 346 h 636"/>
                    <a:gd name="T50" fmla="*/ 446 w 630"/>
                    <a:gd name="T51" fmla="*/ 317 h 636"/>
                    <a:gd name="T52" fmla="*/ 397 w 630"/>
                    <a:gd name="T53" fmla="*/ 267 h 636"/>
                    <a:gd name="T54" fmla="*/ 397 w 630"/>
                    <a:gd name="T55" fmla="*/ 253 h 636"/>
                    <a:gd name="T56" fmla="*/ 411 w 630"/>
                    <a:gd name="T57" fmla="*/ 253 h 636"/>
                    <a:gd name="T58" fmla="*/ 460 w 630"/>
                    <a:gd name="T59" fmla="*/ 302 h 636"/>
                    <a:gd name="T60" fmla="*/ 494 w 630"/>
                    <a:gd name="T61" fmla="*/ 268 h 636"/>
                    <a:gd name="T62" fmla="*/ 497 w 630"/>
                    <a:gd name="T63" fmla="*/ 261 h 636"/>
                    <a:gd name="T64" fmla="*/ 498 w 630"/>
                    <a:gd name="T65" fmla="*/ 157 h 636"/>
                    <a:gd name="T66" fmla="*/ 627 w 630"/>
                    <a:gd name="T67" fmla="*/ 18 h 636"/>
                    <a:gd name="T68" fmla="*/ 626 w 630"/>
                    <a:gd name="T69" fmla="*/ 4 h 636"/>
                    <a:gd name="T70" fmla="*/ 613 w 630"/>
                    <a:gd name="T71" fmla="*/ 4 h 636"/>
                    <a:gd name="T72" fmla="*/ 476 w 630"/>
                    <a:gd name="T73" fmla="*/ 133 h 636"/>
                    <a:gd name="T74" fmla="*/ 372 w 630"/>
                    <a:gd name="T75" fmla="*/ 141 h 636"/>
                    <a:gd name="T76" fmla="*/ 365 w 630"/>
                    <a:gd name="T77" fmla="*/ 144 h 636"/>
                    <a:gd name="T78" fmla="*/ 105 w 630"/>
                    <a:gd name="T79" fmla="*/ 404 h 636"/>
                    <a:gd name="T80" fmla="*/ 105 w 630"/>
                    <a:gd name="T81" fmla="*/ 418 h 636"/>
                    <a:gd name="T82" fmla="*/ 144 w 630"/>
                    <a:gd name="T83" fmla="*/ 457 h 636"/>
                    <a:gd name="T84" fmla="*/ 87 w 630"/>
                    <a:gd name="T85" fmla="*/ 514 h 636"/>
                    <a:gd name="T86" fmla="*/ 31 w 630"/>
                    <a:gd name="T87" fmla="*/ 458 h 636"/>
                    <a:gd name="T88" fmla="*/ 17 w 630"/>
                    <a:gd name="T89" fmla="*/ 458 h 636"/>
                    <a:gd name="T90" fmla="*/ 4 w 630"/>
                    <a:gd name="T91" fmla="*/ 471 h 636"/>
                    <a:gd name="T92" fmla="*/ 4 w 630"/>
                    <a:gd name="T93" fmla="*/ 485 h 636"/>
                    <a:gd name="T94" fmla="*/ 151 w 630"/>
                    <a:gd name="T95" fmla="*/ 632 h 636"/>
                    <a:gd name="T96" fmla="*/ 165 w 630"/>
                    <a:gd name="T97" fmla="*/ 632 h 636"/>
                    <a:gd name="T98" fmla="*/ 178 w 630"/>
                    <a:gd name="T99" fmla="*/ 619 h 636"/>
                    <a:gd name="T100" fmla="*/ 178 w 630"/>
                    <a:gd name="T101" fmla="*/ 605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30" h="636">
                      <a:moveTo>
                        <a:pt x="178" y="605"/>
                      </a:moveTo>
                      <a:cubicBezTo>
                        <a:pt x="122" y="548"/>
                        <a:pt x="122" y="548"/>
                        <a:pt x="122" y="548"/>
                      </a:cubicBezTo>
                      <a:cubicBezTo>
                        <a:pt x="178" y="492"/>
                        <a:pt x="178" y="492"/>
                        <a:pt x="178" y="492"/>
                      </a:cubicBezTo>
                      <a:cubicBezTo>
                        <a:pt x="217" y="531"/>
                        <a:pt x="217" y="531"/>
                        <a:pt x="217" y="531"/>
                      </a:cubicBezTo>
                      <a:cubicBezTo>
                        <a:pt x="221" y="535"/>
                        <a:pt x="228" y="535"/>
                        <a:pt x="232" y="531"/>
                      </a:cubicBezTo>
                      <a:cubicBezTo>
                        <a:pt x="270" y="493"/>
                        <a:pt x="270" y="493"/>
                        <a:pt x="270" y="493"/>
                      </a:cubicBezTo>
                      <a:cubicBezTo>
                        <a:pt x="221" y="443"/>
                        <a:pt x="221" y="443"/>
                        <a:pt x="221" y="443"/>
                      </a:cubicBezTo>
                      <a:cubicBezTo>
                        <a:pt x="217" y="439"/>
                        <a:pt x="217" y="433"/>
                        <a:pt x="221" y="429"/>
                      </a:cubicBezTo>
                      <a:cubicBezTo>
                        <a:pt x="225" y="425"/>
                        <a:pt x="231" y="425"/>
                        <a:pt x="235" y="429"/>
                      </a:cubicBezTo>
                      <a:cubicBezTo>
                        <a:pt x="284" y="478"/>
                        <a:pt x="284" y="478"/>
                        <a:pt x="284" y="478"/>
                      </a:cubicBezTo>
                      <a:cubicBezTo>
                        <a:pt x="314" y="449"/>
                        <a:pt x="314" y="449"/>
                        <a:pt x="314" y="449"/>
                      </a:cubicBezTo>
                      <a:cubicBezTo>
                        <a:pt x="265" y="399"/>
                        <a:pt x="265" y="399"/>
                        <a:pt x="265" y="399"/>
                      </a:cubicBezTo>
                      <a:cubicBezTo>
                        <a:pt x="261" y="395"/>
                        <a:pt x="261" y="389"/>
                        <a:pt x="265" y="385"/>
                      </a:cubicBezTo>
                      <a:cubicBezTo>
                        <a:pt x="269" y="381"/>
                        <a:pt x="275" y="381"/>
                        <a:pt x="279" y="385"/>
                      </a:cubicBezTo>
                      <a:cubicBezTo>
                        <a:pt x="328" y="434"/>
                        <a:pt x="328" y="434"/>
                        <a:pt x="328" y="434"/>
                      </a:cubicBezTo>
                      <a:cubicBezTo>
                        <a:pt x="358" y="405"/>
                        <a:pt x="358" y="405"/>
                        <a:pt x="358" y="405"/>
                      </a:cubicBezTo>
                      <a:cubicBezTo>
                        <a:pt x="309" y="355"/>
                        <a:pt x="309" y="355"/>
                        <a:pt x="309" y="355"/>
                      </a:cubicBezTo>
                      <a:cubicBezTo>
                        <a:pt x="305" y="351"/>
                        <a:pt x="305" y="345"/>
                        <a:pt x="309" y="341"/>
                      </a:cubicBezTo>
                      <a:cubicBezTo>
                        <a:pt x="313" y="337"/>
                        <a:pt x="319" y="337"/>
                        <a:pt x="323" y="341"/>
                      </a:cubicBezTo>
                      <a:cubicBezTo>
                        <a:pt x="372" y="390"/>
                        <a:pt x="372" y="390"/>
                        <a:pt x="372" y="390"/>
                      </a:cubicBezTo>
                      <a:cubicBezTo>
                        <a:pt x="402" y="361"/>
                        <a:pt x="402" y="361"/>
                        <a:pt x="402" y="361"/>
                      </a:cubicBezTo>
                      <a:cubicBezTo>
                        <a:pt x="353" y="311"/>
                        <a:pt x="353" y="311"/>
                        <a:pt x="353" y="311"/>
                      </a:cubicBezTo>
                      <a:cubicBezTo>
                        <a:pt x="349" y="307"/>
                        <a:pt x="349" y="301"/>
                        <a:pt x="353" y="297"/>
                      </a:cubicBezTo>
                      <a:cubicBezTo>
                        <a:pt x="357" y="293"/>
                        <a:pt x="363" y="293"/>
                        <a:pt x="367" y="297"/>
                      </a:cubicBezTo>
                      <a:cubicBezTo>
                        <a:pt x="416" y="346"/>
                        <a:pt x="416" y="346"/>
                        <a:pt x="416" y="346"/>
                      </a:cubicBezTo>
                      <a:cubicBezTo>
                        <a:pt x="446" y="317"/>
                        <a:pt x="446" y="317"/>
                        <a:pt x="446" y="317"/>
                      </a:cubicBezTo>
                      <a:cubicBezTo>
                        <a:pt x="397" y="267"/>
                        <a:pt x="397" y="267"/>
                        <a:pt x="397" y="267"/>
                      </a:cubicBezTo>
                      <a:cubicBezTo>
                        <a:pt x="393" y="263"/>
                        <a:pt x="393" y="257"/>
                        <a:pt x="397" y="253"/>
                      </a:cubicBezTo>
                      <a:cubicBezTo>
                        <a:pt x="400" y="249"/>
                        <a:pt x="407" y="249"/>
                        <a:pt x="411" y="253"/>
                      </a:cubicBezTo>
                      <a:cubicBezTo>
                        <a:pt x="460" y="302"/>
                        <a:pt x="460" y="302"/>
                        <a:pt x="460" y="302"/>
                      </a:cubicBezTo>
                      <a:cubicBezTo>
                        <a:pt x="494" y="268"/>
                        <a:pt x="494" y="268"/>
                        <a:pt x="494" y="268"/>
                      </a:cubicBezTo>
                      <a:cubicBezTo>
                        <a:pt x="496" y="266"/>
                        <a:pt x="497" y="264"/>
                        <a:pt x="497" y="261"/>
                      </a:cubicBezTo>
                      <a:cubicBezTo>
                        <a:pt x="498" y="157"/>
                        <a:pt x="498" y="157"/>
                        <a:pt x="498" y="157"/>
                      </a:cubicBezTo>
                      <a:cubicBezTo>
                        <a:pt x="627" y="18"/>
                        <a:pt x="627" y="18"/>
                        <a:pt x="627" y="18"/>
                      </a:cubicBezTo>
                      <a:cubicBezTo>
                        <a:pt x="630" y="14"/>
                        <a:pt x="630" y="8"/>
                        <a:pt x="626" y="4"/>
                      </a:cubicBezTo>
                      <a:cubicBezTo>
                        <a:pt x="623" y="0"/>
                        <a:pt x="617" y="0"/>
                        <a:pt x="613" y="4"/>
                      </a:cubicBezTo>
                      <a:cubicBezTo>
                        <a:pt x="476" y="133"/>
                        <a:pt x="476" y="133"/>
                        <a:pt x="476" y="133"/>
                      </a:cubicBezTo>
                      <a:cubicBezTo>
                        <a:pt x="372" y="141"/>
                        <a:pt x="372" y="141"/>
                        <a:pt x="372" y="141"/>
                      </a:cubicBezTo>
                      <a:cubicBezTo>
                        <a:pt x="369" y="142"/>
                        <a:pt x="367" y="143"/>
                        <a:pt x="365" y="144"/>
                      </a:cubicBezTo>
                      <a:cubicBezTo>
                        <a:pt x="105" y="404"/>
                        <a:pt x="105" y="404"/>
                        <a:pt x="105" y="404"/>
                      </a:cubicBezTo>
                      <a:cubicBezTo>
                        <a:pt x="101" y="408"/>
                        <a:pt x="101" y="415"/>
                        <a:pt x="105" y="418"/>
                      </a:cubicBezTo>
                      <a:cubicBezTo>
                        <a:pt x="144" y="457"/>
                        <a:pt x="144" y="457"/>
                        <a:pt x="144" y="457"/>
                      </a:cubicBezTo>
                      <a:cubicBezTo>
                        <a:pt x="87" y="514"/>
                        <a:pt x="87" y="514"/>
                        <a:pt x="87" y="514"/>
                      </a:cubicBezTo>
                      <a:cubicBezTo>
                        <a:pt x="31" y="458"/>
                        <a:pt x="31" y="458"/>
                        <a:pt x="31" y="458"/>
                      </a:cubicBezTo>
                      <a:cubicBezTo>
                        <a:pt x="27" y="454"/>
                        <a:pt x="21" y="454"/>
                        <a:pt x="17" y="458"/>
                      </a:cubicBezTo>
                      <a:cubicBezTo>
                        <a:pt x="4" y="471"/>
                        <a:pt x="4" y="471"/>
                        <a:pt x="4" y="471"/>
                      </a:cubicBezTo>
                      <a:cubicBezTo>
                        <a:pt x="0" y="475"/>
                        <a:pt x="0" y="481"/>
                        <a:pt x="4" y="485"/>
                      </a:cubicBezTo>
                      <a:cubicBezTo>
                        <a:pt x="151" y="632"/>
                        <a:pt x="151" y="632"/>
                        <a:pt x="151" y="632"/>
                      </a:cubicBezTo>
                      <a:cubicBezTo>
                        <a:pt x="155" y="636"/>
                        <a:pt x="161" y="636"/>
                        <a:pt x="165" y="632"/>
                      </a:cubicBezTo>
                      <a:cubicBezTo>
                        <a:pt x="178" y="619"/>
                        <a:pt x="178" y="619"/>
                        <a:pt x="178" y="619"/>
                      </a:cubicBezTo>
                      <a:cubicBezTo>
                        <a:pt x="182" y="615"/>
                        <a:pt x="182" y="609"/>
                        <a:pt x="178" y="60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14">
                  <a:extLst>
                    <a:ext uri="{FF2B5EF4-FFF2-40B4-BE49-F238E27FC236}">
                      <a16:creationId xmlns:a16="http://schemas.microsoft.com/office/drawing/2014/main" id="{576DB365-4A6F-4DBF-B3F9-E389C0279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73188" y="3492501"/>
                  <a:ext cx="357187" cy="427038"/>
                </a:xfrm>
                <a:custGeom>
                  <a:avLst/>
                  <a:gdLst>
                    <a:gd name="T0" fmla="*/ 92 w 108"/>
                    <a:gd name="T1" fmla="*/ 74 h 129"/>
                    <a:gd name="T2" fmla="*/ 54 w 108"/>
                    <a:gd name="T3" fmla="*/ 0 h 129"/>
                    <a:gd name="T4" fmla="*/ 17 w 108"/>
                    <a:gd name="T5" fmla="*/ 74 h 129"/>
                    <a:gd name="T6" fmla="*/ 54 w 108"/>
                    <a:gd name="T7" fmla="*/ 129 h 129"/>
                    <a:gd name="T8" fmla="*/ 92 w 108"/>
                    <a:gd name="T9" fmla="*/ 74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29">
                      <a:moveTo>
                        <a:pt x="92" y="74"/>
                      </a:moveTo>
                      <a:cubicBezTo>
                        <a:pt x="56" y="14"/>
                        <a:pt x="54" y="0"/>
                        <a:pt x="54" y="0"/>
                      </a:cubicBezTo>
                      <a:cubicBezTo>
                        <a:pt x="54" y="0"/>
                        <a:pt x="52" y="14"/>
                        <a:pt x="17" y="74"/>
                      </a:cubicBezTo>
                      <a:cubicBezTo>
                        <a:pt x="0" y="102"/>
                        <a:pt x="28" y="129"/>
                        <a:pt x="54" y="129"/>
                      </a:cubicBezTo>
                      <a:cubicBezTo>
                        <a:pt x="80" y="129"/>
                        <a:pt x="108" y="102"/>
                        <a:pt x="92" y="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7CA1A0-904C-4A3F-8446-5AC130103F5B}"/>
                </a:ext>
              </a:extLst>
            </p:cNvPr>
            <p:cNvSpPr txBox="1"/>
            <p:nvPr/>
          </p:nvSpPr>
          <p:spPr>
            <a:xfrm>
              <a:off x="717342" y="3170382"/>
              <a:ext cx="356616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504D53"/>
                  </a:solidFill>
                </a:rPr>
                <a:t>Pre-hospital / in-hospital thrombolysis</a:t>
              </a:r>
            </a:p>
            <a:p>
              <a:pPr marL="285750" lvl="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504D53"/>
                  </a:solidFill>
                </a:rPr>
                <a:t>IV fibrinolysis not followed by coronary angiography or PCI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D439728-20C4-47AF-A4F7-E8537B76E003}"/>
              </a:ext>
            </a:extLst>
          </p:cNvPr>
          <p:cNvGrpSpPr/>
          <p:nvPr/>
        </p:nvGrpSpPr>
        <p:grpSpPr>
          <a:xfrm>
            <a:off x="4360515" y="2355664"/>
            <a:ext cx="3566160" cy="3487060"/>
            <a:chOff x="4360515" y="1410089"/>
            <a:chExt cx="3566160" cy="3487060"/>
          </a:xfrm>
        </p:grpSpPr>
        <p:sp>
          <p:nvSpPr>
            <p:cNvPr id="30" name="Rectangle: Rounded Corners 11">
              <a:extLst>
                <a:ext uri="{FF2B5EF4-FFF2-40B4-BE49-F238E27FC236}">
                  <a16:creationId xmlns:a16="http://schemas.microsoft.com/office/drawing/2014/main" id="{279FA497-4746-40D3-9924-B7D34372A756}"/>
                </a:ext>
              </a:extLst>
            </p:cNvPr>
            <p:cNvSpPr/>
            <p:nvPr/>
          </p:nvSpPr>
          <p:spPr>
            <a:xfrm>
              <a:off x="4360515" y="1410089"/>
              <a:ext cx="3566160" cy="3487060"/>
            </a:xfrm>
            <a:prstGeom prst="roundRect">
              <a:avLst>
                <a:gd name="adj" fmla="val 13541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lIns="36000" rIns="36000" rtlCol="0" anchor="t" anchorCtr="0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b="1" dirty="0">
                  <a:solidFill>
                    <a:schemeClr val="accent4">
                      <a:lumMod val="50000"/>
                    </a:schemeClr>
                  </a:solidFill>
                </a:rPr>
                <a:t>Mechanical reperfusion </a:t>
              </a:r>
              <a:r>
                <a:rPr lang="en-GB" sz="1400" b="1" i="1" dirty="0">
                  <a:solidFill>
                    <a:schemeClr val="accent4">
                      <a:lumMod val="50000"/>
                    </a:schemeClr>
                  </a:solidFill>
                </a:rPr>
                <a:t>(invasive)  </a:t>
              </a:r>
              <a:br>
                <a:rPr lang="en-GB" dirty="0"/>
              </a:br>
              <a:endParaRPr lang="en-GB" sz="1600" dirty="0"/>
            </a:p>
          </p:txBody>
        </p:sp>
        <p:grpSp>
          <p:nvGrpSpPr>
            <p:cNvPr id="31" name="Group 76">
              <a:extLst>
                <a:ext uri="{FF2B5EF4-FFF2-40B4-BE49-F238E27FC236}">
                  <a16:creationId xmlns:a16="http://schemas.microsoft.com/office/drawing/2014/main" id="{2664F261-24ED-4C48-BDC5-C86F59A577C1}"/>
                </a:ext>
              </a:extLst>
            </p:cNvPr>
            <p:cNvGrpSpPr/>
            <p:nvPr/>
          </p:nvGrpSpPr>
          <p:grpSpPr>
            <a:xfrm>
              <a:off x="5784199" y="2113878"/>
              <a:ext cx="718792" cy="718792"/>
              <a:chOff x="1825407" y="2153707"/>
              <a:chExt cx="718792" cy="718792"/>
            </a:xfrm>
          </p:grpSpPr>
          <p:grpSp>
            <p:nvGrpSpPr>
              <p:cNvPr id="32" name="Group 79">
                <a:extLst>
                  <a:ext uri="{FF2B5EF4-FFF2-40B4-BE49-F238E27FC236}">
                    <a16:creationId xmlns:a16="http://schemas.microsoft.com/office/drawing/2014/main" id="{061EED90-64B9-46A7-8D53-70A6E9F512C4}"/>
                  </a:ext>
                </a:extLst>
              </p:cNvPr>
              <p:cNvGrpSpPr/>
              <p:nvPr/>
            </p:nvGrpSpPr>
            <p:grpSpPr>
              <a:xfrm rot="19144929">
                <a:off x="1835400" y="2362792"/>
                <a:ext cx="693630" cy="306733"/>
                <a:chOff x="2931851" y="2380009"/>
                <a:chExt cx="652912" cy="216000"/>
              </a:xfrm>
            </p:grpSpPr>
            <p:sp>
              <p:nvSpPr>
                <p:cNvPr id="34" name="Freeform: Shape 81">
                  <a:extLst>
                    <a:ext uri="{FF2B5EF4-FFF2-40B4-BE49-F238E27FC236}">
                      <a16:creationId xmlns:a16="http://schemas.microsoft.com/office/drawing/2014/main" id="{65AEFAEF-46FB-4CBC-A6A2-EE672C42F05A}"/>
                    </a:ext>
                  </a:extLst>
                </p:cNvPr>
                <p:cNvSpPr/>
                <p:nvPr/>
              </p:nvSpPr>
              <p:spPr>
                <a:xfrm rot="5400000">
                  <a:off x="3151553" y="2162798"/>
                  <a:ext cx="216000" cy="650421"/>
                </a:xfrm>
                <a:custGeom>
                  <a:avLst/>
                  <a:gdLst>
                    <a:gd name="connsiteX0" fmla="*/ 0 w 257081"/>
                    <a:gd name="connsiteY0" fmla="*/ 21919 h 719312"/>
                    <a:gd name="connsiteX1" fmla="*/ 8266 w 257081"/>
                    <a:gd name="connsiteY1" fmla="*/ 18265 h 719312"/>
                    <a:gd name="connsiteX2" fmla="*/ 213138 w 257081"/>
                    <a:gd name="connsiteY2" fmla="*/ 11798 h 719312"/>
                    <a:gd name="connsiteX3" fmla="*/ 257081 w 257081"/>
                    <a:gd name="connsiteY3" fmla="*/ 28155 h 719312"/>
                    <a:gd name="connsiteX4" fmla="*/ 257081 w 257081"/>
                    <a:gd name="connsiteY4" fmla="*/ 691154 h 719312"/>
                    <a:gd name="connsiteX5" fmla="*/ 234697 w 257081"/>
                    <a:gd name="connsiteY5" fmla="*/ 701047 h 719312"/>
                    <a:gd name="connsiteX6" fmla="*/ 29825 w 257081"/>
                    <a:gd name="connsiteY6" fmla="*/ 707515 h 719312"/>
                    <a:gd name="connsiteX7" fmla="*/ 0 w 257081"/>
                    <a:gd name="connsiteY7" fmla="*/ 696413 h 719312"/>
                    <a:gd name="connsiteX0" fmla="*/ 0 w 290066"/>
                    <a:gd name="connsiteY0" fmla="*/ 21919 h 719312"/>
                    <a:gd name="connsiteX1" fmla="*/ 8266 w 290066"/>
                    <a:gd name="connsiteY1" fmla="*/ 18265 h 719312"/>
                    <a:gd name="connsiteX2" fmla="*/ 213138 w 290066"/>
                    <a:gd name="connsiteY2" fmla="*/ 11798 h 719312"/>
                    <a:gd name="connsiteX3" fmla="*/ 257081 w 290066"/>
                    <a:gd name="connsiteY3" fmla="*/ 28155 h 719312"/>
                    <a:gd name="connsiteX4" fmla="*/ 290066 w 290066"/>
                    <a:gd name="connsiteY4" fmla="*/ 373226 h 719312"/>
                    <a:gd name="connsiteX5" fmla="*/ 257081 w 290066"/>
                    <a:gd name="connsiteY5" fmla="*/ 691154 h 719312"/>
                    <a:gd name="connsiteX6" fmla="*/ 234697 w 290066"/>
                    <a:gd name="connsiteY6" fmla="*/ 701047 h 719312"/>
                    <a:gd name="connsiteX7" fmla="*/ 29825 w 290066"/>
                    <a:gd name="connsiteY7" fmla="*/ 707515 h 719312"/>
                    <a:gd name="connsiteX8" fmla="*/ 0 w 290066"/>
                    <a:gd name="connsiteY8" fmla="*/ 696413 h 719312"/>
                    <a:gd name="connsiteX9" fmla="*/ 0 w 290066"/>
                    <a:gd name="connsiteY9" fmla="*/ 21919 h 719312"/>
                    <a:gd name="connsiteX0" fmla="*/ 26037 w 316103"/>
                    <a:gd name="connsiteY0" fmla="*/ 21919 h 719312"/>
                    <a:gd name="connsiteX1" fmla="*/ 34303 w 316103"/>
                    <a:gd name="connsiteY1" fmla="*/ 18265 h 719312"/>
                    <a:gd name="connsiteX2" fmla="*/ 239175 w 316103"/>
                    <a:gd name="connsiteY2" fmla="*/ 11798 h 719312"/>
                    <a:gd name="connsiteX3" fmla="*/ 283118 w 316103"/>
                    <a:gd name="connsiteY3" fmla="*/ 28155 h 719312"/>
                    <a:gd name="connsiteX4" fmla="*/ 316103 w 316103"/>
                    <a:gd name="connsiteY4" fmla="*/ 373226 h 719312"/>
                    <a:gd name="connsiteX5" fmla="*/ 283118 w 316103"/>
                    <a:gd name="connsiteY5" fmla="*/ 691154 h 719312"/>
                    <a:gd name="connsiteX6" fmla="*/ 260734 w 316103"/>
                    <a:gd name="connsiteY6" fmla="*/ 701047 h 719312"/>
                    <a:gd name="connsiteX7" fmla="*/ 55862 w 316103"/>
                    <a:gd name="connsiteY7" fmla="*/ 707515 h 719312"/>
                    <a:gd name="connsiteX8" fmla="*/ 26037 w 316103"/>
                    <a:gd name="connsiteY8" fmla="*/ 696413 h 719312"/>
                    <a:gd name="connsiteX9" fmla="*/ 0 w 316103"/>
                    <a:gd name="connsiteY9" fmla="*/ 361867 h 719312"/>
                    <a:gd name="connsiteX10" fmla="*/ 26037 w 316103"/>
                    <a:gd name="connsiteY10" fmla="*/ 21919 h 719312"/>
                    <a:gd name="connsiteX0" fmla="*/ 26037 w 334420"/>
                    <a:gd name="connsiteY0" fmla="*/ 21919 h 719312"/>
                    <a:gd name="connsiteX1" fmla="*/ 34303 w 334420"/>
                    <a:gd name="connsiteY1" fmla="*/ 18265 h 719312"/>
                    <a:gd name="connsiteX2" fmla="*/ 239175 w 334420"/>
                    <a:gd name="connsiteY2" fmla="*/ 11798 h 719312"/>
                    <a:gd name="connsiteX3" fmla="*/ 283118 w 334420"/>
                    <a:gd name="connsiteY3" fmla="*/ 28155 h 719312"/>
                    <a:gd name="connsiteX4" fmla="*/ 334420 w 334420"/>
                    <a:gd name="connsiteY4" fmla="*/ 367052 h 719312"/>
                    <a:gd name="connsiteX5" fmla="*/ 283118 w 334420"/>
                    <a:gd name="connsiteY5" fmla="*/ 691154 h 719312"/>
                    <a:gd name="connsiteX6" fmla="*/ 260734 w 334420"/>
                    <a:gd name="connsiteY6" fmla="*/ 701047 h 719312"/>
                    <a:gd name="connsiteX7" fmla="*/ 55862 w 334420"/>
                    <a:gd name="connsiteY7" fmla="*/ 707515 h 719312"/>
                    <a:gd name="connsiteX8" fmla="*/ 26037 w 334420"/>
                    <a:gd name="connsiteY8" fmla="*/ 696413 h 719312"/>
                    <a:gd name="connsiteX9" fmla="*/ 0 w 334420"/>
                    <a:gd name="connsiteY9" fmla="*/ 361867 h 719312"/>
                    <a:gd name="connsiteX10" fmla="*/ 26037 w 334420"/>
                    <a:gd name="connsiteY10" fmla="*/ 21919 h 719312"/>
                    <a:gd name="connsiteX0" fmla="*/ 26037 w 334576"/>
                    <a:gd name="connsiteY0" fmla="*/ 21919 h 719312"/>
                    <a:gd name="connsiteX1" fmla="*/ 34303 w 334576"/>
                    <a:gd name="connsiteY1" fmla="*/ 18265 h 719312"/>
                    <a:gd name="connsiteX2" fmla="*/ 239175 w 334576"/>
                    <a:gd name="connsiteY2" fmla="*/ 11798 h 719312"/>
                    <a:gd name="connsiteX3" fmla="*/ 283118 w 334576"/>
                    <a:gd name="connsiteY3" fmla="*/ 28155 h 719312"/>
                    <a:gd name="connsiteX4" fmla="*/ 334420 w 334576"/>
                    <a:gd name="connsiteY4" fmla="*/ 367052 h 719312"/>
                    <a:gd name="connsiteX5" fmla="*/ 283118 w 334576"/>
                    <a:gd name="connsiteY5" fmla="*/ 691154 h 719312"/>
                    <a:gd name="connsiteX6" fmla="*/ 260734 w 334576"/>
                    <a:gd name="connsiteY6" fmla="*/ 701047 h 719312"/>
                    <a:gd name="connsiteX7" fmla="*/ 55862 w 334576"/>
                    <a:gd name="connsiteY7" fmla="*/ 707515 h 719312"/>
                    <a:gd name="connsiteX8" fmla="*/ 26037 w 334576"/>
                    <a:gd name="connsiteY8" fmla="*/ 696413 h 719312"/>
                    <a:gd name="connsiteX9" fmla="*/ 0 w 334576"/>
                    <a:gd name="connsiteY9" fmla="*/ 361867 h 719312"/>
                    <a:gd name="connsiteX10" fmla="*/ 26037 w 334576"/>
                    <a:gd name="connsiteY10" fmla="*/ 21919 h 719312"/>
                    <a:gd name="connsiteX0" fmla="*/ 27816 w 336355"/>
                    <a:gd name="connsiteY0" fmla="*/ 21919 h 719312"/>
                    <a:gd name="connsiteX1" fmla="*/ 36082 w 336355"/>
                    <a:gd name="connsiteY1" fmla="*/ 18265 h 719312"/>
                    <a:gd name="connsiteX2" fmla="*/ 240954 w 336355"/>
                    <a:gd name="connsiteY2" fmla="*/ 11798 h 719312"/>
                    <a:gd name="connsiteX3" fmla="*/ 284897 w 336355"/>
                    <a:gd name="connsiteY3" fmla="*/ 28155 h 719312"/>
                    <a:gd name="connsiteX4" fmla="*/ 336199 w 336355"/>
                    <a:gd name="connsiteY4" fmla="*/ 367052 h 719312"/>
                    <a:gd name="connsiteX5" fmla="*/ 284897 w 336355"/>
                    <a:gd name="connsiteY5" fmla="*/ 691154 h 719312"/>
                    <a:gd name="connsiteX6" fmla="*/ 262513 w 336355"/>
                    <a:gd name="connsiteY6" fmla="*/ 701047 h 719312"/>
                    <a:gd name="connsiteX7" fmla="*/ 57641 w 336355"/>
                    <a:gd name="connsiteY7" fmla="*/ 707515 h 719312"/>
                    <a:gd name="connsiteX8" fmla="*/ 27816 w 336355"/>
                    <a:gd name="connsiteY8" fmla="*/ 696413 h 719312"/>
                    <a:gd name="connsiteX9" fmla="*/ 1779 w 336355"/>
                    <a:gd name="connsiteY9" fmla="*/ 361867 h 719312"/>
                    <a:gd name="connsiteX10" fmla="*/ 27816 w 336355"/>
                    <a:gd name="connsiteY10" fmla="*/ 21919 h 719312"/>
                    <a:gd name="connsiteX0" fmla="*/ 62377 w 370916"/>
                    <a:gd name="connsiteY0" fmla="*/ 21919 h 719312"/>
                    <a:gd name="connsiteX1" fmla="*/ 70643 w 370916"/>
                    <a:gd name="connsiteY1" fmla="*/ 18265 h 719312"/>
                    <a:gd name="connsiteX2" fmla="*/ 275515 w 370916"/>
                    <a:gd name="connsiteY2" fmla="*/ 11798 h 719312"/>
                    <a:gd name="connsiteX3" fmla="*/ 319458 w 370916"/>
                    <a:gd name="connsiteY3" fmla="*/ 28155 h 719312"/>
                    <a:gd name="connsiteX4" fmla="*/ 370760 w 370916"/>
                    <a:gd name="connsiteY4" fmla="*/ 367052 h 719312"/>
                    <a:gd name="connsiteX5" fmla="*/ 319458 w 370916"/>
                    <a:gd name="connsiteY5" fmla="*/ 691154 h 719312"/>
                    <a:gd name="connsiteX6" fmla="*/ 297074 w 370916"/>
                    <a:gd name="connsiteY6" fmla="*/ 701047 h 719312"/>
                    <a:gd name="connsiteX7" fmla="*/ 92202 w 370916"/>
                    <a:gd name="connsiteY7" fmla="*/ 707515 h 719312"/>
                    <a:gd name="connsiteX8" fmla="*/ 62377 w 370916"/>
                    <a:gd name="connsiteY8" fmla="*/ 696413 h 719312"/>
                    <a:gd name="connsiteX9" fmla="*/ 843 w 370916"/>
                    <a:gd name="connsiteY9" fmla="*/ 362794 h 719312"/>
                    <a:gd name="connsiteX10" fmla="*/ 62377 w 370916"/>
                    <a:gd name="connsiteY10" fmla="*/ 21919 h 7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0916" h="719312">
                      <a:moveTo>
                        <a:pt x="62377" y="21919"/>
                      </a:moveTo>
                      <a:lnTo>
                        <a:pt x="70643" y="18265"/>
                      </a:lnTo>
                      <a:cubicBezTo>
                        <a:pt x="136411" y="-3479"/>
                        <a:pt x="207744" y="-6027"/>
                        <a:pt x="275515" y="11798"/>
                      </a:cubicBezTo>
                      <a:lnTo>
                        <a:pt x="319458" y="28155"/>
                      </a:lnTo>
                      <a:cubicBezTo>
                        <a:pt x="319680" y="141548"/>
                        <a:pt x="370538" y="253659"/>
                        <a:pt x="370760" y="367052"/>
                      </a:cubicBezTo>
                      <a:cubicBezTo>
                        <a:pt x="373618" y="477819"/>
                        <a:pt x="336559" y="583120"/>
                        <a:pt x="319458" y="691154"/>
                      </a:cubicBezTo>
                      <a:lnTo>
                        <a:pt x="297074" y="701047"/>
                      </a:lnTo>
                      <a:cubicBezTo>
                        <a:pt x="231306" y="722792"/>
                        <a:pt x="159972" y="725340"/>
                        <a:pt x="92202" y="707515"/>
                      </a:cubicBezTo>
                      <a:lnTo>
                        <a:pt x="62377" y="696413"/>
                      </a:lnTo>
                      <a:cubicBezTo>
                        <a:pt x="53067" y="638805"/>
                        <a:pt x="-7836" y="476110"/>
                        <a:pt x="843" y="362794"/>
                      </a:cubicBezTo>
                      <a:lnTo>
                        <a:pt x="62377" y="21919"/>
                      </a:lnTo>
                      <a:close/>
                    </a:path>
                  </a:pathLst>
                </a:custGeom>
                <a:solidFill>
                  <a:srgbClr val="FEF4B8"/>
                </a:solidFill>
                <a:ln w="12700">
                  <a:solidFill>
                    <a:schemeClr val="accent3"/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marL="0"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Freeform: Shape 82">
                  <a:extLst>
                    <a:ext uri="{FF2B5EF4-FFF2-40B4-BE49-F238E27FC236}">
                      <a16:creationId xmlns:a16="http://schemas.microsoft.com/office/drawing/2014/main" id="{96502DF6-647B-4255-9EDD-879E33A93D0B}"/>
                    </a:ext>
                  </a:extLst>
                </p:cNvPr>
                <p:cNvSpPr/>
                <p:nvPr/>
              </p:nvSpPr>
              <p:spPr>
                <a:xfrm rot="5400000">
                  <a:off x="3185243" y="2166004"/>
                  <a:ext cx="143638" cy="650421"/>
                </a:xfrm>
                <a:custGeom>
                  <a:avLst/>
                  <a:gdLst>
                    <a:gd name="connsiteX0" fmla="*/ 0 w 257081"/>
                    <a:gd name="connsiteY0" fmla="*/ 21919 h 719312"/>
                    <a:gd name="connsiteX1" fmla="*/ 8266 w 257081"/>
                    <a:gd name="connsiteY1" fmla="*/ 18265 h 719312"/>
                    <a:gd name="connsiteX2" fmla="*/ 213138 w 257081"/>
                    <a:gd name="connsiteY2" fmla="*/ 11798 h 719312"/>
                    <a:gd name="connsiteX3" fmla="*/ 257081 w 257081"/>
                    <a:gd name="connsiteY3" fmla="*/ 28155 h 719312"/>
                    <a:gd name="connsiteX4" fmla="*/ 257081 w 257081"/>
                    <a:gd name="connsiteY4" fmla="*/ 691154 h 719312"/>
                    <a:gd name="connsiteX5" fmla="*/ 234697 w 257081"/>
                    <a:gd name="connsiteY5" fmla="*/ 701047 h 719312"/>
                    <a:gd name="connsiteX6" fmla="*/ 29825 w 257081"/>
                    <a:gd name="connsiteY6" fmla="*/ 707515 h 719312"/>
                    <a:gd name="connsiteX7" fmla="*/ 0 w 257081"/>
                    <a:gd name="connsiteY7" fmla="*/ 696413 h 719312"/>
                    <a:gd name="connsiteX0" fmla="*/ 0 w 290066"/>
                    <a:gd name="connsiteY0" fmla="*/ 21919 h 719312"/>
                    <a:gd name="connsiteX1" fmla="*/ 8266 w 290066"/>
                    <a:gd name="connsiteY1" fmla="*/ 18265 h 719312"/>
                    <a:gd name="connsiteX2" fmla="*/ 213138 w 290066"/>
                    <a:gd name="connsiteY2" fmla="*/ 11798 h 719312"/>
                    <a:gd name="connsiteX3" fmla="*/ 257081 w 290066"/>
                    <a:gd name="connsiteY3" fmla="*/ 28155 h 719312"/>
                    <a:gd name="connsiteX4" fmla="*/ 290066 w 290066"/>
                    <a:gd name="connsiteY4" fmla="*/ 373226 h 719312"/>
                    <a:gd name="connsiteX5" fmla="*/ 257081 w 290066"/>
                    <a:gd name="connsiteY5" fmla="*/ 691154 h 719312"/>
                    <a:gd name="connsiteX6" fmla="*/ 234697 w 290066"/>
                    <a:gd name="connsiteY6" fmla="*/ 701047 h 719312"/>
                    <a:gd name="connsiteX7" fmla="*/ 29825 w 290066"/>
                    <a:gd name="connsiteY7" fmla="*/ 707515 h 719312"/>
                    <a:gd name="connsiteX8" fmla="*/ 0 w 290066"/>
                    <a:gd name="connsiteY8" fmla="*/ 696413 h 719312"/>
                    <a:gd name="connsiteX9" fmla="*/ 0 w 290066"/>
                    <a:gd name="connsiteY9" fmla="*/ 21919 h 719312"/>
                    <a:gd name="connsiteX0" fmla="*/ 26037 w 316103"/>
                    <a:gd name="connsiteY0" fmla="*/ 21919 h 719312"/>
                    <a:gd name="connsiteX1" fmla="*/ 34303 w 316103"/>
                    <a:gd name="connsiteY1" fmla="*/ 18265 h 719312"/>
                    <a:gd name="connsiteX2" fmla="*/ 239175 w 316103"/>
                    <a:gd name="connsiteY2" fmla="*/ 11798 h 719312"/>
                    <a:gd name="connsiteX3" fmla="*/ 283118 w 316103"/>
                    <a:gd name="connsiteY3" fmla="*/ 28155 h 719312"/>
                    <a:gd name="connsiteX4" fmla="*/ 316103 w 316103"/>
                    <a:gd name="connsiteY4" fmla="*/ 373226 h 719312"/>
                    <a:gd name="connsiteX5" fmla="*/ 283118 w 316103"/>
                    <a:gd name="connsiteY5" fmla="*/ 691154 h 719312"/>
                    <a:gd name="connsiteX6" fmla="*/ 260734 w 316103"/>
                    <a:gd name="connsiteY6" fmla="*/ 701047 h 719312"/>
                    <a:gd name="connsiteX7" fmla="*/ 55862 w 316103"/>
                    <a:gd name="connsiteY7" fmla="*/ 707515 h 719312"/>
                    <a:gd name="connsiteX8" fmla="*/ 26037 w 316103"/>
                    <a:gd name="connsiteY8" fmla="*/ 696413 h 719312"/>
                    <a:gd name="connsiteX9" fmla="*/ 0 w 316103"/>
                    <a:gd name="connsiteY9" fmla="*/ 361867 h 719312"/>
                    <a:gd name="connsiteX10" fmla="*/ 26037 w 316103"/>
                    <a:gd name="connsiteY10" fmla="*/ 21919 h 719312"/>
                    <a:gd name="connsiteX0" fmla="*/ 26037 w 334420"/>
                    <a:gd name="connsiteY0" fmla="*/ 21919 h 719312"/>
                    <a:gd name="connsiteX1" fmla="*/ 34303 w 334420"/>
                    <a:gd name="connsiteY1" fmla="*/ 18265 h 719312"/>
                    <a:gd name="connsiteX2" fmla="*/ 239175 w 334420"/>
                    <a:gd name="connsiteY2" fmla="*/ 11798 h 719312"/>
                    <a:gd name="connsiteX3" fmla="*/ 283118 w 334420"/>
                    <a:gd name="connsiteY3" fmla="*/ 28155 h 719312"/>
                    <a:gd name="connsiteX4" fmla="*/ 334420 w 334420"/>
                    <a:gd name="connsiteY4" fmla="*/ 367052 h 719312"/>
                    <a:gd name="connsiteX5" fmla="*/ 283118 w 334420"/>
                    <a:gd name="connsiteY5" fmla="*/ 691154 h 719312"/>
                    <a:gd name="connsiteX6" fmla="*/ 260734 w 334420"/>
                    <a:gd name="connsiteY6" fmla="*/ 701047 h 719312"/>
                    <a:gd name="connsiteX7" fmla="*/ 55862 w 334420"/>
                    <a:gd name="connsiteY7" fmla="*/ 707515 h 719312"/>
                    <a:gd name="connsiteX8" fmla="*/ 26037 w 334420"/>
                    <a:gd name="connsiteY8" fmla="*/ 696413 h 719312"/>
                    <a:gd name="connsiteX9" fmla="*/ 0 w 334420"/>
                    <a:gd name="connsiteY9" fmla="*/ 361867 h 719312"/>
                    <a:gd name="connsiteX10" fmla="*/ 26037 w 334420"/>
                    <a:gd name="connsiteY10" fmla="*/ 21919 h 719312"/>
                    <a:gd name="connsiteX0" fmla="*/ 26037 w 334576"/>
                    <a:gd name="connsiteY0" fmla="*/ 21919 h 719312"/>
                    <a:gd name="connsiteX1" fmla="*/ 34303 w 334576"/>
                    <a:gd name="connsiteY1" fmla="*/ 18265 h 719312"/>
                    <a:gd name="connsiteX2" fmla="*/ 239175 w 334576"/>
                    <a:gd name="connsiteY2" fmla="*/ 11798 h 719312"/>
                    <a:gd name="connsiteX3" fmla="*/ 283118 w 334576"/>
                    <a:gd name="connsiteY3" fmla="*/ 28155 h 719312"/>
                    <a:gd name="connsiteX4" fmla="*/ 334420 w 334576"/>
                    <a:gd name="connsiteY4" fmla="*/ 367052 h 719312"/>
                    <a:gd name="connsiteX5" fmla="*/ 283118 w 334576"/>
                    <a:gd name="connsiteY5" fmla="*/ 691154 h 719312"/>
                    <a:gd name="connsiteX6" fmla="*/ 260734 w 334576"/>
                    <a:gd name="connsiteY6" fmla="*/ 701047 h 719312"/>
                    <a:gd name="connsiteX7" fmla="*/ 55862 w 334576"/>
                    <a:gd name="connsiteY7" fmla="*/ 707515 h 719312"/>
                    <a:gd name="connsiteX8" fmla="*/ 26037 w 334576"/>
                    <a:gd name="connsiteY8" fmla="*/ 696413 h 719312"/>
                    <a:gd name="connsiteX9" fmla="*/ 0 w 334576"/>
                    <a:gd name="connsiteY9" fmla="*/ 361867 h 719312"/>
                    <a:gd name="connsiteX10" fmla="*/ 26037 w 334576"/>
                    <a:gd name="connsiteY10" fmla="*/ 21919 h 719312"/>
                    <a:gd name="connsiteX0" fmla="*/ 27816 w 336355"/>
                    <a:gd name="connsiteY0" fmla="*/ 21919 h 719312"/>
                    <a:gd name="connsiteX1" fmla="*/ 36082 w 336355"/>
                    <a:gd name="connsiteY1" fmla="*/ 18265 h 719312"/>
                    <a:gd name="connsiteX2" fmla="*/ 240954 w 336355"/>
                    <a:gd name="connsiteY2" fmla="*/ 11798 h 719312"/>
                    <a:gd name="connsiteX3" fmla="*/ 284897 w 336355"/>
                    <a:gd name="connsiteY3" fmla="*/ 28155 h 719312"/>
                    <a:gd name="connsiteX4" fmla="*/ 336199 w 336355"/>
                    <a:gd name="connsiteY4" fmla="*/ 367052 h 719312"/>
                    <a:gd name="connsiteX5" fmla="*/ 284897 w 336355"/>
                    <a:gd name="connsiteY5" fmla="*/ 691154 h 719312"/>
                    <a:gd name="connsiteX6" fmla="*/ 262513 w 336355"/>
                    <a:gd name="connsiteY6" fmla="*/ 701047 h 719312"/>
                    <a:gd name="connsiteX7" fmla="*/ 57641 w 336355"/>
                    <a:gd name="connsiteY7" fmla="*/ 707515 h 719312"/>
                    <a:gd name="connsiteX8" fmla="*/ 27816 w 336355"/>
                    <a:gd name="connsiteY8" fmla="*/ 696413 h 719312"/>
                    <a:gd name="connsiteX9" fmla="*/ 1779 w 336355"/>
                    <a:gd name="connsiteY9" fmla="*/ 361867 h 719312"/>
                    <a:gd name="connsiteX10" fmla="*/ 27816 w 336355"/>
                    <a:gd name="connsiteY10" fmla="*/ 21919 h 719312"/>
                    <a:gd name="connsiteX0" fmla="*/ 62377 w 370916"/>
                    <a:gd name="connsiteY0" fmla="*/ 21919 h 719312"/>
                    <a:gd name="connsiteX1" fmla="*/ 70643 w 370916"/>
                    <a:gd name="connsiteY1" fmla="*/ 18265 h 719312"/>
                    <a:gd name="connsiteX2" fmla="*/ 275515 w 370916"/>
                    <a:gd name="connsiteY2" fmla="*/ 11798 h 719312"/>
                    <a:gd name="connsiteX3" fmla="*/ 319458 w 370916"/>
                    <a:gd name="connsiteY3" fmla="*/ 28155 h 719312"/>
                    <a:gd name="connsiteX4" fmla="*/ 370760 w 370916"/>
                    <a:gd name="connsiteY4" fmla="*/ 367052 h 719312"/>
                    <a:gd name="connsiteX5" fmla="*/ 319458 w 370916"/>
                    <a:gd name="connsiteY5" fmla="*/ 691154 h 719312"/>
                    <a:gd name="connsiteX6" fmla="*/ 297074 w 370916"/>
                    <a:gd name="connsiteY6" fmla="*/ 701047 h 719312"/>
                    <a:gd name="connsiteX7" fmla="*/ 92202 w 370916"/>
                    <a:gd name="connsiteY7" fmla="*/ 707515 h 719312"/>
                    <a:gd name="connsiteX8" fmla="*/ 62377 w 370916"/>
                    <a:gd name="connsiteY8" fmla="*/ 696413 h 719312"/>
                    <a:gd name="connsiteX9" fmla="*/ 843 w 370916"/>
                    <a:gd name="connsiteY9" fmla="*/ 362794 h 719312"/>
                    <a:gd name="connsiteX10" fmla="*/ 62377 w 370916"/>
                    <a:gd name="connsiteY10" fmla="*/ 21919 h 719312"/>
                    <a:gd name="connsiteX0" fmla="*/ 68765 w 377304"/>
                    <a:gd name="connsiteY0" fmla="*/ 21919 h 719312"/>
                    <a:gd name="connsiteX1" fmla="*/ 77031 w 377304"/>
                    <a:gd name="connsiteY1" fmla="*/ 18265 h 719312"/>
                    <a:gd name="connsiteX2" fmla="*/ 281903 w 377304"/>
                    <a:gd name="connsiteY2" fmla="*/ 11798 h 719312"/>
                    <a:gd name="connsiteX3" fmla="*/ 325846 w 377304"/>
                    <a:gd name="connsiteY3" fmla="*/ 28155 h 719312"/>
                    <a:gd name="connsiteX4" fmla="*/ 377148 w 377304"/>
                    <a:gd name="connsiteY4" fmla="*/ 367052 h 719312"/>
                    <a:gd name="connsiteX5" fmla="*/ 325846 w 377304"/>
                    <a:gd name="connsiteY5" fmla="*/ 691154 h 719312"/>
                    <a:gd name="connsiteX6" fmla="*/ 303462 w 377304"/>
                    <a:gd name="connsiteY6" fmla="*/ 701047 h 719312"/>
                    <a:gd name="connsiteX7" fmla="*/ 98590 w 377304"/>
                    <a:gd name="connsiteY7" fmla="*/ 707515 h 719312"/>
                    <a:gd name="connsiteX8" fmla="*/ 7435 w 377304"/>
                    <a:gd name="connsiteY8" fmla="*/ 699046 h 719312"/>
                    <a:gd name="connsiteX9" fmla="*/ 7231 w 377304"/>
                    <a:gd name="connsiteY9" fmla="*/ 362794 h 719312"/>
                    <a:gd name="connsiteX10" fmla="*/ 68765 w 377304"/>
                    <a:gd name="connsiteY10" fmla="*/ 21919 h 719312"/>
                    <a:gd name="connsiteX0" fmla="*/ 23380 w 374847"/>
                    <a:gd name="connsiteY0" fmla="*/ 19286 h 719312"/>
                    <a:gd name="connsiteX1" fmla="*/ 74574 w 374847"/>
                    <a:gd name="connsiteY1" fmla="*/ 18265 h 719312"/>
                    <a:gd name="connsiteX2" fmla="*/ 279446 w 374847"/>
                    <a:gd name="connsiteY2" fmla="*/ 11798 h 719312"/>
                    <a:gd name="connsiteX3" fmla="*/ 323389 w 374847"/>
                    <a:gd name="connsiteY3" fmla="*/ 28155 h 719312"/>
                    <a:gd name="connsiteX4" fmla="*/ 374691 w 374847"/>
                    <a:gd name="connsiteY4" fmla="*/ 367052 h 719312"/>
                    <a:gd name="connsiteX5" fmla="*/ 323389 w 374847"/>
                    <a:gd name="connsiteY5" fmla="*/ 691154 h 719312"/>
                    <a:gd name="connsiteX6" fmla="*/ 301005 w 374847"/>
                    <a:gd name="connsiteY6" fmla="*/ 701047 h 719312"/>
                    <a:gd name="connsiteX7" fmla="*/ 96133 w 374847"/>
                    <a:gd name="connsiteY7" fmla="*/ 707515 h 719312"/>
                    <a:gd name="connsiteX8" fmla="*/ 4978 w 374847"/>
                    <a:gd name="connsiteY8" fmla="*/ 699046 h 719312"/>
                    <a:gd name="connsiteX9" fmla="*/ 4774 w 374847"/>
                    <a:gd name="connsiteY9" fmla="*/ 362794 h 719312"/>
                    <a:gd name="connsiteX10" fmla="*/ 23380 w 374847"/>
                    <a:gd name="connsiteY10" fmla="*/ 19286 h 719312"/>
                    <a:gd name="connsiteX0" fmla="*/ 23380 w 378023"/>
                    <a:gd name="connsiteY0" fmla="*/ 19286 h 719312"/>
                    <a:gd name="connsiteX1" fmla="*/ 74574 w 378023"/>
                    <a:gd name="connsiteY1" fmla="*/ 18265 h 719312"/>
                    <a:gd name="connsiteX2" fmla="*/ 279446 w 378023"/>
                    <a:gd name="connsiteY2" fmla="*/ 11798 h 719312"/>
                    <a:gd name="connsiteX3" fmla="*/ 323389 w 378023"/>
                    <a:gd name="connsiteY3" fmla="*/ 28155 h 719312"/>
                    <a:gd name="connsiteX4" fmla="*/ 374691 w 378023"/>
                    <a:gd name="connsiteY4" fmla="*/ 367052 h 719312"/>
                    <a:gd name="connsiteX5" fmla="*/ 366330 w 378023"/>
                    <a:gd name="connsiteY5" fmla="*/ 693788 h 719312"/>
                    <a:gd name="connsiteX6" fmla="*/ 301005 w 378023"/>
                    <a:gd name="connsiteY6" fmla="*/ 701047 h 719312"/>
                    <a:gd name="connsiteX7" fmla="*/ 96133 w 378023"/>
                    <a:gd name="connsiteY7" fmla="*/ 707515 h 719312"/>
                    <a:gd name="connsiteX8" fmla="*/ 4978 w 378023"/>
                    <a:gd name="connsiteY8" fmla="*/ 699046 h 719312"/>
                    <a:gd name="connsiteX9" fmla="*/ 4774 w 378023"/>
                    <a:gd name="connsiteY9" fmla="*/ 362794 h 719312"/>
                    <a:gd name="connsiteX10" fmla="*/ 23380 w 378023"/>
                    <a:gd name="connsiteY10" fmla="*/ 19286 h 719312"/>
                    <a:gd name="connsiteX0" fmla="*/ 23380 w 378023"/>
                    <a:gd name="connsiteY0" fmla="*/ 19286 h 719312"/>
                    <a:gd name="connsiteX1" fmla="*/ 74574 w 378023"/>
                    <a:gd name="connsiteY1" fmla="*/ 18265 h 719312"/>
                    <a:gd name="connsiteX2" fmla="*/ 279446 w 378023"/>
                    <a:gd name="connsiteY2" fmla="*/ 11798 h 719312"/>
                    <a:gd name="connsiteX3" fmla="*/ 360191 w 378023"/>
                    <a:gd name="connsiteY3" fmla="*/ 38688 h 719312"/>
                    <a:gd name="connsiteX4" fmla="*/ 374691 w 378023"/>
                    <a:gd name="connsiteY4" fmla="*/ 367052 h 719312"/>
                    <a:gd name="connsiteX5" fmla="*/ 366330 w 378023"/>
                    <a:gd name="connsiteY5" fmla="*/ 693788 h 719312"/>
                    <a:gd name="connsiteX6" fmla="*/ 301005 w 378023"/>
                    <a:gd name="connsiteY6" fmla="*/ 701047 h 719312"/>
                    <a:gd name="connsiteX7" fmla="*/ 96133 w 378023"/>
                    <a:gd name="connsiteY7" fmla="*/ 707515 h 719312"/>
                    <a:gd name="connsiteX8" fmla="*/ 4978 w 378023"/>
                    <a:gd name="connsiteY8" fmla="*/ 699046 h 719312"/>
                    <a:gd name="connsiteX9" fmla="*/ 4774 w 378023"/>
                    <a:gd name="connsiteY9" fmla="*/ 362794 h 719312"/>
                    <a:gd name="connsiteX10" fmla="*/ 23380 w 378023"/>
                    <a:gd name="connsiteY10" fmla="*/ 19286 h 719312"/>
                    <a:gd name="connsiteX0" fmla="*/ 23380 w 370360"/>
                    <a:gd name="connsiteY0" fmla="*/ 19286 h 719312"/>
                    <a:gd name="connsiteX1" fmla="*/ 74574 w 370360"/>
                    <a:gd name="connsiteY1" fmla="*/ 18265 h 719312"/>
                    <a:gd name="connsiteX2" fmla="*/ 279446 w 370360"/>
                    <a:gd name="connsiteY2" fmla="*/ 11798 h 719312"/>
                    <a:gd name="connsiteX3" fmla="*/ 360191 w 370360"/>
                    <a:gd name="connsiteY3" fmla="*/ 38688 h 719312"/>
                    <a:gd name="connsiteX4" fmla="*/ 337889 w 370360"/>
                    <a:gd name="connsiteY4" fmla="*/ 367052 h 719312"/>
                    <a:gd name="connsiteX5" fmla="*/ 366330 w 370360"/>
                    <a:gd name="connsiteY5" fmla="*/ 693788 h 719312"/>
                    <a:gd name="connsiteX6" fmla="*/ 301005 w 370360"/>
                    <a:gd name="connsiteY6" fmla="*/ 701047 h 719312"/>
                    <a:gd name="connsiteX7" fmla="*/ 96133 w 370360"/>
                    <a:gd name="connsiteY7" fmla="*/ 707515 h 719312"/>
                    <a:gd name="connsiteX8" fmla="*/ 4978 w 370360"/>
                    <a:gd name="connsiteY8" fmla="*/ 699046 h 719312"/>
                    <a:gd name="connsiteX9" fmla="*/ 4774 w 370360"/>
                    <a:gd name="connsiteY9" fmla="*/ 362794 h 719312"/>
                    <a:gd name="connsiteX10" fmla="*/ 23380 w 370360"/>
                    <a:gd name="connsiteY10" fmla="*/ 19286 h 719312"/>
                    <a:gd name="connsiteX0" fmla="*/ 23380 w 371517"/>
                    <a:gd name="connsiteY0" fmla="*/ 19286 h 719312"/>
                    <a:gd name="connsiteX1" fmla="*/ 74574 w 371517"/>
                    <a:gd name="connsiteY1" fmla="*/ 18265 h 719312"/>
                    <a:gd name="connsiteX2" fmla="*/ 279446 w 371517"/>
                    <a:gd name="connsiteY2" fmla="*/ 11798 h 719312"/>
                    <a:gd name="connsiteX3" fmla="*/ 360191 w 371517"/>
                    <a:gd name="connsiteY3" fmla="*/ 38688 h 719312"/>
                    <a:gd name="connsiteX4" fmla="*/ 350162 w 371517"/>
                    <a:gd name="connsiteY4" fmla="*/ 367051 h 719312"/>
                    <a:gd name="connsiteX5" fmla="*/ 366330 w 371517"/>
                    <a:gd name="connsiteY5" fmla="*/ 693788 h 719312"/>
                    <a:gd name="connsiteX6" fmla="*/ 301005 w 371517"/>
                    <a:gd name="connsiteY6" fmla="*/ 701047 h 719312"/>
                    <a:gd name="connsiteX7" fmla="*/ 96133 w 371517"/>
                    <a:gd name="connsiteY7" fmla="*/ 707515 h 719312"/>
                    <a:gd name="connsiteX8" fmla="*/ 4978 w 371517"/>
                    <a:gd name="connsiteY8" fmla="*/ 699046 h 719312"/>
                    <a:gd name="connsiteX9" fmla="*/ 4774 w 371517"/>
                    <a:gd name="connsiteY9" fmla="*/ 362794 h 719312"/>
                    <a:gd name="connsiteX10" fmla="*/ 23380 w 371517"/>
                    <a:gd name="connsiteY10" fmla="*/ 19286 h 719312"/>
                    <a:gd name="connsiteX0" fmla="*/ 21847 w 369984"/>
                    <a:gd name="connsiteY0" fmla="*/ 19286 h 719312"/>
                    <a:gd name="connsiteX1" fmla="*/ 73041 w 369984"/>
                    <a:gd name="connsiteY1" fmla="*/ 18265 h 719312"/>
                    <a:gd name="connsiteX2" fmla="*/ 277913 w 369984"/>
                    <a:gd name="connsiteY2" fmla="*/ 11798 h 719312"/>
                    <a:gd name="connsiteX3" fmla="*/ 358658 w 369984"/>
                    <a:gd name="connsiteY3" fmla="*/ 38688 h 719312"/>
                    <a:gd name="connsiteX4" fmla="*/ 348629 w 369984"/>
                    <a:gd name="connsiteY4" fmla="*/ 367051 h 719312"/>
                    <a:gd name="connsiteX5" fmla="*/ 364797 w 369984"/>
                    <a:gd name="connsiteY5" fmla="*/ 693788 h 719312"/>
                    <a:gd name="connsiteX6" fmla="*/ 299472 w 369984"/>
                    <a:gd name="connsiteY6" fmla="*/ 701047 h 719312"/>
                    <a:gd name="connsiteX7" fmla="*/ 94600 w 369984"/>
                    <a:gd name="connsiteY7" fmla="*/ 707515 h 719312"/>
                    <a:gd name="connsiteX8" fmla="*/ 3445 w 369984"/>
                    <a:gd name="connsiteY8" fmla="*/ 699046 h 719312"/>
                    <a:gd name="connsiteX9" fmla="*/ 9376 w 369984"/>
                    <a:gd name="connsiteY9" fmla="*/ 365427 h 719312"/>
                    <a:gd name="connsiteX10" fmla="*/ 21847 w 369984"/>
                    <a:gd name="connsiteY10" fmla="*/ 19286 h 7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9984" h="719312">
                      <a:moveTo>
                        <a:pt x="21847" y="19286"/>
                      </a:moveTo>
                      <a:lnTo>
                        <a:pt x="73041" y="18265"/>
                      </a:lnTo>
                      <a:cubicBezTo>
                        <a:pt x="138809" y="-3479"/>
                        <a:pt x="210142" y="-6027"/>
                        <a:pt x="277913" y="11798"/>
                      </a:cubicBezTo>
                      <a:lnTo>
                        <a:pt x="358658" y="38688"/>
                      </a:lnTo>
                      <a:cubicBezTo>
                        <a:pt x="358880" y="152081"/>
                        <a:pt x="348407" y="253658"/>
                        <a:pt x="348629" y="367051"/>
                      </a:cubicBezTo>
                      <a:cubicBezTo>
                        <a:pt x="351487" y="477818"/>
                        <a:pt x="381898" y="585754"/>
                        <a:pt x="364797" y="693788"/>
                      </a:cubicBezTo>
                      <a:lnTo>
                        <a:pt x="299472" y="701047"/>
                      </a:lnTo>
                      <a:cubicBezTo>
                        <a:pt x="233704" y="722792"/>
                        <a:pt x="162370" y="725340"/>
                        <a:pt x="94600" y="707515"/>
                      </a:cubicBezTo>
                      <a:lnTo>
                        <a:pt x="3445" y="699046"/>
                      </a:lnTo>
                      <a:cubicBezTo>
                        <a:pt x="-5865" y="641438"/>
                        <a:pt x="6309" y="478720"/>
                        <a:pt x="9376" y="365427"/>
                      </a:cubicBezTo>
                      <a:cubicBezTo>
                        <a:pt x="12443" y="252134"/>
                        <a:pt x="1336" y="132911"/>
                        <a:pt x="21847" y="192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solidFill>
                    <a:schemeClr val="accent3"/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marL="0"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6" name="Group 83">
                  <a:extLst>
                    <a:ext uri="{FF2B5EF4-FFF2-40B4-BE49-F238E27FC236}">
                      <a16:creationId xmlns:a16="http://schemas.microsoft.com/office/drawing/2014/main" id="{C4794C75-A620-414A-A843-896B625CB34C}"/>
                    </a:ext>
                  </a:extLst>
                </p:cNvPr>
                <p:cNvGrpSpPr/>
                <p:nvPr/>
              </p:nvGrpSpPr>
              <p:grpSpPr>
                <a:xfrm>
                  <a:off x="2931853" y="2412996"/>
                  <a:ext cx="650422" cy="150024"/>
                  <a:chOff x="2931653" y="2414932"/>
                  <a:chExt cx="622474" cy="150024"/>
                </a:xfrm>
              </p:grpSpPr>
              <p:cxnSp>
                <p:nvCxnSpPr>
                  <p:cNvPr id="37" name="Straight Connector 84">
                    <a:extLst>
                      <a:ext uri="{FF2B5EF4-FFF2-40B4-BE49-F238E27FC236}">
                        <a16:creationId xmlns:a16="http://schemas.microsoft.com/office/drawing/2014/main" id="{FA8E2A3E-FBD2-4676-A9EC-5E4E825FE7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1651" y="2492868"/>
                    <a:ext cx="622474" cy="0"/>
                  </a:xfrm>
                  <a:prstGeom prst="line">
                    <a:avLst/>
                  </a:prstGeom>
                  <a:noFill/>
                  <a:ln w="28575" cap="rnd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38" name="Group 85">
                    <a:extLst>
                      <a:ext uri="{FF2B5EF4-FFF2-40B4-BE49-F238E27FC236}">
                        <a16:creationId xmlns:a16="http://schemas.microsoft.com/office/drawing/2014/main" id="{A314C69D-1F60-42C7-A852-ABAE52DD3B4A}"/>
                      </a:ext>
                    </a:extLst>
                  </p:cNvPr>
                  <p:cNvGrpSpPr/>
                  <p:nvPr/>
                </p:nvGrpSpPr>
                <p:grpSpPr>
                  <a:xfrm rot="420000">
                    <a:off x="3072981" y="2414932"/>
                    <a:ext cx="339815" cy="150024"/>
                    <a:chOff x="2007847" y="2447027"/>
                    <a:chExt cx="339815" cy="150024"/>
                  </a:xfrm>
                </p:grpSpPr>
                <p:sp>
                  <p:nvSpPr>
                    <p:cNvPr id="39" name="Oval 11">
                      <a:extLst>
                        <a:ext uri="{FF2B5EF4-FFF2-40B4-BE49-F238E27FC236}">
                          <a16:creationId xmlns:a16="http://schemas.microsoft.com/office/drawing/2014/main" id="{E3E7D4BC-0652-4D18-A2AD-1963CA4DF207}"/>
                        </a:ext>
                      </a:extLst>
                    </p:cNvPr>
                    <p:cNvSpPr/>
                    <p:nvPr/>
                  </p:nvSpPr>
                  <p:spPr>
                    <a:xfrm rot="4981034">
                      <a:off x="2103420" y="2352809"/>
                      <a:ext cx="148669" cy="33981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 kern="0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0" name="Freeform: Shape 87">
                      <a:extLst>
                        <a:ext uri="{FF2B5EF4-FFF2-40B4-BE49-F238E27FC236}">
                          <a16:creationId xmlns:a16="http://schemas.microsoft.com/office/drawing/2014/main" id="{F5E7515E-A8FD-4603-A9F6-637A2AB310C7}"/>
                        </a:ext>
                      </a:extLst>
                    </p:cNvPr>
                    <p:cNvSpPr/>
                    <p:nvPr/>
                  </p:nvSpPr>
                  <p:spPr>
                    <a:xfrm rot="4981034">
                      <a:off x="2103418" y="2404951"/>
                      <a:ext cx="148670" cy="232822"/>
                    </a:xfrm>
                    <a:custGeom>
                      <a:avLst/>
                      <a:gdLst>
                        <a:gd name="connsiteX0" fmla="*/ 19819 w 148670"/>
                        <a:gd name="connsiteY0" fmla="*/ 0 h 232822"/>
                        <a:gd name="connsiteX1" fmla="*/ 129524 w 148670"/>
                        <a:gd name="connsiteY1" fmla="*/ 2282 h 232822"/>
                        <a:gd name="connsiteX2" fmla="*/ 142828 w 148670"/>
                        <a:gd name="connsiteY2" fmla="*/ 47387 h 232822"/>
                        <a:gd name="connsiteX3" fmla="*/ 148670 w 148670"/>
                        <a:gd name="connsiteY3" fmla="*/ 113523 h 232822"/>
                        <a:gd name="connsiteX4" fmla="*/ 142828 w 148670"/>
                        <a:gd name="connsiteY4" fmla="*/ 179659 h 232822"/>
                        <a:gd name="connsiteX5" fmla="*/ 127147 w 148670"/>
                        <a:gd name="connsiteY5" fmla="*/ 232822 h 232822"/>
                        <a:gd name="connsiteX6" fmla="*/ 20871 w 148670"/>
                        <a:gd name="connsiteY6" fmla="*/ 230612 h 232822"/>
                        <a:gd name="connsiteX7" fmla="*/ 5842 w 148670"/>
                        <a:gd name="connsiteY7" fmla="*/ 179659 h 232822"/>
                        <a:gd name="connsiteX8" fmla="*/ 0 w 148670"/>
                        <a:gd name="connsiteY8" fmla="*/ 113523 h 232822"/>
                        <a:gd name="connsiteX9" fmla="*/ 5842 w 148670"/>
                        <a:gd name="connsiteY9" fmla="*/ 47387 h 2328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8670" h="232822">
                          <a:moveTo>
                            <a:pt x="19819" y="0"/>
                          </a:moveTo>
                          <a:lnTo>
                            <a:pt x="129524" y="2282"/>
                          </a:lnTo>
                          <a:lnTo>
                            <a:pt x="142828" y="47387"/>
                          </a:lnTo>
                          <a:cubicBezTo>
                            <a:pt x="146590" y="67715"/>
                            <a:pt x="148670" y="90063"/>
                            <a:pt x="148670" y="113523"/>
                          </a:cubicBezTo>
                          <a:cubicBezTo>
                            <a:pt x="148670" y="136982"/>
                            <a:pt x="146590" y="159332"/>
                            <a:pt x="142828" y="179659"/>
                          </a:cubicBezTo>
                          <a:lnTo>
                            <a:pt x="127147" y="232822"/>
                          </a:lnTo>
                          <a:lnTo>
                            <a:pt x="20871" y="230612"/>
                          </a:lnTo>
                          <a:lnTo>
                            <a:pt x="5842" y="179659"/>
                          </a:lnTo>
                          <a:cubicBezTo>
                            <a:pt x="2080" y="159332"/>
                            <a:pt x="0" y="136983"/>
                            <a:pt x="0" y="113523"/>
                          </a:cubicBezTo>
                          <a:cubicBezTo>
                            <a:pt x="0" y="90063"/>
                            <a:pt x="2080" y="67715"/>
                            <a:pt x="5842" y="47387"/>
                          </a:cubicBezTo>
                          <a:close/>
                        </a:path>
                      </a:pathLst>
                    </a:custGeom>
                    <a:pattFill prst="pct60">
                      <a:fgClr>
                        <a:schemeClr val="bg1"/>
                      </a:fgClr>
                      <a:bgClr>
                        <a:schemeClr val="tx1"/>
                      </a:bgClr>
                    </a:pattFill>
                    <a:ln w="317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 kern="0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3" name="Oval 80">
                <a:extLst>
                  <a:ext uri="{FF2B5EF4-FFF2-40B4-BE49-F238E27FC236}">
                    <a16:creationId xmlns:a16="http://schemas.microsoft.com/office/drawing/2014/main" id="{328BB16D-7086-402B-BAC0-86AA2C8EABE2}"/>
                  </a:ext>
                </a:extLst>
              </p:cNvPr>
              <p:cNvSpPr/>
              <p:nvPr/>
            </p:nvSpPr>
            <p:spPr>
              <a:xfrm>
                <a:off x="1825407" y="2153707"/>
                <a:ext cx="718792" cy="71879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6CC04A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kern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A60780A2-C375-4B78-9E36-FF3A15759E37}"/>
                </a:ext>
              </a:extLst>
            </p:cNvPr>
            <p:cNvSpPr txBox="1"/>
            <p:nvPr/>
          </p:nvSpPr>
          <p:spPr>
            <a:xfrm>
              <a:off x="4362177" y="2816439"/>
              <a:ext cx="356283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GB" sz="1600" b="1" dirty="0">
                  <a:solidFill>
                    <a:srgbClr val="504D53"/>
                  </a:solidFill>
                </a:rPr>
                <a:t>Primary percutaneous coronary intervention (</a:t>
              </a:r>
              <a:r>
                <a:rPr lang="en-GB" sz="1600" b="1" dirty="0" err="1">
                  <a:solidFill>
                    <a:srgbClr val="504D53"/>
                  </a:solidFill>
                </a:rPr>
                <a:t>PPCI</a:t>
              </a:r>
              <a:r>
                <a:rPr lang="en-GB" sz="1600" b="1" dirty="0">
                  <a:solidFill>
                    <a:srgbClr val="504D53"/>
                  </a:solidFill>
                </a:rPr>
                <a:t>) </a:t>
              </a:r>
              <a:r>
                <a:rPr lang="en-GB" sz="1600" dirty="0">
                  <a:solidFill>
                    <a:srgbClr val="504D53"/>
                  </a:solidFill>
                  <a:sym typeface="Wingdings" panose="05000000000000000000" pitchFamily="2" charset="2"/>
                </a:rPr>
                <a:t> PCI on the infarct-related artery without previous fibrinolytic therapy</a:t>
              </a:r>
            </a:p>
            <a:p>
              <a:pPr marL="285750" lvl="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GB" sz="1600" b="1" dirty="0">
                  <a:solidFill>
                    <a:srgbClr val="504D53"/>
                  </a:solidFill>
                  <a:sym typeface="Wingdings" panose="05000000000000000000" pitchFamily="2" charset="2"/>
                </a:rPr>
                <a:t>Facilitated </a:t>
              </a:r>
              <a:r>
                <a:rPr lang="en-GB" sz="1600" b="1" dirty="0" err="1">
                  <a:solidFill>
                    <a:srgbClr val="504D53"/>
                  </a:solidFill>
                  <a:sym typeface="Wingdings" panose="05000000000000000000" pitchFamily="2" charset="2"/>
                </a:rPr>
                <a:t>PPCI</a:t>
              </a:r>
              <a:r>
                <a:rPr lang="en-GB" sz="1600" b="1" dirty="0">
                  <a:solidFill>
                    <a:srgbClr val="504D53"/>
                  </a:solidFill>
                  <a:sym typeface="Wingdings" panose="05000000000000000000" pitchFamily="2" charset="2"/>
                </a:rPr>
                <a:t> </a:t>
              </a:r>
              <a:r>
                <a:rPr lang="en-GB" sz="1600" dirty="0">
                  <a:solidFill>
                    <a:srgbClr val="504D53"/>
                  </a:solidFill>
                  <a:sym typeface="Wingdings" panose="05000000000000000000" pitchFamily="2" charset="2"/>
                </a:rPr>
                <a:t> </a:t>
              </a:r>
              <a:br>
                <a:rPr lang="en-GB" sz="1600" dirty="0">
                  <a:solidFill>
                    <a:srgbClr val="504D53"/>
                  </a:solidFill>
                  <a:sym typeface="Wingdings" panose="05000000000000000000" pitchFamily="2" charset="2"/>
                </a:rPr>
              </a:br>
              <a:r>
                <a:rPr lang="en-GB" sz="1600" dirty="0" err="1">
                  <a:solidFill>
                    <a:srgbClr val="504D53"/>
                  </a:solidFill>
                  <a:sym typeface="Wingdings" panose="05000000000000000000" pitchFamily="2" charset="2"/>
                </a:rPr>
                <a:t>PPCI</a:t>
              </a:r>
              <a:r>
                <a:rPr lang="en-GB" sz="1600" dirty="0">
                  <a:solidFill>
                    <a:srgbClr val="504D53"/>
                  </a:solidFill>
                  <a:sym typeface="Wingdings" panose="05000000000000000000" pitchFamily="2" charset="2"/>
                </a:rPr>
                <a:t> preceded by infusion of antiplatelet therapy or preceded by infusion of fibrinolytic agents</a:t>
              </a:r>
              <a:endParaRPr lang="en-US" sz="1600" dirty="0">
                <a:solidFill>
                  <a:srgbClr val="504D53"/>
                </a:solidFill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0E50EB4-823B-4400-AB2B-770FD186E489}"/>
              </a:ext>
            </a:extLst>
          </p:cNvPr>
          <p:cNvGrpSpPr/>
          <p:nvPr/>
        </p:nvGrpSpPr>
        <p:grpSpPr>
          <a:xfrm>
            <a:off x="8003687" y="2358450"/>
            <a:ext cx="3566160" cy="3484274"/>
            <a:chOff x="8003687" y="1412875"/>
            <a:chExt cx="3566160" cy="3484274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97C2DA07-446C-49C7-B39A-C20A3CECC0D2}"/>
                </a:ext>
              </a:extLst>
            </p:cNvPr>
            <p:cNvSpPr/>
            <p:nvPr/>
          </p:nvSpPr>
          <p:spPr>
            <a:xfrm>
              <a:off x="8003687" y="1412875"/>
              <a:ext cx="3566160" cy="3484274"/>
            </a:xfrm>
            <a:prstGeom prst="roundRect">
              <a:avLst>
                <a:gd name="adj" fmla="val 13541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txBody>
            <a:bodyPr wrap="square" lIns="36000" rIns="36000" rtlCol="0" anchor="t" anchorCtr="0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b="1" dirty="0">
                  <a:solidFill>
                    <a:schemeClr val="accent1"/>
                  </a:solidFill>
                </a:rPr>
                <a:t>Pharmaco-</a:t>
              </a:r>
              <a:r>
                <a:rPr lang="en-GB" b="1" dirty="0">
                  <a:solidFill>
                    <a:schemeClr val="accent4">
                      <a:lumMod val="50000"/>
                    </a:schemeClr>
                  </a:solidFill>
                </a:rPr>
                <a:t>invasive</a:t>
              </a:r>
              <a:r>
                <a:rPr lang="en-GB" b="1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buClr>
                  <a:schemeClr val="accent1"/>
                </a:buClr>
              </a:pPr>
              <a:endParaRPr lang="en-GB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84C9178-BAE9-47A5-A3F0-D9649F09F701}"/>
                </a:ext>
              </a:extLst>
            </p:cNvPr>
            <p:cNvGrpSpPr/>
            <p:nvPr/>
          </p:nvGrpSpPr>
          <p:grpSpPr>
            <a:xfrm>
              <a:off x="8808682" y="2100228"/>
              <a:ext cx="1956170" cy="746092"/>
              <a:chOff x="8809989" y="2223869"/>
              <a:chExt cx="1956170" cy="746092"/>
            </a:xfrm>
          </p:grpSpPr>
          <p:grpSp>
            <p:nvGrpSpPr>
              <p:cNvPr id="15" name="Group 63">
                <a:extLst>
                  <a:ext uri="{FF2B5EF4-FFF2-40B4-BE49-F238E27FC236}">
                    <a16:creationId xmlns:a16="http://schemas.microsoft.com/office/drawing/2014/main" id="{9884F44F-8D72-4BFE-B235-7E2C01EF11CA}"/>
                  </a:ext>
                </a:extLst>
              </p:cNvPr>
              <p:cNvGrpSpPr/>
              <p:nvPr/>
            </p:nvGrpSpPr>
            <p:grpSpPr>
              <a:xfrm>
                <a:off x="8809989" y="2223869"/>
                <a:ext cx="746094" cy="746092"/>
                <a:chOff x="2565542" y="4195112"/>
                <a:chExt cx="457200" cy="457200"/>
              </a:xfrm>
            </p:grpSpPr>
            <p:sp>
              <p:nvSpPr>
                <p:cNvPr id="26" name="Oval 64">
                  <a:extLst>
                    <a:ext uri="{FF2B5EF4-FFF2-40B4-BE49-F238E27FC236}">
                      <a16:creationId xmlns:a16="http://schemas.microsoft.com/office/drawing/2014/main" id="{129D4790-FE69-4A95-848A-D25DA8C08474}"/>
                    </a:ext>
                  </a:extLst>
                </p:cNvPr>
                <p:cNvSpPr/>
                <p:nvPr/>
              </p:nvSpPr>
              <p:spPr>
                <a:xfrm>
                  <a:off x="2565542" y="419511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7" name="Group 65">
                  <a:extLst>
                    <a:ext uri="{FF2B5EF4-FFF2-40B4-BE49-F238E27FC236}">
                      <a16:creationId xmlns:a16="http://schemas.microsoft.com/office/drawing/2014/main" id="{836A87E1-AA84-473C-807A-5F3AE28608F9}"/>
                    </a:ext>
                  </a:extLst>
                </p:cNvPr>
                <p:cNvGrpSpPr/>
                <p:nvPr/>
              </p:nvGrpSpPr>
              <p:grpSpPr>
                <a:xfrm>
                  <a:off x="2644723" y="4299330"/>
                  <a:ext cx="297710" cy="274109"/>
                  <a:chOff x="-3298825" y="3363913"/>
                  <a:chExt cx="2282824" cy="2101850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28" name="Freeform 13">
                    <a:extLst>
                      <a:ext uri="{FF2B5EF4-FFF2-40B4-BE49-F238E27FC236}">
                        <a16:creationId xmlns:a16="http://schemas.microsoft.com/office/drawing/2014/main" id="{7B137831-E517-4E3A-BC6F-0D21E22EF4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3298825" y="3363913"/>
                    <a:ext cx="2084387" cy="2101850"/>
                  </a:xfrm>
                  <a:custGeom>
                    <a:avLst/>
                    <a:gdLst>
                      <a:gd name="T0" fmla="*/ 178 w 630"/>
                      <a:gd name="T1" fmla="*/ 605 h 636"/>
                      <a:gd name="T2" fmla="*/ 122 w 630"/>
                      <a:gd name="T3" fmla="*/ 548 h 636"/>
                      <a:gd name="T4" fmla="*/ 178 w 630"/>
                      <a:gd name="T5" fmla="*/ 492 h 636"/>
                      <a:gd name="T6" fmla="*/ 217 w 630"/>
                      <a:gd name="T7" fmla="*/ 531 h 636"/>
                      <a:gd name="T8" fmla="*/ 232 w 630"/>
                      <a:gd name="T9" fmla="*/ 531 h 636"/>
                      <a:gd name="T10" fmla="*/ 270 w 630"/>
                      <a:gd name="T11" fmla="*/ 493 h 636"/>
                      <a:gd name="T12" fmla="*/ 221 w 630"/>
                      <a:gd name="T13" fmla="*/ 443 h 636"/>
                      <a:gd name="T14" fmla="*/ 221 w 630"/>
                      <a:gd name="T15" fmla="*/ 429 h 636"/>
                      <a:gd name="T16" fmla="*/ 235 w 630"/>
                      <a:gd name="T17" fmla="*/ 429 h 636"/>
                      <a:gd name="T18" fmla="*/ 284 w 630"/>
                      <a:gd name="T19" fmla="*/ 478 h 636"/>
                      <a:gd name="T20" fmla="*/ 314 w 630"/>
                      <a:gd name="T21" fmla="*/ 449 h 636"/>
                      <a:gd name="T22" fmla="*/ 265 w 630"/>
                      <a:gd name="T23" fmla="*/ 399 h 636"/>
                      <a:gd name="T24" fmla="*/ 265 w 630"/>
                      <a:gd name="T25" fmla="*/ 385 h 636"/>
                      <a:gd name="T26" fmla="*/ 279 w 630"/>
                      <a:gd name="T27" fmla="*/ 385 h 636"/>
                      <a:gd name="T28" fmla="*/ 328 w 630"/>
                      <a:gd name="T29" fmla="*/ 434 h 636"/>
                      <a:gd name="T30" fmla="*/ 358 w 630"/>
                      <a:gd name="T31" fmla="*/ 405 h 636"/>
                      <a:gd name="T32" fmla="*/ 309 w 630"/>
                      <a:gd name="T33" fmla="*/ 355 h 636"/>
                      <a:gd name="T34" fmla="*/ 309 w 630"/>
                      <a:gd name="T35" fmla="*/ 341 h 636"/>
                      <a:gd name="T36" fmla="*/ 323 w 630"/>
                      <a:gd name="T37" fmla="*/ 341 h 636"/>
                      <a:gd name="T38" fmla="*/ 372 w 630"/>
                      <a:gd name="T39" fmla="*/ 390 h 636"/>
                      <a:gd name="T40" fmla="*/ 402 w 630"/>
                      <a:gd name="T41" fmla="*/ 361 h 636"/>
                      <a:gd name="T42" fmla="*/ 353 w 630"/>
                      <a:gd name="T43" fmla="*/ 311 h 636"/>
                      <a:gd name="T44" fmla="*/ 353 w 630"/>
                      <a:gd name="T45" fmla="*/ 297 h 636"/>
                      <a:gd name="T46" fmla="*/ 367 w 630"/>
                      <a:gd name="T47" fmla="*/ 297 h 636"/>
                      <a:gd name="T48" fmla="*/ 416 w 630"/>
                      <a:gd name="T49" fmla="*/ 346 h 636"/>
                      <a:gd name="T50" fmla="*/ 446 w 630"/>
                      <a:gd name="T51" fmla="*/ 317 h 636"/>
                      <a:gd name="T52" fmla="*/ 397 w 630"/>
                      <a:gd name="T53" fmla="*/ 267 h 636"/>
                      <a:gd name="T54" fmla="*/ 397 w 630"/>
                      <a:gd name="T55" fmla="*/ 253 h 636"/>
                      <a:gd name="T56" fmla="*/ 411 w 630"/>
                      <a:gd name="T57" fmla="*/ 253 h 636"/>
                      <a:gd name="T58" fmla="*/ 460 w 630"/>
                      <a:gd name="T59" fmla="*/ 302 h 636"/>
                      <a:gd name="T60" fmla="*/ 494 w 630"/>
                      <a:gd name="T61" fmla="*/ 268 h 636"/>
                      <a:gd name="T62" fmla="*/ 497 w 630"/>
                      <a:gd name="T63" fmla="*/ 261 h 636"/>
                      <a:gd name="T64" fmla="*/ 498 w 630"/>
                      <a:gd name="T65" fmla="*/ 157 h 636"/>
                      <a:gd name="T66" fmla="*/ 627 w 630"/>
                      <a:gd name="T67" fmla="*/ 18 h 636"/>
                      <a:gd name="T68" fmla="*/ 626 w 630"/>
                      <a:gd name="T69" fmla="*/ 4 h 636"/>
                      <a:gd name="T70" fmla="*/ 613 w 630"/>
                      <a:gd name="T71" fmla="*/ 4 h 636"/>
                      <a:gd name="T72" fmla="*/ 476 w 630"/>
                      <a:gd name="T73" fmla="*/ 133 h 636"/>
                      <a:gd name="T74" fmla="*/ 372 w 630"/>
                      <a:gd name="T75" fmla="*/ 141 h 636"/>
                      <a:gd name="T76" fmla="*/ 365 w 630"/>
                      <a:gd name="T77" fmla="*/ 144 h 636"/>
                      <a:gd name="T78" fmla="*/ 105 w 630"/>
                      <a:gd name="T79" fmla="*/ 404 h 636"/>
                      <a:gd name="T80" fmla="*/ 105 w 630"/>
                      <a:gd name="T81" fmla="*/ 418 h 636"/>
                      <a:gd name="T82" fmla="*/ 144 w 630"/>
                      <a:gd name="T83" fmla="*/ 457 h 636"/>
                      <a:gd name="T84" fmla="*/ 87 w 630"/>
                      <a:gd name="T85" fmla="*/ 514 h 636"/>
                      <a:gd name="T86" fmla="*/ 31 w 630"/>
                      <a:gd name="T87" fmla="*/ 458 h 636"/>
                      <a:gd name="T88" fmla="*/ 17 w 630"/>
                      <a:gd name="T89" fmla="*/ 458 h 636"/>
                      <a:gd name="T90" fmla="*/ 4 w 630"/>
                      <a:gd name="T91" fmla="*/ 471 h 636"/>
                      <a:gd name="T92" fmla="*/ 4 w 630"/>
                      <a:gd name="T93" fmla="*/ 485 h 636"/>
                      <a:gd name="T94" fmla="*/ 151 w 630"/>
                      <a:gd name="T95" fmla="*/ 632 h 636"/>
                      <a:gd name="T96" fmla="*/ 165 w 630"/>
                      <a:gd name="T97" fmla="*/ 632 h 636"/>
                      <a:gd name="T98" fmla="*/ 178 w 630"/>
                      <a:gd name="T99" fmla="*/ 619 h 636"/>
                      <a:gd name="T100" fmla="*/ 178 w 630"/>
                      <a:gd name="T101" fmla="*/ 605 h 6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30" h="636">
                        <a:moveTo>
                          <a:pt x="178" y="605"/>
                        </a:moveTo>
                        <a:cubicBezTo>
                          <a:pt x="122" y="548"/>
                          <a:pt x="122" y="548"/>
                          <a:pt x="122" y="548"/>
                        </a:cubicBezTo>
                        <a:cubicBezTo>
                          <a:pt x="178" y="492"/>
                          <a:pt x="178" y="492"/>
                          <a:pt x="178" y="492"/>
                        </a:cubicBezTo>
                        <a:cubicBezTo>
                          <a:pt x="217" y="531"/>
                          <a:pt x="217" y="531"/>
                          <a:pt x="217" y="531"/>
                        </a:cubicBezTo>
                        <a:cubicBezTo>
                          <a:pt x="221" y="535"/>
                          <a:pt x="228" y="535"/>
                          <a:pt x="232" y="531"/>
                        </a:cubicBezTo>
                        <a:cubicBezTo>
                          <a:pt x="270" y="493"/>
                          <a:pt x="270" y="493"/>
                          <a:pt x="270" y="493"/>
                        </a:cubicBezTo>
                        <a:cubicBezTo>
                          <a:pt x="221" y="443"/>
                          <a:pt x="221" y="443"/>
                          <a:pt x="221" y="443"/>
                        </a:cubicBezTo>
                        <a:cubicBezTo>
                          <a:pt x="217" y="439"/>
                          <a:pt x="217" y="433"/>
                          <a:pt x="221" y="429"/>
                        </a:cubicBezTo>
                        <a:cubicBezTo>
                          <a:pt x="225" y="425"/>
                          <a:pt x="231" y="425"/>
                          <a:pt x="235" y="429"/>
                        </a:cubicBezTo>
                        <a:cubicBezTo>
                          <a:pt x="284" y="478"/>
                          <a:pt x="284" y="478"/>
                          <a:pt x="284" y="478"/>
                        </a:cubicBezTo>
                        <a:cubicBezTo>
                          <a:pt x="314" y="449"/>
                          <a:pt x="314" y="449"/>
                          <a:pt x="314" y="449"/>
                        </a:cubicBezTo>
                        <a:cubicBezTo>
                          <a:pt x="265" y="399"/>
                          <a:pt x="265" y="399"/>
                          <a:pt x="265" y="399"/>
                        </a:cubicBezTo>
                        <a:cubicBezTo>
                          <a:pt x="261" y="395"/>
                          <a:pt x="261" y="389"/>
                          <a:pt x="265" y="385"/>
                        </a:cubicBezTo>
                        <a:cubicBezTo>
                          <a:pt x="269" y="381"/>
                          <a:pt x="275" y="381"/>
                          <a:pt x="279" y="385"/>
                        </a:cubicBezTo>
                        <a:cubicBezTo>
                          <a:pt x="328" y="434"/>
                          <a:pt x="328" y="434"/>
                          <a:pt x="328" y="434"/>
                        </a:cubicBezTo>
                        <a:cubicBezTo>
                          <a:pt x="358" y="405"/>
                          <a:pt x="358" y="405"/>
                          <a:pt x="358" y="405"/>
                        </a:cubicBezTo>
                        <a:cubicBezTo>
                          <a:pt x="309" y="355"/>
                          <a:pt x="309" y="355"/>
                          <a:pt x="309" y="355"/>
                        </a:cubicBezTo>
                        <a:cubicBezTo>
                          <a:pt x="305" y="351"/>
                          <a:pt x="305" y="345"/>
                          <a:pt x="309" y="341"/>
                        </a:cubicBezTo>
                        <a:cubicBezTo>
                          <a:pt x="313" y="337"/>
                          <a:pt x="319" y="337"/>
                          <a:pt x="323" y="341"/>
                        </a:cubicBezTo>
                        <a:cubicBezTo>
                          <a:pt x="372" y="390"/>
                          <a:pt x="372" y="390"/>
                          <a:pt x="372" y="390"/>
                        </a:cubicBezTo>
                        <a:cubicBezTo>
                          <a:pt x="402" y="361"/>
                          <a:pt x="402" y="361"/>
                          <a:pt x="402" y="361"/>
                        </a:cubicBezTo>
                        <a:cubicBezTo>
                          <a:pt x="353" y="311"/>
                          <a:pt x="353" y="311"/>
                          <a:pt x="353" y="311"/>
                        </a:cubicBezTo>
                        <a:cubicBezTo>
                          <a:pt x="349" y="307"/>
                          <a:pt x="349" y="301"/>
                          <a:pt x="353" y="297"/>
                        </a:cubicBezTo>
                        <a:cubicBezTo>
                          <a:pt x="357" y="293"/>
                          <a:pt x="363" y="293"/>
                          <a:pt x="367" y="297"/>
                        </a:cubicBezTo>
                        <a:cubicBezTo>
                          <a:pt x="416" y="346"/>
                          <a:pt x="416" y="346"/>
                          <a:pt x="416" y="346"/>
                        </a:cubicBezTo>
                        <a:cubicBezTo>
                          <a:pt x="446" y="317"/>
                          <a:pt x="446" y="317"/>
                          <a:pt x="446" y="317"/>
                        </a:cubicBezTo>
                        <a:cubicBezTo>
                          <a:pt x="397" y="267"/>
                          <a:pt x="397" y="267"/>
                          <a:pt x="397" y="267"/>
                        </a:cubicBezTo>
                        <a:cubicBezTo>
                          <a:pt x="393" y="263"/>
                          <a:pt x="393" y="257"/>
                          <a:pt x="397" y="253"/>
                        </a:cubicBezTo>
                        <a:cubicBezTo>
                          <a:pt x="400" y="249"/>
                          <a:pt x="407" y="249"/>
                          <a:pt x="411" y="253"/>
                        </a:cubicBezTo>
                        <a:cubicBezTo>
                          <a:pt x="460" y="302"/>
                          <a:pt x="460" y="302"/>
                          <a:pt x="460" y="302"/>
                        </a:cubicBezTo>
                        <a:cubicBezTo>
                          <a:pt x="494" y="268"/>
                          <a:pt x="494" y="268"/>
                          <a:pt x="494" y="268"/>
                        </a:cubicBezTo>
                        <a:cubicBezTo>
                          <a:pt x="496" y="266"/>
                          <a:pt x="497" y="264"/>
                          <a:pt x="497" y="261"/>
                        </a:cubicBezTo>
                        <a:cubicBezTo>
                          <a:pt x="498" y="157"/>
                          <a:pt x="498" y="157"/>
                          <a:pt x="498" y="157"/>
                        </a:cubicBezTo>
                        <a:cubicBezTo>
                          <a:pt x="627" y="18"/>
                          <a:pt x="627" y="18"/>
                          <a:pt x="627" y="18"/>
                        </a:cubicBezTo>
                        <a:cubicBezTo>
                          <a:pt x="630" y="14"/>
                          <a:pt x="630" y="8"/>
                          <a:pt x="626" y="4"/>
                        </a:cubicBezTo>
                        <a:cubicBezTo>
                          <a:pt x="623" y="0"/>
                          <a:pt x="617" y="0"/>
                          <a:pt x="613" y="4"/>
                        </a:cubicBezTo>
                        <a:cubicBezTo>
                          <a:pt x="476" y="133"/>
                          <a:pt x="476" y="133"/>
                          <a:pt x="476" y="133"/>
                        </a:cubicBezTo>
                        <a:cubicBezTo>
                          <a:pt x="372" y="141"/>
                          <a:pt x="372" y="141"/>
                          <a:pt x="372" y="141"/>
                        </a:cubicBezTo>
                        <a:cubicBezTo>
                          <a:pt x="369" y="142"/>
                          <a:pt x="367" y="143"/>
                          <a:pt x="365" y="144"/>
                        </a:cubicBezTo>
                        <a:cubicBezTo>
                          <a:pt x="105" y="404"/>
                          <a:pt x="105" y="404"/>
                          <a:pt x="105" y="404"/>
                        </a:cubicBezTo>
                        <a:cubicBezTo>
                          <a:pt x="101" y="408"/>
                          <a:pt x="101" y="415"/>
                          <a:pt x="105" y="418"/>
                        </a:cubicBezTo>
                        <a:cubicBezTo>
                          <a:pt x="144" y="457"/>
                          <a:pt x="144" y="457"/>
                          <a:pt x="144" y="457"/>
                        </a:cubicBezTo>
                        <a:cubicBezTo>
                          <a:pt x="87" y="514"/>
                          <a:pt x="87" y="514"/>
                          <a:pt x="87" y="514"/>
                        </a:cubicBezTo>
                        <a:cubicBezTo>
                          <a:pt x="31" y="458"/>
                          <a:pt x="31" y="458"/>
                          <a:pt x="31" y="458"/>
                        </a:cubicBezTo>
                        <a:cubicBezTo>
                          <a:pt x="27" y="454"/>
                          <a:pt x="21" y="454"/>
                          <a:pt x="17" y="458"/>
                        </a:cubicBezTo>
                        <a:cubicBezTo>
                          <a:pt x="4" y="471"/>
                          <a:pt x="4" y="471"/>
                          <a:pt x="4" y="471"/>
                        </a:cubicBezTo>
                        <a:cubicBezTo>
                          <a:pt x="0" y="475"/>
                          <a:pt x="0" y="481"/>
                          <a:pt x="4" y="485"/>
                        </a:cubicBezTo>
                        <a:cubicBezTo>
                          <a:pt x="151" y="632"/>
                          <a:pt x="151" y="632"/>
                          <a:pt x="151" y="632"/>
                        </a:cubicBezTo>
                        <a:cubicBezTo>
                          <a:pt x="155" y="636"/>
                          <a:pt x="161" y="636"/>
                          <a:pt x="165" y="632"/>
                        </a:cubicBezTo>
                        <a:cubicBezTo>
                          <a:pt x="178" y="619"/>
                          <a:pt x="178" y="619"/>
                          <a:pt x="178" y="619"/>
                        </a:cubicBezTo>
                        <a:cubicBezTo>
                          <a:pt x="182" y="615"/>
                          <a:pt x="182" y="609"/>
                          <a:pt x="178" y="60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Freeform 14">
                    <a:extLst>
                      <a:ext uri="{FF2B5EF4-FFF2-40B4-BE49-F238E27FC236}">
                        <a16:creationId xmlns:a16="http://schemas.microsoft.com/office/drawing/2014/main" id="{02753E2D-7784-481A-92E2-09FA31B34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373188" y="3492501"/>
                    <a:ext cx="357187" cy="427038"/>
                  </a:xfrm>
                  <a:custGeom>
                    <a:avLst/>
                    <a:gdLst>
                      <a:gd name="T0" fmla="*/ 92 w 108"/>
                      <a:gd name="T1" fmla="*/ 74 h 129"/>
                      <a:gd name="T2" fmla="*/ 54 w 108"/>
                      <a:gd name="T3" fmla="*/ 0 h 129"/>
                      <a:gd name="T4" fmla="*/ 17 w 108"/>
                      <a:gd name="T5" fmla="*/ 74 h 129"/>
                      <a:gd name="T6" fmla="*/ 54 w 108"/>
                      <a:gd name="T7" fmla="*/ 129 h 129"/>
                      <a:gd name="T8" fmla="*/ 92 w 108"/>
                      <a:gd name="T9" fmla="*/ 74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" h="129">
                        <a:moveTo>
                          <a:pt x="92" y="74"/>
                        </a:moveTo>
                        <a:cubicBezTo>
                          <a:pt x="56" y="14"/>
                          <a:pt x="54" y="0"/>
                          <a:pt x="54" y="0"/>
                        </a:cubicBezTo>
                        <a:cubicBezTo>
                          <a:pt x="54" y="0"/>
                          <a:pt x="52" y="14"/>
                          <a:pt x="17" y="74"/>
                        </a:cubicBezTo>
                        <a:cubicBezTo>
                          <a:pt x="0" y="102"/>
                          <a:pt x="28" y="129"/>
                          <a:pt x="54" y="129"/>
                        </a:cubicBezTo>
                        <a:cubicBezTo>
                          <a:pt x="80" y="129"/>
                          <a:pt x="108" y="102"/>
                          <a:pt x="92" y="7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" name="Group 76">
                <a:extLst>
                  <a:ext uri="{FF2B5EF4-FFF2-40B4-BE49-F238E27FC236}">
                    <a16:creationId xmlns:a16="http://schemas.microsoft.com/office/drawing/2014/main" id="{6E07CCAB-170B-4C37-AA2E-4ED3F2088CBD}"/>
                  </a:ext>
                </a:extLst>
              </p:cNvPr>
              <p:cNvGrpSpPr/>
              <p:nvPr/>
            </p:nvGrpSpPr>
            <p:grpSpPr>
              <a:xfrm>
                <a:off x="10047367" y="2237519"/>
                <a:ext cx="718792" cy="718792"/>
                <a:chOff x="1825407" y="2153707"/>
                <a:chExt cx="718792" cy="718792"/>
              </a:xfrm>
            </p:grpSpPr>
            <p:grpSp>
              <p:nvGrpSpPr>
                <p:cNvPr id="17" name="Group 79">
                  <a:extLst>
                    <a:ext uri="{FF2B5EF4-FFF2-40B4-BE49-F238E27FC236}">
                      <a16:creationId xmlns:a16="http://schemas.microsoft.com/office/drawing/2014/main" id="{3E7FDBFF-7912-48F4-85E1-32D1D780CCC7}"/>
                    </a:ext>
                  </a:extLst>
                </p:cNvPr>
                <p:cNvGrpSpPr/>
                <p:nvPr/>
              </p:nvGrpSpPr>
              <p:grpSpPr>
                <a:xfrm rot="19144929">
                  <a:off x="1835400" y="2362792"/>
                  <a:ext cx="693630" cy="306733"/>
                  <a:chOff x="2931851" y="2380009"/>
                  <a:chExt cx="652912" cy="216000"/>
                </a:xfrm>
              </p:grpSpPr>
              <p:sp>
                <p:nvSpPr>
                  <p:cNvPr id="19" name="Freeform: Shape 81">
                    <a:extLst>
                      <a:ext uri="{FF2B5EF4-FFF2-40B4-BE49-F238E27FC236}">
                        <a16:creationId xmlns:a16="http://schemas.microsoft.com/office/drawing/2014/main" id="{0EFA19DC-E199-4EB1-B461-554DCC9028B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151553" y="2162798"/>
                    <a:ext cx="216000" cy="650421"/>
                  </a:xfrm>
                  <a:custGeom>
                    <a:avLst/>
                    <a:gdLst>
                      <a:gd name="connsiteX0" fmla="*/ 0 w 257081"/>
                      <a:gd name="connsiteY0" fmla="*/ 21919 h 719312"/>
                      <a:gd name="connsiteX1" fmla="*/ 8266 w 257081"/>
                      <a:gd name="connsiteY1" fmla="*/ 18265 h 719312"/>
                      <a:gd name="connsiteX2" fmla="*/ 213138 w 257081"/>
                      <a:gd name="connsiteY2" fmla="*/ 11798 h 719312"/>
                      <a:gd name="connsiteX3" fmla="*/ 257081 w 257081"/>
                      <a:gd name="connsiteY3" fmla="*/ 28155 h 719312"/>
                      <a:gd name="connsiteX4" fmla="*/ 257081 w 257081"/>
                      <a:gd name="connsiteY4" fmla="*/ 691154 h 719312"/>
                      <a:gd name="connsiteX5" fmla="*/ 234697 w 257081"/>
                      <a:gd name="connsiteY5" fmla="*/ 701047 h 719312"/>
                      <a:gd name="connsiteX6" fmla="*/ 29825 w 257081"/>
                      <a:gd name="connsiteY6" fmla="*/ 707515 h 719312"/>
                      <a:gd name="connsiteX7" fmla="*/ 0 w 257081"/>
                      <a:gd name="connsiteY7" fmla="*/ 696413 h 719312"/>
                      <a:gd name="connsiteX0" fmla="*/ 0 w 290066"/>
                      <a:gd name="connsiteY0" fmla="*/ 21919 h 719312"/>
                      <a:gd name="connsiteX1" fmla="*/ 8266 w 290066"/>
                      <a:gd name="connsiteY1" fmla="*/ 18265 h 719312"/>
                      <a:gd name="connsiteX2" fmla="*/ 213138 w 290066"/>
                      <a:gd name="connsiteY2" fmla="*/ 11798 h 719312"/>
                      <a:gd name="connsiteX3" fmla="*/ 257081 w 290066"/>
                      <a:gd name="connsiteY3" fmla="*/ 28155 h 719312"/>
                      <a:gd name="connsiteX4" fmla="*/ 290066 w 290066"/>
                      <a:gd name="connsiteY4" fmla="*/ 373226 h 719312"/>
                      <a:gd name="connsiteX5" fmla="*/ 257081 w 290066"/>
                      <a:gd name="connsiteY5" fmla="*/ 691154 h 719312"/>
                      <a:gd name="connsiteX6" fmla="*/ 234697 w 290066"/>
                      <a:gd name="connsiteY6" fmla="*/ 701047 h 719312"/>
                      <a:gd name="connsiteX7" fmla="*/ 29825 w 290066"/>
                      <a:gd name="connsiteY7" fmla="*/ 707515 h 719312"/>
                      <a:gd name="connsiteX8" fmla="*/ 0 w 290066"/>
                      <a:gd name="connsiteY8" fmla="*/ 696413 h 719312"/>
                      <a:gd name="connsiteX9" fmla="*/ 0 w 290066"/>
                      <a:gd name="connsiteY9" fmla="*/ 21919 h 719312"/>
                      <a:gd name="connsiteX0" fmla="*/ 26037 w 316103"/>
                      <a:gd name="connsiteY0" fmla="*/ 21919 h 719312"/>
                      <a:gd name="connsiteX1" fmla="*/ 34303 w 316103"/>
                      <a:gd name="connsiteY1" fmla="*/ 18265 h 719312"/>
                      <a:gd name="connsiteX2" fmla="*/ 239175 w 316103"/>
                      <a:gd name="connsiteY2" fmla="*/ 11798 h 719312"/>
                      <a:gd name="connsiteX3" fmla="*/ 283118 w 316103"/>
                      <a:gd name="connsiteY3" fmla="*/ 28155 h 719312"/>
                      <a:gd name="connsiteX4" fmla="*/ 316103 w 316103"/>
                      <a:gd name="connsiteY4" fmla="*/ 373226 h 719312"/>
                      <a:gd name="connsiteX5" fmla="*/ 283118 w 316103"/>
                      <a:gd name="connsiteY5" fmla="*/ 691154 h 719312"/>
                      <a:gd name="connsiteX6" fmla="*/ 260734 w 316103"/>
                      <a:gd name="connsiteY6" fmla="*/ 701047 h 719312"/>
                      <a:gd name="connsiteX7" fmla="*/ 55862 w 316103"/>
                      <a:gd name="connsiteY7" fmla="*/ 707515 h 719312"/>
                      <a:gd name="connsiteX8" fmla="*/ 26037 w 316103"/>
                      <a:gd name="connsiteY8" fmla="*/ 696413 h 719312"/>
                      <a:gd name="connsiteX9" fmla="*/ 0 w 316103"/>
                      <a:gd name="connsiteY9" fmla="*/ 361867 h 719312"/>
                      <a:gd name="connsiteX10" fmla="*/ 26037 w 316103"/>
                      <a:gd name="connsiteY10" fmla="*/ 21919 h 719312"/>
                      <a:gd name="connsiteX0" fmla="*/ 26037 w 334420"/>
                      <a:gd name="connsiteY0" fmla="*/ 21919 h 719312"/>
                      <a:gd name="connsiteX1" fmla="*/ 34303 w 334420"/>
                      <a:gd name="connsiteY1" fmla="*/ 18265 h 719312"/>
                      <a:gd name="connsiteX2" fmla="*/ 239175 w 334420"/>
                      <a:gd name="connsiteY2" fmla="*/ 11798 h 719312"/>
                      <a:gd name="connsiteX3" fmla="*/ 283118 w 334420"/>
                      <a:gd name="connsiteY3" fmla="*/ 28155 h 719312"/>
                      <a:gd name="connsiteX4" fmla="*/ 334420 w 334420"/>
                      <a:gd name="connsiteY4" fmla="*/ 367052 h 719312"/>
                      <a:gd name="connsiteX5" fmla="*/ 283118 w 334420"/>
                      <a:gd name="connsiteY5" fmla="*/ 691154 h 719312"/>
                      <a:gd name="connsiteX6" fmla="*/ 260734 w 334420"/>
                      <a:gd name="connsiteY6" fmla="*/ 701047 h 719312"/>
                      <a:gd name="connsiteX7" fmla="*/ 55862 w 334420"/>
                      <a:gd name="connsiteY7" fmla="*/ 707515 h 719312"/>
                      <a:gd name="connsiteX8" fmla="*/ 26037 w 334420"/>
                      <a:gd name="connsiteY8" fmla="*/ 696413 h 719312"/>
                      <a:gd name="connsiteX9" fmla="*/ 0 w 334420"/>
                      <a:gd name="connsiteY9" fmla="*/ 361867 h 719312"/>
                      <a:gd name="connsiteX10" fmla="*/ 26037 w 334420"/>
                      <a:gd name="connsiteY10" fmla="*/ 21919 h 719312"/>
                      <a:gd name="connsiteX0" fmla="*/ 26037 w 334576"/>
                      <a:gd name="connsiteY0" fmla="*/ 21919 h 719312"/>
                      <a:gd name="connsiteX1" fmla="*/ 34303 w 334576"/>
                      <a:gd name="connsiteY1" fmla="*/ 18265 h 719312"/>
                      <a:gd name="connsiteX2" fmla="*/ 239175 w 334576"/>
                      <a:gd name="connsiteY2" fmla="*/ 11798 h 719312"/>
                      <a:gd name="connsiteX3" fmla="*/ 283118 w 334576"/>
                      <a:gd name="connsiteY3" fmla="*/ 28155 h 719312"/>
                      <a:gd name="connsiteX4" fmla="*/ 334420 w 334576"/>
                      <a:gd name="connsiteY4" fmla="*/ 367052 h 719312"/>
                      <a:gd name="connsiteX5" fmla="*/ 283118 w 334576"/>
                      <a:gd name="connsiteY5" fmla="*/ 691154 h 719312"/>
                      <a:gd name="connsiteX6" fmla="*/ 260734 w 334576"/>
                      <a:gd name="connsiteY6" fmla="*/ 701047 h 719312"/>
                      <a:gd name="connsiteX7" fmla="*/ 55862 w 334576"/>
                      <a:gd name="connsiteY7" fmla="*/ 707515 h 719312"/>
                      <a:gd name="connsiteX8" fmla="*/ 26037 w 334576"/>
                      <a:gd name="connsiteY8" fmla="*/ 696413 h 719312"/>
                      <a:gd name="connsiteX9" fmla="*/ 0 w 334576"/>
                      <a:gd name="connsiteY9" fmla="*/ 361867 h 719312"/>
                      <a:gd name="connsiteX10" fmla="*/ 26037 w 334576"/>
                      <a:gd name="connsiteY10" fmla="*/ 21919 h 719312"/>
                      <a:gd name="connsiteX0" fmla="*/ 27816 w 336355"/>
                      <a:gd name="connsiteY0" fmla="*/ 21919 h 719312"/>
                      <a:gd name="connsiteX1" fmla="*/ 36082 w 336355"/>
                      <a:gd name="connsiteY1" fmla="*/ 18265 h 719312"/>
                      <a:gd name="connsiteX2" fmla="*/ 240954 w 336355"/>
                      <a:gd name="connsiteY2" fmla="*/ 11798 h 719312"/>
                      <a:gd name="connsiteX3" fmla="*/ 284897 w 336355"/>
                      <a:gd name="connsiteY3" fmla="*/ 28155 h 719312"/>
                      <a:gd name="connsiteX4" fmla="*/ 336199 w 336355"/>
                      <a:gd name="connsiteY4" fmla="*/ 367052 h 719312"/>
                      <a:gd name="connsiteX5" fmla="*/ 284897 w 336355"/>
                      <a:gd name="connsiteY5" fmla="*/ 691154 h 719312"/>
                      <a:gd name="connsiteX6" fmla="*/ 262513 w 336355"/>
                      <a:gd name="connsiteY6" fmla="*/ 701047 h 719312"/>
                      <a:gd name="connsiteX7" fmla="*/ 57641 w 336355"/>
                      <a:gd name="connsiteY7" fmla="*/ 707515 h 719312"/>
                      <a:gd name="connsiteX8" fmla="*/ 27816 w 336355"/>
                      <a:gd name="connsiteY8" fmla="*/ 696413 h 719312"/>
                      <a:gd name="connsiteX9" fmla="*/ 1779 w 336355"/>
                      <a:gd name="connsiteY9" fmla="*/ 361867 h 719312"/>
                      <a:gd name="connsiteX10" fmla="*/ 27816 w 336355"/>
                      <a:gd name="connsiteY10" fmla="*/ 21919 h 719312"/>
                      <a:gd name="connsiteX0" fmla="*/ 62377 w 370916"/>
                      <a:gd name="connsiteY0" fmla="*/ 21919 h 719312"/>
                      <a:gd name="connsiteX1" fmla="*/ 70643 w 370916"/>
                      <a:gd name="connsiteY1" fmla="*/ 18265 h 719312"/>
                      <a:gd name="connsiteX2" fmla="*/ 275515 w 370916"/>
                      <a:gd name="connsiteY2" fmla="*/ 11798 h 719312"/>
                      <a:gd name="connsiteX3" fmla="*/ 319458 w 370916"/>
                      <a:gd name="connsiteY3" fmla="*/ 28155 h 719312"/>
                      <a:gd name="connsiteX4" fmla="*/ 370760 w 370916"/>
                      <a:gd name="connsiteY4" fmla="*/ 367052 h 719312"/>
                      <a:gd name="connsiteX5" fmla="*/ 319458 w 370916"/>
                      <a:gd name="connsiteY5" fmla="*/ 691154 h 719312"/>
                      <a:gd name="connsiteX6" fmla="*/ 297074 w 370916"/>
                      <a:gd name="connsiteY6" fmla="*/ 701047 h 719312"/>
                      <a:gd name="connsiteX7" fmla="*/ 92202 w 370916"/>
                      <a:gd name="connsiteY7" fmla="*/ 707515 h 719312"/>
                      <a:gd name="connsiteX8" fmla="*/ 62377 w 370916"/>
                      <a:gd name="connsiteY8" fmla="*/ 696413 h 719312"/>
                      <a:gd name="connsiteX9" fmla="*/ 843 w 370916"/>
                      <a:gd name="connsiteY9" fmla="*/ 362794 h 719312"/>
                      <a:gd name="connsiteX10" fmla="*/ 62377 w 370916"/>
                      <a:gd name="connsiteY10" fmla="*/ 21919 h 719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0916" h="719312">
                        <a:moveTo>
                          <a:pt x="62377" y="21919"/>
                        </a:moveTo>
                        <a:lnTo>
                          <a:pt x="70643" y="18265"/>
                        </a:lnTo>
                        <a:cubicBezTo>
                          <a:pt x="136411" y="-3479"/>
                          <a:pt x="207744" y="-6027"/>
                          <a:pt x="275515" y="11798"/>
                        </a:cubicBezTo>
                        <a:lnTo>
                          <a:pt x="319458" y="28155"/>
                        </a:lnTo>
                        <a:cubicBezTo>
                          <a:pt x="319680" y="141548"/>
                          <a:pt x="370538" y="253659"/>
                          <a:pt x="370760" y="367052"/>
                        </a:cubicBezTo>
                        <a:cubicBezTo>
                          <a:pt x="373618" y="477819"/>
                          <a:pt x="336559" y="583120"/>
                          <a:pt x="319458" y="691154"/>
                        </a:cubicBezTo>
                        <a:lnTo>
                          <a:pt x="297074" y="701047"/>
                        </a:lnTo>
                        <a:cubicBezTo>
                          <a:pt x="231306" y="722792"/>
                          <a:pt x="159972" y="725340"/>
                          <a:pt x="92202" y="707515"/>
                        </a:cubicBezTo>
                        <a:lnTo>
                          <a:pt x="62377" y="696413"/>
                        </a:lnTo>
                        <a:cubicBezTo>
                          <a:pt x="53067" y="638805"/>
                          <a:pt x="-7836" y="476110"/>
                          <a:pt x="843" y="362794"/>
                        </a:cubicBezTo>
                        <a:lnTo>
                          <a:pt x="62377" y="21919"/>
                        </a:lnTo>
                        <a:close/>
                      </a:path>
                    </a:pathLst>
                  </a:custGeom>
                  <a:solidFill>
                    <a:srgbClr val="FEF4B8"/>
                  </a:solidFill>
                  <a:ln w="12700">
                    <a:solidFill>
                      <a:schemeClr val="accent3"/>
                    </a:solidFill>
                  </a:ln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0" algn="ctr"/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Freeform: Shape 82">
                    <a:extLst>
                      <a:ext uri="{FF2B5EF4-FFF2-40B4-BE49-F238E27FC236}">
                        <a16:creationId xmlns:a16="http://schemas.microsoft.com/office/drawing/2014/main" id="{E124BCC2-524E-4754-81EF-BE2DA7B8F4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185243" y="2166004"/>
                    <a:ext cx="143638" cy="650421"/>
                  </a:xfrm>
                  <a:custGeom>
                    <a:avLst/>
                    <a:gdLst>
                      <a:gd name="connsiteX0" fmla="*/ 0 w 257081"/>
                      <a:gd name="connsiteY0" fmla="*/ 21919 h 719312"/>
                      <a:gd name="connsiteX1" fmla="*/ 8266 w 257081"/>
                      <a:gd name="connsiteY1" fmla="*/ 18265 h 719312"/>
                      <a:gd name="connsiteX2" fmla="*/ 213138 w 257081"/>
                      <a:gd name="connsiteY2" fmla="*/ 11798 h 719312"/>
                      <a:gd name="connsiteX3" fmla="*/ 257081 w 257081"/>
                      <a:gd name="connsiteY3" fmla="*/ 28155 h 719312"/>
                      <a:gd name="connsiteX4" fmla="*/ 257081 w 257081"/>
                      <a:gd name="connsiteY4" fmla="*/ 691154 h 719312"/>
                      <a:gd name="connsiteX5" fmla="*/ 234697 w 257081"/>
                      <a:gd name="connsiteY5" fmla="*/ 701047 h 719312"/>
                      <a:gd name="connsiteX6" fmla="*/ 29825 w 257081"/>
                      <a:gd name="connsiteY6" fmla="*/ 707515 h 719312"/>
                      <a:gd name="connsiteX7" fmla="*/ 0 w 257081"/>
                      <a:gd name="connsiteY7" fmla="*/ 696413 h 719312"/>
                      <a:gd name="connsiteX0" fmla="*/ 0 w 290066"/>
                      <a:gd name="connsiteY0" fmla="*/ 21919 h 719312"/>
                      <a:gd name="connsiteX1" fmla="*/ 8266 w 290066"/>
                      <a:gd name="connsiteY1" fmla="*/ 18265 h 719312"/>
                      <a:gd name="connsiteX2" fmla="*/ 213138 w 290066"/>
                      <a:gd name="connsiteY2" fmla="*/ 11798 h 719312"/>
                      <a:gd name="connsiteX3" fmla="*/ 257081 w 290066"/>
                      <a:gd name="connsiteY3" fmla="*/ 28155 h 719312"/>
                      <a:gd name="connsiteX4" fmla="*/ 290066 w 290066"/>
                      <a:gd name="connsiteY4" fmla="*/ 373226 h 719312"/>
                      <a:gd name="connsiteX5" fmla="*/ 257081 w 290066"/>
                      <a:gd name="connsiteY5" fmla="*/ 691154 h 719312"/>
                      <a:gd name="connsiteX6" fmla="*/ 234697 w 290066"/>
                      <a:gd name="connsiteY6" fmla="*/ 701047 h 719312"/>
                      <a:gd name="connsiteX7" fmla="*/ 29825 w 290066"/>
                      <a:gd name="connsiteY7" fmla="*/ 707515 h 719312"/>
                      <a:gd name="connsiteX8" fmla="*/ 0 w 290066"/>
                      <a:gd name="connsiteY8" fmla="*/ 696413 h 719312"/>
                      <a:gd name="connsiteX9" fmla="*/ 0 w 290066"/>
                      <a:gd name="connsiteY9" fmla="*/ 21919 h 719312"/>
                      <a:gd name="connsiteX0" fmla="*/ 26037 w 316103"/>
                      <a:gd name="connsiteY0" fmla="*/ 21919 h 719312"/>
                      <a:gd name="connsiteX1" fmla="*/ 34303 w 316103"/>
                      <a:gd name="connsiteY1" fmla="*/ 18265 h 719312"/>
                      <a:gd name="connsiteX2" fmla="*/ 239175 w 316103"/>
                      <a:gd name="connsiteY2" fmla="*/ 11798 h 719312"/>
                      <a:gd name="connsiteX3" fmla="*/ 283118 w 316103"/>
                      <a:gd name="connsiteY3" fmla="*/ 28155 h 719312"/>
                      <a:gd name="connsiteX4" fmla="*/ 316103 w 316103"/>
                      <a:gd name="connsiteY4" fmla="*/ 373226 h 719312"/>
                      <a:gd name="connsiteX5" fmla="*/ 283118 w 316103"/>
                      <a:gd name="connsiteY5" fmla="*/ 691154 h 719312"/>
                      <a:gd name="connsiteX6" fmla="*/ 260734 w 316103"/>
                      <a:gd name="connsiteY6" fmla="*/ 701047 h 719312"/>
                      <a:gd name="connsiteX7" fmla="*/ 55862 w 316103"/>
                      <a:gd name="connsiteY7" fmla="*/ 707515 h 719312"/>
                      <a:gd name="connsiteX8" fmla="*/ 26037 w 316103"/>
                      <a:gd name="connsiteY8" fmla="*/ 696413 h 719312"/>
                      <a:gd name="connsiteX9" fmla="*/ 0 w 316103"/>
                      <a:gd name="connsiteY9" fmla="*/ 361867 h 719312"/>
                      <a:gd name="connsiteX10" fmla="*/ 26037 w 316103"/>
                      <a:gd name="connsiteY10" fmla="*/ 21919 h 719312"/>
                      <a:gd name="connsiteX0" fmla="*/ 26037 w 334420"/>
                      <a:gd name="connsiteY0" fmla="*/ 21919 h 719312"/>
                      <a:gd name="connsiteX1" fmla="*/ 34303 w 334420"/>
                      <a:gd name="connsiteY1" fmla="*/ 18265 h 719312"/>
                      <a:gd name="connsiteX2" fmla="*/ 239175 w 334420"/>
                      <a:gd name="connsiteY2" fmla="*/ 11798 h 719312"/>
                      <a:gd name="connsiteX3" fmla="*/ 283118 w 334420"/>
                      <a:gd name="connsiteY3" fmla="*/ 28155 h 719312"/>
                      <a:gd name="connsiteX4" fmla="*/ 334420 w 334420"/>
                      <a:gd name="connsiteY4" fmla="*/ 367052 h 719312"/>
                      <a:gd name="connsiteX5" fmla="*/ 283118 w 334420"/>
                      <a:gd name="connsiteY5" fmla="*/ 691154 h 719312"/>
                      <a:gd name="connsiteX6" fmla="*/ 260734 w 334420"/>
                      <a:gd name="connsiteY6" fmla="*/ 701047 h 719312"/>
                      <a:gd name="connsiteX7" fmla="*/ 55862 w 334420"/>
                      <a:gd name="connsiteY7" fmla="*/ 707515 h 719312"/>
                      <a:gd name="connsiteX8" fmla="*/ 26037 w 334420"/>
                      <a:gd name="connsiteY8" fmla="*/ 696413 h 719312"/>
                      <a:gd name="connsiteX9" fmla="*/ 0 w 334420"/>
                      <a:gd name="connsiteY9" fmla="*/ 361867 h 719312"/>
                      <a:gd name="connsiteX10" fmla="*/ 26037 w 334420"/>
                      <a:gd name="connsiteY10" fmla="*/ 21919 h 719312"/>
                      <a:gd name="connsiteX0" fmla="*/ 26037 w 334576"/>
                      <a:gd name="connsiteY0" fmla="*/ 21919 h 719312"/>
                      <a:gd name="connsiteX1" fmla="*/ 34303 w 334576"/>
                      <a:gd name="connsiteY1" fmla="*/ 18265 h 719312"/>
                      <a:gd name="connsiteX2" fmla="*/ 239175 w 334576"/>
                      <a:gd name="connsiteY2" fmla="*/ 11798 h 719312"/>
                      <a:gd name="connsiteX3" fmla="*/ 283118 w 334576"/>
                      <a:gd name="connsiteY3" fmla="*/ 28155 h 719312"/>
                      <a:gd name="connsiteX4" fmla="*/ 334420 w 334576"/>
                      <a:gd name="connsiteY4" fmla="*/ 367052 h 719312"/>
                      <a:gd name="connsiteX5" fmla="*/ 283118 w 334576"/>
                      <a:gd name="connsiteY5" fmla="*/ 691154 h 719312"/>
                      <a:gd name="connsiteX6" fmla="*/ 260734 w 334576"/>
                      <a:gd name="connsiteY6" fmla="*/ 701047 h 719312"/>
                      <a:gd name="connsiteX7" fmla="*/ 55862 w 334576"/>
                      <a:gd name="connsiteY7" fmla="*/ 707515 h 719312"/>
                      <a:gd name="connsiteX8" fmla="*/ 26037 w 334576"/>
                      <a:gd name="connsiteY8" fmla="*/ 696413 h 719312"/>
                      <a:gd name="connsiteX9" fmla="*/ 0 w 334576"/>
                      <a:gd name="connsiteY9" fmla="*/ 361867 h 719312"/>
                      <a:gd name="connsiteX10" fmla="*/ 26037 w 334576"/>
                      <a:gd name="connsiteY10" fmla="*/ 21919 h 719312"/>
                      <a:gd name="connsiteX0" fmla="*/ 27816 w 336355"/>
                      <a:gd name="connsiteY0" fmla="*/ 21919 h 719312"/>
                      <a:gd name="connsiteX1" fmla="*/ 36082 w 336355"/>
                      <a:gd name="connsiteY1" fmla="*/ 18265 h 719312"/>
                      <a:gd name="connsiteX2" fmla="*/ 240954 w 336355"/>
                      <a:gd name="connsiteY2" fmla="*/ 11798 h 719312"/>
                      <a:gd name="connsiteX3" fmla="*/ 284897 w 336355"/>
                      <a:gd name="connsiteY3" fmla="*/ 28155 h 719312"/>
                      <a:gd name="connsiteX4" fmla="*/ 336199 w 336355"/>
                      <a:gd name="connsiteY4" fmla="*/ 367052 h 719312"/>
                      <a:gd name="connsiteX5" fmla="*/ 284897 w 336355"/>
                      <a:gd name="connsiteY5" fmla="*/ 691154 h 719312"/>
                      <a:gd name="connsiteX6" fmla="*/ 262513 w 336355"/>
                      <a:gd name="connsiteY6" fmla="*/ 701047 h 719312"/>
                      <a:gd name="connsiteX7" fmla="*/ 57641 w 336355"/>
                      <a:gd name="connsiteY7" fmla="*/ 707515 h 719312"/>
                      <a:gd name="connsiteX8" fmla="*/ 27816 w 336355"/>
                      <a:gd name="connsiteY8" fmla="*/ 696413 h 719312"/>
                      <a:gd name="connsiteX9" fmla="*/ 1779 w 336355"/>
                      <a:gd name="connsiteY9" fmla="*/ 361867 h 719312"/>
                      <a:gd name="connsiteX10" fmla="*/ 27816 w 336355"/>
                      <a:gd name="connsiteY10" fmla="*/ 21919 h 719312"/>
                      <a:gd name="connsiteX0" fmla="*/ 62377 w 370916"/>
                      <a:gd name="connsiteY0" fmla="*/ 21919 h 719312"/>
                      <a:gd name="connsiteX1" fmla="*/ 70643 w 370916"/>
                      <a:gd name="connsiteY1" fmla="*/ 18265 h 719312"/>
                      <a:gd name="connsiteX2" fmla="*/ 275515 w 370916"/>
                      <a:gd name="connsiteY2" fmla="*/ 11798 h 719312"/>
                      <a:gd name="connsiteX3" fmla="*/ 319458 w 370916"/>
                      <a:gd name="connsiteY3" fmla="*/ 28155 h 719312"/>
                      <a:gd name="connsiteX4" fmla="*/ 370760 w 370916"/>
                      <a:gd name="connsiteY4" fmla="*/ 367052 h 719312"/>
                      <a:gd name="connsiteX5" fmla="*/ 319458 w 370916"/>
                      <a:gd name="connsiteY5" fmla="*/ 691154 h 719312"/>
                      <a:gd name="connsiteX6" fmla="*/ 297074 w 370916"/>
                      <a:gd name="connsiteY6" fmla="*/ 701047 h 719312"/>
                      <a:gd name="connsiteX7" fmla="*/ 92202 w 370916"/>
                      <a:gd name="connsiteY7" fmla="*/ 707515 h 719312"/>
                      <a:gd name="connsiteX8" fmla="*/ 62377 w 370916"/>
                      <a:gd name="connsiteY8" fmla="*/ 696413 h 719312"/>
                      <a:gd name="connsiteX9" fmla="*/ 843 w 370916"/>
                      <a:gd name="connsiteY9" fmla="*/ 362794 h 719312"/>
                      <a:gd name="connsiteX10" fmla="*/ 62377 w 370916"/>
                      <a:gd name="connsiteY10" fmla="*/ 21919 h 719312"/>
                      <a:gd name="connsiteX0" fmla="*/ 68765 w 377304"/>
                      <a:gd name="connsiteY0" fmla="*/ 21919 h 719312"/>
                      <a:gd name="connsiteX1" fmla="*/ 77031 w 377304"/>
                      <a:gd name="connsiteY1" fmla="*/ 18265 h 719312"/>
                      <a:gd name="connsiteX2" fmla="*/ 281903 w 377304"/>
                      <a:gd name="connsiteY2" fmla="*/ 11798 h 719312"/>
                      <a:gd name="connsiteX3" fmla="*/ 325846 w 377304"/>
                      <a:gd name="connsiteY3" fmla="*/ 28155 h 719312"/>
                      <a:gd name="connsiteX4" fmla="*/ 377148 w 377304"/>
                      <a:gd name="connsiteY4" fmla="*/ 367052 h 719312"/>
                      <a:gd name="connsiteX5" fmla="*/ 325846 w 377304"/>
                      <a:gd name="connsiteY5" fmla="*/ 691154 h 719312"/>
                      <a:gd name="connsiteX6" fmla="*/ 303462 w 377304"/>
                      <a:gd name="connsiteY6" fmla="*/ 701047 h 719312"/>
                      <a:gd name="connsiteX7" fmla="*/ 98590 w 377304"/>
                      <a:gd name="connsiteY7" fmla="*/ 707515 h 719312"/>
                      <a:gd name="connsiteX8" fmla="*/ 7435 w 377304"/>
                      <a:gd name="connsiteY8" fmla="*/ 699046 h 719312"/>
                      <a:gd name="connsiteX9" fmla="*/ 7231 w 377304"/>
                      <a:gd name="connsiteY9" fmla="*/ 362794 h 719312"/>
                      <a:gd name="connsiteX10" fmla="*/ 68765 w 377304"/>
                      <a:gd name="connsiteY10" fmla="*/ 21919 h 719312"/>
                      <a:gd name="connsiteX0" fmla="*/ 23380 w 374847"/>
                      <a:gd name="connsiteY0" fmla="*/ 19286 h 719312"/>
                      <a:gd name="connsiteX1" fmla="*/ 74574 w 374847"/>
                      <a:gd name="connsiteY1" fmla="*/ 18265 h 719312"/>
                      <a:gd name="connsiteX2" fmla="*/ 279446 w 374847"/>
                      <a:gd name="connsiteY2" fmla="*/ 11798 h 719312"/>
                      <a:gd name="connsiteX3" fmla="*/ 323389 w 374847"/>
                      <a:gd name="connsiteY3" fmla="*/ 28155 h 719312"/>
                      <a:gd name="connsiteX4" fmla="*/ 374691 w 374847"/>
                      <a:gd name="connsiteY4" fmla="*/ 367052 h 719312"/>
                      <a:gd name="connsiteX5" fmla="*/ 323389 w 374847"/>
                      <a:gd name="connsiteY5" fmla="*/ 691154 h 719312"/>
                      <a:gd name="connsiteX6" fmla="*/ 301005 w 374847"/>
                      <a:gd name="connsiteY6" fmla="*/ 701047 h 719312"/>
                      <a:gd name="connsiteX7" fmla="*/ 96133 w 374847"/>
                      <a:gd name="connsiteY7" fmla="*/ 707515 h 719312"/>
                      <a:gd name="connsiteX8" fmla="*/ 4978 w 374847"/>
                      <a:gd name="connsiteY8" fmla="*/ 699046 h 719312"/>
                      <a:gd name="connsiteX9" fmla="*/ 4774 w 374847"/>
                      <a:gd name="connsiteY9" fmla="*/ 362794 h 719312"/>
                      <a:gd name="connsiteX10" fmla="*/ 23380 w 374847"/>
                      <a:gd name="connsiteY10" fmla="*/ 19286 h 719312"/>
                      <a:gd name="connsiteX0" fmla="*/ 23380 w 378023"/>
                      <a:gd name="connsiteY0" fmla="*/ 19286 h 719312"/>
                      <a:gd name="connsiteX1" fmla="*/ 74574 w 378023"/>
                      <a:gd name="connsiteY1" fmla="*/ 18265 h 719312"/>
                      <a:gd name="connsiteX2" fmla="*/ 279446 w 378023"/>
                      <a:gd name="connsiteY2" fmla="*/ 11798 h 719312"/>
                      <a:gd name="connsiteX3" fmla="*/ 323389 w 378023"/>
                      <a:gd name="connsiteY3" fmla="*/ 28155 h 719312"/>
                      <a:gd name="connsiteX4" fmla="*/ 374691 w 378023"/>
                      <a:gd name="connsiteY4" fmla="*/ 367052 h 719312"/>
                      <a:gd name="connsiteX5" fmla="*/ 366330 w 378023"/>
                      <a:gd name="connsiteY5" fmla="*/ 693788 h 719312"/>
                      <a:gd name="connsiteX6" fmla="*/ 301005 w 378023"/>
                      <a:gd name="connsiteY6" fmla="*/ 701047 h 719312"/>
                      <a:gd name="connsiteX7" fmla="*/ 96133 w 378023"/>
                      <a:gd name="connsiteY7" fmla="*/ 707515 h 719312"/>
                      <a:gd name="connsiteX8" fmla="*/ 4978 w 378023"/>
                      <a:gd name="connsiteY8" fmla="*/ 699046 h 719312"/>
                      <a:gd name="connsiteX9" fmla="*/ 4774 w 378023"/>
                      <a:gd name="connsiteY9" fmla="*/ 362794 h 719312"/>
                      <a:gd name="connsiteX10" fmla="*/ 23380 w 378023"/>
                      <a:gd name="connsiteY10" fmla="*/ 19286 h 719312"/>
                      <a:gd name="connsiteX0" fmla="*/ 23380 w 378023"/>
                      <a:gd name="connsiteY0" fmla="*/ 19286 h 719312"/>
                      <a:gd name="connsiteX1" fmla="*/ 74574 w 378023"/>
                      <a:gd name="connsiteY1" fmla="*/ 18265 h 719312"/>
                      <a:gd name="connsiteX2" fmla="*/ 279446 w 378023"/>
                      <a:gd name="connsiteY2" fmla="*/ 11798 h 719312"/>
                      <a:gd name="connsiteX3" fmla="*/ 360191 w 378023"/>
                      <a:gd name="connsiteY3" fmla="*/ 38688 h 719312"/>
                      <a:gd name="connsiteX4" fmla="*/ 374691 w 378023"/>
                      <a:gd name="connsiteY4" fmla="*/ 367052 h 719312"/>
                      <a:gd name="connsiteX5" fmla="*/ 366330 w 378023"/>
                      <a:gd name="connsiteY5" fmla="*/ 693788 h 719312"/>
                      <a:gd name="connsiteX6" fmla="*/ 301005 w 378023"/>
                      <a:gd name="connsiteY6" fmla="*/ 701047 h 719312"/>
                      <a:gd name="connsiteX7" fmla="*/ 96133 w 378023"/>
                      <a:gd name="connsiteY7" fmla="*/ 707515 h 719312"/>
                      <a:gd name="connsiteX8" fmla="*/ 4978 w 378023"/>
                      <a:gd name="connsiteY8" fmla="*/ 699046 h 719312"/>
                      <a:gd name="connsiteX9" fmla="*/ 4774 w 378023"/>
                      <a:gd name="connsiteY9" fmla="*/ 362794 h 719312"/>
                      <a:gd name="connsiteX10" fmla="*/ 23380 w 378023"/>
                      <a:gd name="connsiteY10" fmla="*/ 19286 h 719312"/>
                      <a:gd name="connsiteX0" fmla="*/ 23380 w 370360"/>
                      <a:gd name="connsiteY0" fmla="*/ 19286 h 719312"/>
                      <a:gd name="connsiteX1" fmla="*/ 74574 w 370360"/>
                      <a:gd name="connsiteY1" fmla="*/ 18265 h 719312"/>
                      <a:gd name="connsiteX2" fmla="*/ 279446 w 370360"/>
                      <a:gd name="connsiteY2" fmla="*/ 11798 h 719312"/>
                      <a:gd name="connsiteX3" fmla="*/ 360191 w 370360"/>
                      <a:gd name="connsiteY3" fmla="*/ 38688 h 719312"/>
                      <a:gd name="connsiteX4" fmla="*/ 337889 w 370360"/>
                      <a:gd name="connsiteY4" fmla="*/ 367052 h 719312"/>
                      <a:gd name="connsiteX5" fmla="*/ 366330 w 370360"/>
                      <a:gd name="connsiteY5" fmla="*/ 693788 h 719312"/>
                      <a:gd name="connsiteX6" fmla="*/ 301005 w 370360"/>
                      <a:gd name="connsiteY6" fmla="*/ 701047 h 719312"/>
                      <a:gd name="connsiteX7" fmla="*/ 96133 w 370360"/>
                      <a:gd name="connsiteY7" fmla="*/ 707515 h 719312"/>
                      <a:gd name="connsiteX8" fmla="*/ 4978 w 370360"/>
                      <a:gd name="connsiteY8" fmla="*/ 699046 h 719312"/>
                      <a:gd name="connsiteX9" fmla="*/ 4774 w 370360"/>
                      <a:gd name="connsiteY9" fmla="*/ 362794 h 719312"/>
                      <a:gd name="connsiteX10" fmla="*/ 23380 w 370360"/>
                      <a:gd name="connsiteY10" fmla="*/ 19286 h 719312"/>
                      <a:gd name="connsiteX0" fmla="*/ 23380 w 371517"/>
                      <a:gd name="connsiteY0" fmla="*/ 19286 h 719312"/>
                      <a:gd name="connsiteX1" fmla="*/ 74574 w 371517"/>
                      <a:gd name="connsiteY1" fmla="*/ 18265 h 719312"/>
                      <a:gd name="connsiteX2" fmla="*/ 279446 w 371517"/>
                      <a:gd name="connsiteY2" fmla="*/ 11798 h 719312"/>
                      <a:gd name="connsiteX3" fmla="*/ 360191 w 371517"/>
                      <a:gd name="connsiteY3" fmla="*/ 38688 h 719312"/>
                      <a:gd name="connsiteX4" fmla="*/ 350162 w 371517"/>
                      <a:gd name="connsiteY4" fmla="*/ 367051 h 719312"/>
                      <a:gd name="connsiteX5" fmla="*/ 366330 w 371517"/>
                      <a:gd name="connsiteY5" fmla="*/ 693788 h 719312"/>
                      <a:gd name="connsiteX6" fmla="*/ 301005 w 371517"/>
                      <a:gd name="connsiteY6" fmla="*/ 701047 h 719312"/>
                      <a:gd name="connsiteX7" fmla="*/ 96133 w 371517"/>
                      <a:gd name="connsiteY7" fmla="*/ 707515 h 719312"/>
                      <a:gd name="connsiteX8" fmla="*/ 4978 w 371517"/>
                      <a:gd name="connsiteY8" fmla="*/ 699046 h 719312"/>
                      <a:gd name="connsiteX9" fmla="*/ 4774 w 371517"/>
                      <a:gd name="connsiteY9" fmla="*/ 362794 h 719312"/>
                      <a:gd name="connsiteX10" fmla="*/ 23380 w 371517"/>
                      <a:gd name="connsiteY10" fmla="*/ 19286 h 719312"/>
                      <a:gd name="connsiteX0" fmla="*/ 21847 w 369984"/>
                      <a:gd name="connsiteY0" fmla="*/ 19286 h 719312"/>
                      <a:gd name="connsiteX1" fmla="*/ 73041 w 369984"/>
                      <a:gd name="connsiteY1" fmla="*/ 18265 h 719312"/>
                      <a:gd name="connsiteX2" fmla="*/ 277913 w 369984"/>
                      <a:gd name="connsiteY2" fmla="*/ 11798 h 719312"/>
                      <a:gd name="connsiteX3" fmla="*/ 358658 w 369984"/>
                      <a:gd name="connsiteY3" fmla="*/ 38688 h 719312"/>
                      <a:gd name="connsiteX4" fmla="*/ 348629 w 369984"/>
                      <a:gd name="connsiteY4" fmla="*/ 367051 h 719312"/>
                      <a:gd name="connsiteX5" fmla="*/ 364797 w 369984"/>
                      <a:gd name="connsiteY5" fmla="*/ 693788 h 719312"/>
                      <a:gd name="connsiteX6" fmla="*/ 299472 w 369984"/>
                      <a:gd name="connsiteY6" fmla="*/ 701047 h 719312"/>
                      <a:gd name="connsiteX7" fmla="*/ 94600 w 369984"/>
                      <a:gd name="connsiteY7" fmla="*/ 707515 h 719312"/>
                      <a:gd name="connsiteX8" fmla="*/ 3445 w 369984"/>
                      <a:gd name="connsiteY8" fmla="*/ 699046 h 719312"/>
                      <a:gd name="connsiteX9" fmla="*/ 9376 w 369984"/>
                      <a:gd name="connsiteY9" fmla="*/ 365427 h 719312"/>
                      <a:gd name="connsiteX10" fmla="*/ 21847 w 369984"/>
                      <a:gd name="connsiteY10" fmla="*/ 19286 h 719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9984" h="719312">
                        <a:moveTo>
                          <a:pt x="21847" y="19286"/>
                        </a:moveTo>
                        <a:lnTo>
                          <a:pt x="73041" y="18265"/>
                        </a:lnTo>
                        <a:cubicBezTo>
                          <a:pt x="138809" y="-3479"/>
                          <a:pt x="210142" y="-6027"/>
                          <a:pt x="277913" y="11798"/>
                        </a:cubicBezTo>
                        <a:lnTo>
                          <a:pt x="358658" y="38688"/>
                        </a:lnTo>
                        <a:cubicBezTo>
                          <a:pt x="358880" y="152081"/>
                          <a:pt x="348407" y="253658"/>
                          <a:pt x="348629" y="367051"/>
                        </a:cubicBezTo>
                        <a:cubicBezTo>
                          <a:pt x="351487" y="477818"/>
                          <a:pt x="381898" y="585754"/>
                          <a:pt x="364797" y="693788"/>
                        </a:cubicBezTo>
                        <a:lnTo>
                          <a:pt x="299472" y="701047"/>
                        </a:lnTo>
                        <a:cubicBezTo>
                          <a:pt x="233704" y="722792"/>
                          <a:pt x="162370" y="725340"/>
                          <a:pt x="94600" y="707515"/>
                        </a:cubicBezTo>
                        <a:lnTo>
                          <a:pt x="3445" y="699046"/>
                        </a:lnTo>
                        <a:cubicBezTo>
                          <a:pt x="-5865" y="641438"/>
                          <a:pt x="6309" y="478720"/>
                          <a:pt x="9376" y="365427"/>
                        </a:cubicBezTo>
                        <a:cubicBezTo>
                          <a:pt x="12443" y="252134"/>
                          <a:pt x="1336" y="132911"/>
                          <a:pt x="21847" y="192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>
                    <a:solidFill>
                      <a:schemeClr val="accent3"/>
                    </a:solidFill>
                  </a:ln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0" algn="ctr"/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1" name="Group 83">
                    <a:extLst>
                      <a:ext uri="{FF2B5EF4-FFF2-40B4-BE49-F238E27FC236}">
                        <a16:creationId xmlns:a16="http://schemas.microsoft.com/office/drawing/2014/main" id="{C2690182-A6F5-4FF1-9D49-4FB8AA079E5F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3" y="2412996"/>
                    <a:ext cx="650422" cy="150024"/>
                    <a:chOff x="2931653" y="2414932"/>
                    <a:chExt cx="622474" cy="150024"/>
                  </a:xfrm>
                </p:grpSpPr>
                <p:cxnSp>
                  <p:nvCxnSpPr>
                    <p:cNvPr id="22" name="Straight Connector 84">
                      <a:extLst>
                        <a:ext uri="{FF2B5EF4-FFF2-40B4-BE49-F238E27FC236}">
                          <a16:creationId xmlns:a16="http://schemas.microsoft.com/office/drawing/2014/main" id="{BDFE5972-B6DD-49C9-B107-28A0B59E08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31651" y="2492868"/>
                      <a:ext cx="622474" cy="0"/>
                    </a:xfrm>
                    <a:prstGeom prst="line">
                      <a:avLst/>
                    </a:prstGeom>
                    <a:noFill/>
                    <a:ln w="28575" cap="rnd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23" name="Group 85">
                      <a:extLst>
                        <a:ext uri="{FF2B5EF4-FFF2-40B4-BE49-F238E27FC236}">
                          <a16:creationId xmlns:a16="http://schemas.microsoft.com/office/drawing/2014/main" id="{BBC40876-092C-40C8-9668-5134EA9A7C76}"/>
                        </a:ext>
                      </a:extLst>
                    </p:cNvPr>
                    <p:cNvGrpSpPr/>
                    <p:nvPr/>
                  </p:nvGrpSpPr>
                  <p:grpSpPr>
                    <a:xfrm rot="420000">
                      <a:off x="3072981" y="2414932"/>
                      <a:ext cx="339815" cy="150024"/>
                      <a:chOff x="2007847" y="2447027"/>
                      <a:chExt cx="339815" cy="150024"/>
                    </a:xfrm>
                  </p:grpSpPr>
                  <p:sp>
                    <p:nvSpPr>
                      <p:cNvPr id="24" name="Oval 11">
                        <a:extLst>
                          <a:ext uri="{FF2B5EF4-FFF2-40B4-BE49-F238E27FC236}">
                            <a16:creationId xmlns:a16="http://schemas.microsoft.com/office/drawing/2014/main" id="{7B3001E8-D559-45E2-9FDA-F02B9086EDE4}"/>
                          </a:ext>
                        </a:extLst>
                      </p:cNvPr>
                      <p:cNvSpPr/>
                      <p:nvPr/>
                    </p:nvSpPr>
                    <p:spPr>
                      <a:xfrm rot="4981034">
                        <a:off x="2103420" y="2352809"/>
                        <a:ext cx="148669" cy="33981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kern="0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5" name="Freeform: Shape 87">
                        <a:extLst>
                          <a:ext uri="{FF2B5EF4-FFF2-40B4-BE49-F238E27FC236}">
                            <a16:creationId xmlns:a16="http://schemas.microsoft.com/office/drawing/2014/main" id="{17B79BA9-657A-4611-AE4B-4FD4B085BC77}"/>
                          </a:ext>
                        </a:extLst>
                      </p:cNvPr>
                      <p:cNvSpPr/>
                      <p:nvPr/>
                    </p:nvSpPr>
                    <p:spPr>
                      <a:xfrm rot="4981034">
                        <a:off x="2103418" y="2404951"/>
                        <a:ext cx="148670" cy="232822"/>
                      </a:xfrm>
                      <a:custGeom>
                        <a:avLst/>
                        <a:gdLst>
                          <a:gd name="connsiteX0" fmla="*/ 19819 w 148670"/>
                          <a:gd name="connsiteY0" fmla="*/ 0 h 232822"/>
                          <a:gd name="connsiteX1" fmla="*/ 129524 w 148670"/>
                          <a:gd name="connsiteY1" fmla="*/ 2282 h 232822"/>
                          <a:gd name="connsiteX2" fmla="*/ 142828 w 148670"/>
                          <a:gd name="connsiteY2" fmla="*/ 47387 h 232822"/>
                          <a:gd name="connsiteX3" fmla="*/ 148670 w 148670"/>
                          <a:gd name="connsiteY3" fmla="*/ 113523 h 232822"/>
                          <a:gd name="connsiteX4" fmla="*/ 142828 w 148670"/>
                          <a:gd name="connsiteY4" fmla="*/ 179659 h 232822"/>
                          <a:gd name="connsiteX5" fmla="*/ 127147 w 148670"/>
                          <a:gd name="connsiteY5" fmla="*/ 232822 h 232822"/>
                          <a:gd name="connsiteX6" fmla="*/ 20871 w 148670"/>
                          <a:gd name="connsiteY6" fmla="*/ 230612 h 232822"/>
                          <a:gd name="connsiteX7" fmla="*/ 5842 w 148670"/>
                          <a:gd name="connsiteY7" fmla="*/ 179659 h 232822"/>
                          <a:gd name="connsiteX8" fmla="*/ 0 w 148670"/>
                          <a:gd name="connsiteY8" fmla="*/ 113523 h 232822"/>
                          <a:gd name="connsiteX9" fmla="*/ 5842 w 148670"/>
                          <a:gd name="connsiteY9" fmla="*/ 47387 h 2328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8670" h="232822">
                            <a:moveTo>
                              <a:pt x="19819" y="0"/>
                            </a:moveTo>
                            <a:lnTo>
                              <a:pt x="129524" y="2282"/>
                            </a:lnTo>
                            <a:lnTo>
                              <a:pt x="142828" y="47387"/>
                            </a:lnTo>
                            <a:cubicBezTo>
                              <a:pt x="146590" y="67715"/>
                              <a:pt x="148670" y="90063"/>
                              <a:pt x="148670" y="113523"/>
                            </a:cubicBezTo>
                            <a:cubicBezTo>
                              <a:pt x="148670" y="136982"/>
                              <a:pt x="146590" y="159332"/>
                              <a:pt x="142828" y="179659"/>
                            </a:cubicBezTo>
                            <a:lnTo>
                              <a:pt x="127147" y="232822"/>
                            </a:lnTo>
                            <a:lnTo>
                              <a:pt x="20871" y="230612"/>
                            </a:lnTo>
                            <a:lnTo>
                              <a:pt x="5842" y="179659"/>
                            </a:lnTo>
                            <a:cubicBezTo>
                              <a:pt x="2080" y="159332"/>
                              <a:pt x="0" y="136983"/>
                              <a:pt x="0" y="113523"/>
                            </a:cubicBezTo>
                            <a:cubicBezTo>
                              <a:pt x="0" y="90063"/>
                              <a:pt x="2080" y="67715"/>
                              <a:pt x="5842" y="47387"/>
                            </a:cubicBezTo>
                            <a:close/>
                          </a:path>
                        </a:pathLst>
                      </a:custGeom>
                      <a:pattFill prst="pct60">
                        <a:fgClr>
                          <a:schemeClr val="bg1"/>
                        </a:fgClr>
                        <a:bgClr>
                          <a:schemeClr val="tx1"/>
                        </a:bgClr>
                      </a:pattFill>
                      <a:ln w="317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GB" kern="0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8" name="Oval 80">
                  <a:extLst>
                    <a:ext uri="{FF2B5EF4-FFF2-40B4-BE49-F238E27FC236}">
                      <a16:creationId xmlns:a16="http://schemas.microsoft.com/office/drawing/2014/main" id="{9E3DDD0E-7BE4-40AB-972B-480CE0F2669D}"/>
                    </a:ext>
                  </a:extLst>
                </p:cNvPr>
                <p:cNvSpPr/>
                <p:nvPr/>
              </p:nvSpPr>
              <p:spPr>
                <a:xfrm>
                  <a:off x="1825407" y="2153707"/>
                  <a:ext cx="718792" cy="718792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6CC04A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641BF91C-847F-490F-AE82-E0ED6163F5DB}"/>
                </a:ext>
              </a:extLst>
            </p:cNvPr>
            <p:cNvSpPr txBox="1"/>
            <p:nvPr/>
          </p:nvSpPr>
          <p:spPr>
            <a:xfrm>
              <a:off x="8004554" y="3062660"/>
              <a:ext cx="35644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GB" sz="1600" dirty="0"/>
                <a:t>IV fibrinolysis followed by transport to PCI-capable centre for: 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GB" sz="1600" dirty="0"/>
                <a:t>Rescue PCI (in case of failed fibrinolytic therapy), or 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GB" sz="1600" dirty="0"/>
                <a:t>Routine PCI within 2 to 24 hours of initial fibrinolytic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21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EC579-6074-42A7-9437-5527314E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Criteria for PPCI and challenges of meeting them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B31098-9409-F84B-AB15-1C22E1A5E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6</a:t>
            </a:fld>
            <a:endParaRPr lang="de-DE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89E0AADA-D073-469E-B07D-E0659C59D5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47991" y="1425961"/>
            <a:ext cx="8948684" cy="1395128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Primary PCI is considered the gold standard therapy for patients with STEMI, </a:t>
            </a:r>
            <a:r>
              <a:rPr lang="en-GB" b="0" i="1" dirty="0"/>
              <a:t>if</a:t>
            </a:r>
            <a:r>
              <a:rPr lang="en-GB" b="0" dirty="0"/>
              <a:t> time to </a:t>
            </a:r>
            <a:r>
              <a:rPr lang="en-GB" b="0" dirty="0" err="1"/>
              <a:t>PPCI</a:t>
            </a:r>
            <a:r>
              <a:rPr lang="en-GB" b="0" dirty="0"/>
              <a:t> is &lt;120 min</a:t>
            </a:r>
            <a:r>
              <a:rPr lang="en-GB" b="0" baseline="30000" dirty="0"/>
              <a:t>1,2</a:t>
            </a:r>
            <a:r>
              <a:rPr lang="en-GB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2019 Canadian guidelines (CCS/CAIC) recommend patients in an urban setting be treated within </a:t>
            </a:r>
            <a:r>
              <a:rPr lang="en-US" b="0" u="sng" dirty="0"/>
              <a:t>90 min </a:t>
            </a:r>
            <a:r>
              <a:rPr lang="en-US" b="0" dirty="0"/>
              <a:t>of diagnosis</a:t>
            </a:r>
            <a:r>
              <a:rPr lang="en-US" b="0" baseline="30000" dirty="0"/>
              <a:t>3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51C3B2C8-5CD5-4AA6-8EF4-C368BF8FDA2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47991" y="2967221"/>
            <a:ext cx="9020122" cy="1395128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The </a:t>
            </a:r>
            <a:r>
              <a:rPr lang="en-US" b="0" dirty="0"/>
              <a:t>British Cardiovascular Intervention Society (</a:t>
            </a:r>
            <a:r>
              <a:rPr lang="en-GB" b="0" dirty="0"/>
              <a:t>BCIS) recommends patients with STEMI be treated in 24/7 PCI centres which have at least 2 </a:t>
            </a:r>
            <a:r>
              <a:rPr lang="en-GB" b="0" dirty="0" err="1"/>
              <a:t>cath</a:t>
            </a:r>
            <a:r>
              <a:rPr lang="en-GB" b="0" dirty="0"/>
              <a:t> labs and 3 interventional cardiologists, and perform an absolute minimum of 100 STEMI/PPCI cases/year</a:t>
            </a:r>
            <a:r>
              <a:rPr lang="en-GB" b="0" baseline="30000" dirty="0"/>
              <a:t>4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For centres with &lt;300 cases/year, the BCIS recommends considering a “network approach” to consolidate adjacent </a:t>
            </a:r>
            <a:r>
              <a:rPr lang="en-GB" b="0" dirty="0" err="1"/>
              <a:t>PPCI</a:t>
            </a:r>
            <a:r>
              <a:rPr lang="en-GB" b="0" dirty="0"/>
              <a:t> centres</a:t>
            </a:r>
            <a:r>
              <a:rPr lang="en-GB" b="0" baseline="30000" dirty="0"/>
              <a:t>4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5A04FE31-88F9-43EE-9164-02BEECAAFA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75319" y="4446872"/>
            <a:ext cx="8948684" cy="13951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Geographical barriers (i.e. remote/rural location)/lack of PCI-capable centres</a:t>
            </a:r>
            <a:r>
              <a:rPr lang="en-GB" b="0" baseline="30000" dirty="0">
                <a:solidFill>
                  <a:schemeClr val="tx1"/>
                </a:solidFill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Pre-hospital and system delays (patient-related, EMS-related time delays)</a:t>
            </a:r>
            <a:r>
              <a:rPr lang="en-GB" b="0" baseline="30000" dirty="0">
                <a:solidFill>
                  <a:schemeClr val="tx1"/>
                </a:solidFill>
              </a:rPr>
              <a:t>6,7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Competition between hospitals / for-profit centres (also known as investor-owed centres)</a:t>
            </a:r>
            <a:r>
              <a:rPr lang="en-GB" b="0" baseline="30000" dirty="0">
                <a:solidFill>
                  <a:schemeClr val="tx1"/>
                </a:solidFill>
              </a:rPr>
              <a:t>8,9</a:t>
            </a:r>
            <a:r>
              <a:rPr lang="en-GB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360A07-560D-394D-9886-DAE6AFDEF14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Ibanez B et al. Eur Heart J 2018;39:119–177.</a:t>
            </a:r>
          </a:p>
          <a:p>
            <a:pPr marL="228600" indent="-228600">
              <a:buAutoNum type="arabicPeriod"/>
            </a:pPr>
            <a:r>
              <a:rPr lang="en-US" dirty="0"/>
              <a:t>O’Connor RE et al. Circulation 2015;132[suppl 2]:S483-S500.</a:t>
            </a:r>
          </a:p>
          <a:p>
            <a:pPr marL="228600" indent="-228600">
              <a:buFontTx/>
              <a:buAutoNum type="arabicPeriod"/>
            </a:pPr>
            <a:r>
              <a:rPr lang="en-GB" dirty="0"/>
              <a:t>Wong GC et al. Can J </a:t>
            </a:r>
            <a:r>
              <a:rPr lang="en-GB" dirty="0" err="1"/>
              <a:t>Cardiol</a:t>
            </a:r>
            <a:r>
              <a:rPr lang="en-GB" dirty="0"/>
              <a:t> 2019;35:107-132.</a:t>
            </a:r>
          </a:p>
          <a:p>
            <a:pPr marL="228600" indent="-228600">
              <a:buAutoNum type="arabicPeriod"/>
            </a:pPr>
            <a:r>
              <a:rPr lang="en-GB" dirty="0"/>
              <a:t>Banning AP et al. Heart 2015;101:1-13. </a:t>
            </a:r>
          </a:p>
          <a:p>
            <a:pPr marL="228600" indent="-228600">
              <a:buAutoNum type="arabicPeriod"/>
            </a:pPr>
            <a:r>
              <a:rPr lang="en-GB" dirty="0" err="1"/>
              <a:t>Kamona</a:t>
            </a:r>
            <a:r>
              <a:rPr lang="en-GB" dirty="0"/>
              <a:t> A et al. Rural Remote Health 2018;18:4618.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44FAA8D-0D11-4EC9-A478-12140B4B1936}"/>
              </a:ext>
            </a:extLst>
          </p:cNvPr>
          <p:cNvSpPr/>
          <p:nvPr/>
        </p:nvSpPr>
        <p:spPr>
          <a:xfrm>
            <a:off x="695325" y="1636234"/>
            <a:ext cx="14537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/>
              <a:t>Timing</a:t>
            </a:r>
            <a:endParaRPr lang="en-US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7EF509B-5747-4334-8BBB-F06C6DECEFFE}"/>
              </a:ext>
            </a:extLst>
          </p:cNvPr>
          <p:cNvSpPr/>
          <p:nvPr/>
        </p:nvSpPr>
        <p:spPr>
          <a:xfrm>
            <a:off x="695324" y="3272272"/>
            <a:ext cx="157864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Institutional criteria: BCIS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83B3374-0D99-4577-B855-42A9393E4B5B}"/>
              </a:ext>
            </a:extLst>
          </p:cNvPr>
          <p:cNvSpPr/>
          <p:nvPr/>
        </p:nvSpPr>
        <p:spPr>
          <a:xfrm>
            <a:off x="695325" y="4662097"/>
            <a:ext cx="145377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Barriers of achieving timely </a:t>
            </a:r>
            <a:r>
              <a:rPr lang="en-GB" b="1" dirty="0" err="1"/>
              <a:t>PPCI</a:t>
            </a:r>
            <a:endParaRPr lang="en-GB" b="1" dirty="0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0FF2B53D-AAC1-43DD-B727-29370644FD33}"/>
              </a:ext>
            </a:extLst>
          </p:cNvPr>
          <p:cNvSpPr txBox="1">
            <a:spLocks/>
          </p:cNvSpPr>
          <p:nvPr/>
        </p:nvSpPr>
        <p:spPr>
          <a:xfrm>
            <a:off x="6167438" y="5937942"/>
            <a:ext cx="6024562" cy="6442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 startAt="6"/>
            </a:pPr>
            <a:r>
              <a:rPr lang="en-GB" dirty="0"/>
              <a:t>Armstrong PW &amp; Boden WE. Ann Intern Med 2011;155:389-391. 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GB" dirty="0"/>
              <a:t>Stassen W et al. Cardiovasc J </a:t>
            </a:r>
            <a:r>
              <a:rPr lang="en-GB" dirty="0" err="1"/>
              <a:t>Afr</a:t>
            </a:r>
            <a:r>
              <a:rPr lang="en-GB" dirty="0"/>
              <a:t> 2018;29:6-11. 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dirty="0" err="1"/>
              <a:t>Jollis</a:t>
            </a:r>
            <a:r>
              <a:rPr lang="en-US" dirty="0"/>
              <a:t> JG et al. Circulation 2016;134:365-374.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dirty="0"/>
              <a:t>Armstrong PW &amp; Van de </a:t>
            </a:r>
            <a:r>
              <a:rPr lang="en-US" dirty="0" err="1"/>
              <a:t>Werf</a:t>
            </a:r>
            <a:r>
              <a:rPr lang="en-US" dirty="0"/>
              <a:t> F. </a:t>
            </a:r>
            <a:r>
              <a:rPr lang="en-US" i="1" dirty="0" err="1"/>
              <a:t>JAPI</a:t>
            </a:r>
            <a:r>
              <a:rPr lang="en-US" dirty="0"/>
              <a:t> 2014;62:469-470.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11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A588D-C868-4644-A7AF-B52B11B6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the time window for STEMI reperfusion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8167AE-61D8-2B43-8E5B-4051C123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F6002B-F1A5-6047-ABA6-CCA0ECD546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Estevez-</a:t>
            </a:r>
            <a:r>
              <a:rPr lang="en-GB" dirty="0" err="1"/>
              <a:t>Loueiro</a:t>
            </a:r>
            <a:r>
              <a:rPr lang="en-GB" dirty="0"/>
              <a:t> R et al. World J </a:t>
            </a:r>
            <a:r>
              <a:rPr lang="en-GB" dirty="0" err="1"/>
              <a:t>Cardiol</a:t>
            </a:r>
            <a:r>
              <a:rPr lang="en-GB" dirty="0"/>
              <a:t> 2014;6(6):424-433.</a:t>
            </a:r>
          </a:p>
          <a:p>
            <a:pPr marL="228600" indent="-228600">
              <a:buFontTx/>
              <a:buAutoNum type="arabicPeriod"/>
            </a:pPr>
            <a:r>
              <a:rPr lang="en-GB" dirty="0" err="1"/>
              <a:t>Varcoe</a:t>
            </a:r>
            <a:r>
              <a:rPr lang="en-GB" dirty="0"/>
              <a:t> RW et al. Heart 2017;103:117-124.  </a:t>
            </a:r>
          </a:p>
          <a:p>
            <a:pPr marL="228600" indent="-228600">
              <a:buAutoNum type="arabicPeriod"/>
            </a:pPr>
            <a:r>
              <a:rPr lang="en-GB" dirty="0"/>
              <a:t>Boersma E et al. Lancet 1996;348:771-775.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73A2F4D-8068-47EE-998A-AC4C609FD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081" y="5169910"/>
            <a:ext cx="4230031" cy="672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</a:rPr>
              <a:t>‘TIME IS MUSCLE!’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1AABD87-806D-4F36-8D77-891D2B37D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8" r="12672"/>
          <a:stretch/>
        </p:blipFill>
        <p:spPr>
          <a:xfrm>
            <a:off x="7338081" y="1412874"/>
            <a:ext cx="4235606" cy="3757035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D68D25-5B64-4A74-9D79-F1F8F58E2BC8}"/>
              </a:ext>
            </a:extLst>
          </p:cNvPr>
          <p:cNvSpPr/>
          <p:nvPr/>
        </p:nvSpPr>
        <p:spPr>
          <a:xfrm>
            <a:off x="722019" y="4171137"/>
            <a:ext cx="6501811" cy="76786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8" name="Richtungspfeil 8">
            <a:extLst>
              <a:ext uri="{FF2B5EF4-FFF2-40B4-BE49-F238E27FC236}">
                <a16:creationId xmlns:a16="http://schemas.microsoft.com/office/drawing/2014/main" id="{4AF15F06-907B-4709-803C-6ADE2BBAF522}"/>
              </a:ext>
            </a:extLst>
          </p:cNvPr>
          <p:cNvSpPr/>
          <p:nvPr/>
        </p:nvSpPr>
        <p:spPr>
          <a:xfrm>
            <a:off x="695823" y="4156000"/>
            <a:ext cx="580616" cy="76786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9D2682B9-0CA1-4D59-A2C3-C6B1830BF2C7}"/>
              </a:ext>
            </a:extLst>
          </p:cNvPr>
          <p:cNvSpPr/>
          <p:nvPr/>
        </p:nvSpPr>
        <p:spPr>
          <a:xfrm>
            <a:off x="695823" y="1412874"/>
            <a:ext cx="6501811" cy="76786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endParaRPr lang="en-GB" sz="1700" dirty="0">
              <a:solidFill>
                <a:schemeClr val="tx1"/>
              </a:solidFill>
            </a:endParaRPr>
          </a:p>
          <a:p>
            <a:r>
              <a:rPr lang="en-GB" sz="1700" dirty="0">
                <a:solidFill>
                  <a:schemeClr val="tx1"/>
                </a:solidFill>
              </a:rPr>
              <a:t>Delayed door-to-balloon time and total ischaemic time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are linked to increased mortality</a:t>
            </a:r>
            <a:r>
              <a:rPr lang="en-GB" sz="1700" baseline="30000" dirty="0">
                <a:solidFill>
                  <a:schemeClr val="tx1"/>
                </a:solidFill>
              </a:rPr>
              <a:t>1</a:t>
            </a:r>
            <a:endParaRPr lang="en-GB" sz="1700" dirty="0">
              <a:solidFill>
                <a:schemeClr val="tx1"/>
              </a:solidFill>
            </a:endParaRPr>
          </a:p>
          <a:p>
            <a:pPr marL="0" lvl="1"/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0" name="Richtungspfeil 17">
            <a:extLst>
              <a:ext uri="{FF2B5EF4-FFF2-40B4-BE49-F238E27FC236}">
                <a16:creationId xmlns:a16="http://schemas.microsoft.com/office/drawing/2014/main" id="{1D3FF132-EF0F-49CD-BB34-23274DA83C85}"/>
              </a:ext>
            </a:extLst>
          </p:cNvPr>
          <p:cNvSpPr/>
          <p:nvPr/>
        </p:nvSpPr>
        <p:spPr>
          <a:xfrm>
            <a:off x="695823" y="1410054"/>
            <a:ext cx="580616" cy="76786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0BCBAB-C19B-4382-9F74-6763C3616D57}"/>
              </a:ext>
            </a:extLst>
          </p:cNvPr>
          <p:cNvSpPr/>
          <p:nvPr/>
        </p:nvSpPr>
        <p:spPr>
          <a:xfrm>
            <a:off x="695823" y="2328189"/>
            <a:ext cx="6501811" cy="76786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b="1" dirty="0"/>
          </a:p>
        </p:txBody>
      </p:sp>
      <p:sp>
        <p:nvSpPr>
          <p:cNvPr id="22" name="Richtungspfeil 14">
            <a:extLst>
              <a:ext uri="{FF2B5EF4-FFF2-40B4-BE49-F238E27FC236}">
                <a16:creationId xmlns:a16="http://schemas.microsoft.com/office/drawing/2014/main" id="{A8508999-0001-4C5F-87C3-C17F4233C210}"/>
              </a:ext>
            </a:extLst>
          </p:cNvPr>
          <p:cNvSpPr/>
          <p:nvPr/>
        </p:nvSpPr>
        <p:spPr>
          <a:xfrm>
            <a:off x="695823" y="2325370"/>
            <a:ext cx="580616" cy="76786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A50C3A0-AA45-46F2-B007-FE7BDB81D2AB}"/>
              </a:ext>
            </a:extLst>
          </p:cNvPr>
          <p:cNvSpPr/>
          <p:nvPr/>
        </p:nvSpPr>
        <p:spPr>
          <a:xfrm>
            <a:off x="674740" y="5076050"/>
            <a:ext cx="6501811" cy="767863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r>
              <a:rPr lang="en-GB" sz="1700" dirty="0">
                <a:solidFill>
                  <a:schemeClr val="tx1"/>
                </a:solidFill>
              </a:rPr>
              <a:t>Amount of muscle that can be saved by reperfusion is related to blood flow restoration time</a:t>
            </a:r>
            <a:r>
              <a:rPr lang="en-GB" sz="1700" baseline="30000" dirty="0">
                <a:solidFill>
                  <a:schemeClr val="tx1"/>
                </a:solidFill>
              </a:rPr>
              <a:t>1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24" name="Richtungspfeil 17">
            <a:extLst>
              <a:ext uri="{FF2B5EF4-FFF2-40B4-BE49-F238E27FC236}">
                <a16:creationId xmlns:a16="http://schemas.microsoft.com/office/drawing/2014/main" id="{F6293B3A-91B8-4AF6-9E5A-A46FBF650B39}"/>
              </a:ext>
            </a:extLst>
          </p:cNvPr>
          <p:cNvSpPr/>
          <p:nvPr/>
        </p:nvSpPr>
        <p:spPr>
          <a:xfrm>
            <a:off x="695823" y="5071316"/>
            <a:ext cx="580616" cy="76786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9F87C4D-779A-4449-97F7-156387BBBB8D}"/>
              </a:ext>
            </a:extLst>
          </p:cNvPr>
          <p:cNvSpPr/>
          <p:nvPr/>
        </p:nvSpPr>
        <p:spPr>
          <a:xfrm>
            <a:off x="695823" y="3243503"/>
            <a:ext cx="6501811" cy="76786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36000" rtlCol="0" anchor="ctr"/>
          <a:lstStyle/>
          <a:p>
            <a:pPr marL="0" lvl="1"/>
            <a:endParaRPr lang="en-GB" sz="1600" dirty="0"/>
          </a:p>
        </p:txBody>
      </p:sp>
      <p:sp>
        <p:nvSpPr>
          <p:cNvPr id="26" name="Richtungspfeil 21">
            <a:extLst>
              <a:ext uri="{FF2B5EF4-FFF2-40B4-BE49-F238E27FC236}">
                <a16:creationId xmlns:a16="http://schemas.microsoft.com/office/drawing/2014/main" id="{CF15BAF3-88F4-40C0-AB89-D621FE134CDE}"/>
              </a:ext>
            </a:extLst>
          </p:cNvPr>
          <p:cNvSpPr/>
          <p:nvPr/>
        </p:nvSpPr>
        <p:spPr>
          <a:xfrm>
            <a:off x="695823" y="3240684"/>
            <a:ext cx="580616" cy="76786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GB" sz="1600" b="1" dirty="0"/>
          </a:p>
        </p:txBody>
      </p:sp>
      <p:sp>
        <p:nvSpPr>
          <p:cNvPr id="27" name="Inhaltsplatzhalter 9">
            <a:extLst>
              <a:ext uri="{FF2B5EF4-FFF2-40B4-BE49-F238E27FC236}">
                <a16:creationId xmlns:a16="http://schemas.microsoft.com/office/drawing/2014/main" id="{2C0AF297-8C8F-4821-BD90-875AE970CBEF}"/>
              </a:ext>
            </a:extLst>
          </p:cNvPr>
          <p:cNvSpPr txBox="1">
            <a:spLocks/>
          </p:cNvSpPr>
          <p:nvPr/>
        </p:nvSpPr>
        <p:spPr>
          <a:xfrm>
            <a:off x="1349507" y="4176064"/>
            <a:ext cx="5773670" cy="76786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/>
                </a:solidFill>
              </a:rPr>
              <a:t>35-day mortality: </a:t>
            </a:r>
            <a:r>
              <a:rPr lang="en-US" sz="1700" b="0" dirty="0">
                <a:solidFill>
                  <a:schemeClr val="tx1"/>
                </a:solidFill>
              </a:rPr>
              <a:t>65 lives are saved for every 1000 patients treated when fibrinolysis is initiated within the first hour of symptom onset</a:t>
            </a:r>
            <a:r>
              <a:rPr lang="en-US" sz="1700" b="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Inhaltsplatzhalter 9">
            <a:extLst>
              <a:ext uri="{FF2B5EF4-FFF2-40B4-BE49-F238E27FC236}">
                <a16:creationId xmlns:a16="http://schemas.microsoft.com/office/drawing/2014/main" id="{43D0B408-D039-4DC1-BD21-B80B37E48FF9}"/>
              </a:ext>
            </a:extLst>
          </p:cNvPr>
          <p:cNvSpPr txBox="1">
            <a:spLocks/>
          </p:cNvSpPr>
          <p:nvPr/>
        </p:nvSpPr>
        <p:spPr>
          <a:xfrm>
            <a:off x="1333081" y="3240680"/>
            <a:ext cx="5773670" cy="76786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460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4E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/>
                </a:solidFill>
              </a:rPr>
              <a:t>30-day mortality: </a:t>
            </a:r>
            <a:r>
              <a:rPr lang="en-US" sz="1700" b="0" dirty="0">
                <a:solidFill>
                  <a:schemeClr val="tx1"/>
                </a:solidFill>
              </a:rPr>
              <a:t>51% increase in mortality if call-to-balloon time is &gt;150 min vs ≤90 min </a:t>
            </a:r>
            <a:br>
              <a:rPr lang="en-US" sz="1700" b="0" dirty="0">
                <a:solidFill>
                  <a:schemeClr val="tx1"/>
                </a:solidFill>
              </a:rPr>
            </a:br>
            <a:r>
              <a:rPr lang="en-US" sz="1700" b="0" dirty="0">
                <a:solidFill>
                  <a:schemeClr val="tx1"/>
                </a:solidFill>
              </a:rPr>
              <a:t>(adjusted HR [95% CI]: 1.51[1.23,1.84])</a:t>
            </a:r>
            <a:r>
              <a:rPr lang="en-US" sz="1700" b="0" baseline="30000" dirty="0">
                <a:solidFill>
                  <a:schemeClr val="tx1"/>
                </a:solidFill>
              </a:rPr>
              <a:t>2</a:t>
            </a:r>
            <a:endParaRPr lang="en-GB" sz="1700" b="0" baseline="30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E18FC-EC8E-4F95-85AF-8204E917B26E}"/>
              </a:ext>
            </a:extLst>
          </p:cNvPr>
          <p:cNvSpPr txBox="1"/>
          <p:nvPr/>
        </p:nvSpPr>
        <p:spPr>
          <a:xfrm>
            <a:off x="1310647" y="2352133"/>
            <a:ext cx="574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err="1"/>
              <a:t>PPCI</a:t>
            </a:r>
            <a:r>
              <a:rPr lang="en-GB" sz="1700" dirty="0"/>
              <a:t>-related time delays may nullify the advantage of mechanical reperfusion over lysis</a:t>
            </a:r>
            <a:r>
              <a:rPr lang="en-GB" sz="1700" baseline="30000" dirty="0"/>
              <a:t>1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5713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9BA6D771-F58C-438E-80E1-6D0A416B1F22}"/>
              </a:ext>
            </a:extLst>
          </p:cNvPr>
          <p:cNvCxnSpPr>
            <a:cxnSpLocks/>
          </p:cNvCxnSpPr>
          <p:nvPr/>
        </p:nvCxnSpPr>
        <p:spPr>
          <a:xfrm flipV="1">
            <a:off x="3237925" y="1339137"/>
            <a:ext cx="0" cy="3637491"/>
          </a:xfrm>
          <a:prstGeom prst="line">
            <a:avLst/>
          </a:prstGeom>
          <a:noFill/>
          <a:ln w="25400" cap="flat" cmpd="sng" algn="ctr">
            <a:solidFill>
              <a:srgbClr val="504E53"/>
            </a:solidFill>
            <a:prstDash val="dash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B422583-7CD8-43D5-91A7-EB4606137556}"/>
              </a:ext>
            </a:extLst>
          </p:cNvPr>
          <p:cNvCxnSpPr>
            <a:cxnSpLocks/>
          </p:cNvCxnSpPr>
          <p:nvPr/>
        </p:nvCxnSpPr>
        <p:spPr>
          <a:xfrm flipV="1">
            <a:off x="7793818" y="1330325"/>
            <a:ext cx="0" cy="3637491"/>
          </a:xfrm>
          <a:prstGeom prst="line">
            <a:avLst/>
          </a:prstGeom>
          <a:noFill/>
          <a:ln w="25400" cap="flat" cmpd="sng" algn="ctr">
            <a:solidFill>
              <a:srgbClr val="504E53"/>
            </a:solidFill>
            <a:prstDash val="dash"/>
          </a:ln>
          <a:effectLst/>
        </p:spPr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24B4AED4-6479-224E-B40D-46AC1DA4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ESC 2017: Factors that lead to delayed reperfusion &amp; greater ischaemic time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D65416-F606-2E40-90EE-E82BE297A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4441333-3AC3-FA41-9B15-5E2510C72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*Patients with fibrinolysis should be transferred to a PCI centre immediately after administration of the lytic bolus</a:t>
            </a:r>
          </a:p>
          <a:p>
            <a:r>
              <a:rPr lang="en-GB" dirty="0"/>
              <a:t>Adapted and reproduced with permission of Oxford University Press on behalf of the European Society of Cardiology. Please see slide notes for full reference information.</a:t>
            </a:r>
          </a:p>
          <a:p>
            <a:r>
              <a:rPr lang="en-GB" dirty="0"/>
              <a:t>Ibanez B et al. Eur Heart J 2018;39:119–177.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541524-9590-4840-9BD2-8472AF8EBC71}"/>
              </a:ext>
            </a:extLst>
          </p:cNvPr>
          <p:cNvSpPr/>
          <p:nvPr/>
        </p:nvSpPr>
        <p:spPr>
          <a:xfrm>
            <a:off x="9484575" y="2355754"/>
            <a:ext cx="2079749" cy="217951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Systems are required to ensure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rapid fibrinolysis before transfer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to PCI centre if PCI cannot be performed within 120 min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04D5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5FF6BDD-4EF7-4D58-8D0F-217F64D36B1F}"/>
              </a:ext>
            </a:extLst>
          </p:cNvPr>
          <p:cNvSpPr txBox="1"/>
          <p:nvPr/>
        </p:nvSpPr>
        <p:spPr>
          <a:xfrm>
            <a:off x="1387388" y="1422858"/>
            <a:ext cx="1800950" cy="4382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noFill/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lvl="0" algn="ctr" defTabSz="914400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FMC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2C89B216-56B5-4B51-A715-E4604360A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319" r="11862" b="13096"/>
          <a:stretch/>
        </p:blipFill>
        <p:spPr>
          <a:xfrm>
            <a:off x="656831" y="2853054"/>
            <a:ext cx="730556" cy="871857"/>
          </a:xfrm>
          <a:prstGeom prst="rect">
            <a:avLst/>
          </a:prstGeom>
          <a:ln>
            <a:noFill/>
          </a:ln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24329B8-3F61-4A1C-98D7-27C1C70A5775}"/>
              </a:ext>
            </a:extLst>
          </p:cNvPr>
          <p:cNvGrpSpPr/>
          <p:nvPr/>
        </p:nvGrpSpPr>
        <p:grpSpPr>
          <a:xfrm>
            <a:off x="2113719" y="3030275"/>
            <a:ext cx="528234" cy="419197"/>
            <a:chOff x="425172" y="4381717"/>
            <a:chExt cx="1972559" cy="1666555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EBA13F5-ABEB-4C9A-91E4-B1990DBC16F7}"/>
                </a:ext>
              </a:extLst>
            </p:cNvPr>
            <p:cNvGrpSpPr/>
            <p:nvPr/>
          </p:nvGrpSpPr>
          <p:grpSpPr>
            <a:xfrm>
              <a:off x="425172" y="4381717"/>
              <a:ext cx="1972559" cy="1666555"/>
              <a:chOff x="2672640" y="1827574"/>
              <a:chExt cx="3809050" cy="3218151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A42D315F-EF24-47D2-B730-475C277220A1}"/>
                  </a:ext>
                </a:extLst>
              </p:cNvPr>
              <p:cNvSpPr/>
              <p:nvPr/>
            </p:nvSpPr>
            <p:spPr>
              <a:xfrm>
                <a:off x="2672640" y="1827574"/>
                <a:ext cx="3809050" cy="32181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59058E0-FFD2-4F7F-9968-96679C343F02}"/>
                  </a:ext>
                </a:extLst>
              </p:cNvPr>
              <p:cNvSpPr/>
              <p:nvPr/>
            </p:nvSpPr>
            <p:spPr>
              <a:xfrm>
                <a:off x="2901669" y="2679127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6737018-E854-4622-B9B5-0844249965F5}"/>
                  </a:ext>
                </a:extLst>
              </p:cNvPr>
              <p:cNvSpPr/>
              <p:nvPr/>
            </p:nvSpPr>
            <p:spPr>
              <a:xfrm>
                <a:off x="3776239" y="2679127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4E3EF94-E5DA-4ED3-B8B5-D712C74BB560}"/>
                  </a:ext>
                </a:extLst>
              </p:cNvPr>
              <p:cNvSpPr/>
              <p:nvPr/>
            </p:nvSpPr>
            <p:spPr>
              <a:xfrm>
                <a:off x="4650809" y="2680461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71FDA0FB-3FD8-45B1-9AAA-92688B655421}"/>
                  </a:ext>
                </a:extLst>
              </p:cNvPr>
              <p:cNvSpPr/>
              <p:nvPr/>
            </p:nvSpPr>
            <p:spPr>
              <a:xfrm>
                <a:off x="5525379" y="2680461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C1268E3-311B-4AC3-8CED-247A7908378D}"/>
                  </a:ext>
                </a:extLst>
              </p:cNvPr>
              <p:cNvSpPr/>
              <p:nvPr/>
            </p:nvSpPr>
            <p:spPr>
              <a:xfrm>
                <a:off x="2901669" y="3264805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D45ECD17-54A5-4FB7-904A-B32351C1D574}"/>
                  </a:ext>
                </a:extLst>
              </p:cNvPr>
              <p:cNvSpPr/>
              <p:nvPr/>
            </p:nvSpPr>
            <p:spPr>
              <a:xfrm>
                <a:off x="3776239" y="3264805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252BDA6D-7BA1-4138-82C3-847AE926C58F}"/>
                  </a:ext>
                </a:extLst>
              </p:cNvPr>
              <p:cNvSpPr/>
              <p:nvPr/>
            </p:nvSpPr>
            <p:spPr>
              <a:xfrm>
                <a:off x="4650809" y="3266139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CACC4B63-FD58-415E-8E7C-83FF331C046F}"/>
                  </a:ext>
                </a:extLst>
              </p:cNvPr>
              <p:cNvSpPr/>
              <p:nvPr/>
            </p:nvSpPr>
            <p:spPr>
              <a:xfrm>
                <a:off x="5525379" y="3266139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AC29B98-00A8-4325-835E-FAAD52C5607C}"/>
                  </a:ext>
                </a:extLst>
              </p:cNvPr>
              <p:cNvSpPr/>
              <p:nvPr/>
            </p:nvSpPr>
            <p:spPr>
              <a:xfrm>
                <a:off x="2901669" y="4251199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81389446-9D68-4206-9ABE-6ACEBFF532C7}"/>
                  </a:ext>
                </a:extLst>
              </p:cNvPr>
              <p:cNvSpPr/>
              <p:nvPr/>
            </p:nvSpPr>
            <p:spPr>
              <a:xfrm>
                <a:off x="3776239" y="4251198"/>
                <a:ext cx="745228" cy="794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93A21A-224C-406D-872A-C6FC664415A1}"/>
                  </a:ext>
                </a:extLst>
              </p:cNvPr>
              <p:cNvSpPr/>
              <p:nvPr/>
            </p:nvSpPr>
            <p:spPr>
              <a:xfrm>
                <a:off x="4650809" y="4252533"/>
                <a:ext cx="745228" cy="793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DF7A502-7994-4590-81CB-6C78CF83D9DD}"/>
                  </a:ext>
                </a:extLst>
              </p:cNvPr>
              <p:cNvSpPr/>
              <p:nvPr/>
            </p:nvSpPr>
            <p:spPr>
              <a:xfrm>
                <a:off x="5525379" y="4252534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341C94E-A343-4EA0-BCFD-48389617631A}"/>
                  </a:ext>
                </a:extLst>
              </p:cNvPr>
              <p:cNvSpPr/>
              <p:nvPr/>
            </p:nvSpPr>
            <p:spPr>
              <a:xfrm>
                <a:off x="5525379" y="2100470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7071125-B303-4875-8FD4-480666F9FA58}"/>
                  </a:ext>
                </a:extLst>
              </p:cNvPr>
              <p:cNvSpPr/>
              <p:nvPr/>
            </p:nvSpPr>
            <p:spPr>
              <a:xfrm>
                <a:off x="2901669" y="2097282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FD67A58-8284-45F1-A1A8-0008A6EF5DC9}"/>
                  </a:ext>
                </a:extLst>
              </p:cNvPr>
              <p:cNvSpPr/>
              <p:nvPr/>
            </p:nvSpPr>
            <p:spPr>
              <a:xfrm>
                <a:off x="3776239" y="2092760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9501EC83-9854-40C2-B2A4-4415AFD95F19}"/>
                  </a:ext>
                </a:extLst>
              </p:cNvPr>
              <p:cNvSpPr/>
              <p:nvPr/>
            </p:nvSpPr>
            <p:spPr>
              <a:xfrm>
                <a:off x="4650809" y="2094094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3" name="Cross 172">
              <a:extLst>
                <a:ext uri="{FF2B5EF4-FFF2-40B4-BE49-F238E27FC236}">
                  <a16:creationId xmlns:a16="http://schemas.microsoft.com/office/drawing/2014/main" id="{3A4E8779-960F-4AF8-BD79-E5B05F0AC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2810" y="5414184"/>
              <a:ext cx="207554" cy="213850"/>
            </a:xfrm>
            <a:prstGeom prst="plus">
              <a:avLst>
                <a:gd name="adj" fmla="val 315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55E3A99-E6C3-4FD4-A381-59E61D70A38D}"/>
              </a:ext>
            </a:extLst>
          </p:cNvPr>
          <p:cNvGrpSpPr/>
          <p:nvPr/>
        </p:nvGrpSpPr>
        <p:grpSpPr>
          <a:xfrm>
            <a:off x="2042852" y="2015196"/>
            <a:ext cx="669968" cy="447107"/>
            <a:chOff x="2042852" y="2111838"/>
            <a:chExt cx="669968" cy="447107"/>
          </a:xfrm>
        </p:grpSpPr>
        <p:sp>
          <p:nvSpPr>
            <p:cNvPr id="192" name="Rectangle 3">
              <a:extLst>
                <a:ext uri="{FF2B5EF4-FFF2-40B4-BE49-F238E27FC236}">
                  <a16:creationId xmlns:a16="http://schemas.microsoft.com/office/drawing/2014/main" id="{B208D151-73D3-47BC-A00C-58BC9DF4E925}"/>
                </a:ext>
              </a:extLst>
            </p:cNvPr>
            <p:cNvSpPr/>
            <p:nvPr/>
          </p:nvSpPr>
          <p:spPr>
            <a:xfrm>
              <a:off x="2042852" y="2173639"/>
              <a:ext cx="669968" cy="327060"/>
            </a:xfrm>
            <a:custGeom>
              <a:avLst/>
              <a:gdLst/>
              <a:ahLst/>
              <a:cxnLst/>
              <a:rect l="l" t="t" r="r" b="b"/>
              <a:pathLst>
                <a:path w="2961638" h="1445790">
                  <a:moveTo>
                    <a:pt x="0" y="0"/>
                  </a:moveTo>
                  <a:lnTo>
                    <a:pt x="2090058" y="0"/>
                  </a:lnTo>
                  <a:lnTo>
                    <a:pt x="2090058" y="171768"/>
                  </a:lnTo>
                  <a:lnTo>
                    <a:pt x="2441629" y="171768"/>
                  </a:lnTo>
                  <a:lnTo>
                    <a:pt x="2961638" y="691778"/>
                  </a:lnTo>
                  <a:lnTo>
                    <a:pt x="2961638" y="1445790"/>
                  </a:lnTo>
                  <a:lnTo>
                    <a:pt x="2676710" y="1445790"/>
                  </a:lnTo>
                  <a:lnTo>
                    <a:pt x="2678650" y="1426540"/>
                  </a:lnTo>
                  <a:cubicBezTo>
                    <a:pt x="2678650" y="1206025"/>
                    <a:pt x="2499888" y="1027263"/>
                    <a:pt x="2279373" y="1027263"/>
                  </a:cubicBezTo>
                  <a:cubicBezTo>
                    <a:pt x="2058858" y="1027263"/>
                    <a:pt x="1880096" y="1206025"/>
                    <a:pt x="1880096" y="1426540"/>
                  </a:cubicBezTo>
                  <a:cubicBezTo>
                    <a:pt x="1880096" y="1433017"/>
                    <a:pt x="1880250" y="1439459"/>
                    <a:pt x="1882037" y="1445790"/>
                  </a:cubicBezTo>
                  <a:lnTo>
                    <a:pt x="967438" y="1445790"/>
                  </a:lnTo>
                  <a:lnTo>
                    <a:pt x="969378" y="1426540"/>
                  </a:lnTo>
                  <a:cubicBezTo>
                    <a:pt x="969378" y="1206025"/>
                    <a:pt x="790616" y="1027263"/>
                    <a:pt x="570101" y="1027263"/>
                  </a:cubicBezTo>
                  <a:cubicBezTo>
                    <a:pt x="349586" y="1027263"/>
                    <a:pt x="170824" y="1206025"/>
                    <a:pt x="170824" y="1426540"/>
                  </a:cubicBezTo>
                  <a:cubicBezTo>
                    <a:pt x="170824" y="1433017"/>
                    <a:pt x="170978" y="1439459"/>
                    <a:pt x="172765" y="1445790"/>
                  </a:cubicBezTo>
                  <a:lnTo>
                    <a:pt x="0" y="1445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Snip Single Corner Rectangle 67">
              <a:extLst>
                <a:ext uri="{FF2B5EF4-FFF2-40B4-BE49-F238E27FC236}">
                  <a16:creationId xmlns:a16="http://schemas.microsoft.com/office/drawing/2014/main" id="{CB8D81D8-D1C3-496B-97C7-1A17F57050DD}"/>
                </a:ext>
              </a:extLst>
            </p:cNvPr>
            <p:cNvSpPr/>
            <p:nvPr/>
          </p:nvSpPr>
          <p:spPr>
            <a:xfrm>
              <a:off x="2516855" y="2231008"/>
              <a:ext cx="132789" cy="126735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Cross 193">
              <a:extLst>
                <a:ext uri="{FF2B5EF4-FFF2-40B4-BE49-F238E27FC236}">
                  <a16:creationId xmlns:a16="http://schemas.microsoft.com/office/drawing/2014/main" id="{2381FAE1-1F64-49E9-A836-1C755501F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2642" y="2222298"/>
              <a:ext cx="162875" cy="162875"/>
            </a:xfrm>
            <a:prstGeom prst="plus">
              <a:avLst>
                <a:gd name="adj" fmla="val 280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BB52B15-1278-41C6-B32F-4017B181E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4171" y="2430733"/>
              <a:ext cx="128211" cy="1282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AFBD80D1-BB9C-4560-BAE4-0217F04674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6473" y="2430734"/>
              <a:ext cx="128211" cy="12821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Trapezoid 196">
              <a:extLst>
                <a:ext uri="{FF2B5EF4-FFF2-40B4-BE49-F238E27FC236}">
                  <a16:creationId xmlns:a16="http://schemas.microsoft.com/office/drawing/2014/main" id="{E0339A6E-F43F-4CC1-8F06-BB37EECAFCD6}"/>
                </a:ext>
              </a:extLst>
            </p:cNvPr>
            <p:cNvSpPr>
              <a:spLocks/>
            </p:cNvSpPr>
            <p:nvPr/>
          </p:nvSpPr>
          <p:spPr>
            <a:xfrm>
              <a:off x="2397229" y="2142203"/>
              <a:ext cx="65520" cy="3654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78A2FB6-907A-4FD9-98A8-BD0E112D0759}"/>
                </a:ext>
              </a:extLst>
            </p:cNvPr>
            <p:cNvCxnSpPr/>
            <p:nvPr/>
          </p:nvCxnSpPr>
          <p:spPr>
            <a:xfrm>
              <a:off x="2429989" y="2111838"/>
              <a:ext cx="0" cy="16776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FCA9192-9FA1-4FA9-A932-7338A7200CF4}"/>
                </a:ext>
              </a:extLst>
            </p:cNvPr>
            <p:cNvCxnSpPr/>
            <p:nvPr/>
          </p:nvCxnSpPr>
          <p:spPr>
            <a:xfrm>
              <a:off x="2391522" y="2117756"/>
              <a:ext cx="0" cy="16776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FFCDC02-4375-40DC-A6AB-3D70ED86D21F}"/>
                </a:ext>
              </a:extLst>
            </p:cNvPr>
            <p:cNvCxnSpPr/>
            <p:nvPr/>
          </p:nvCxnSpPr>
          <p:spPr>
            <a:xfrm>
              <a:off x="2465497" y="2117756"/>
              <a:ext cx="0" cy="16776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DFE8432-308F-449D-9D16-50748DF7ED2E}"/>
                </a:ext>
              </a:extLst>
            </p:cNvPr>
            <p:cNvCxnSpPr/>
            <p:nvPr/>
          </p:nvCxnSpPr>
          <p:spPr>
            <a:xfrm>
              <a:off x="2481772" y="2148826"/>
              <a:ext cx="0" cy="16776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C42C4EF4-E9EB-40B2-9C20-2A796361727A}"/>
                </a:ext>
              </a:extLst>
            </p:cNvPr>
            <p:cNvCxnSpPr/>
            <p:nvPr/>
          </p:nvCxnSpPr>
          <p:spPr>
            <a:xfrm>
              <a:off x="2378206" y="2148826"/>
              <a:ext cx="0" cy="16776"/>
            </a:xfrm>
            <a:prstGeom prst="line">
              <a:avLst/>
            </a:prstGeom>
            <a:ln w="12700" cap="rnd">
              <a:solidFill>
                <a:schemeClr val="accent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A344202-C318-4B6A-9D1B-0CEBD10C8D37}"/>
              </a:ext>
            </a:extLst>
          </p:cNvPr>
          <p:cNvGrpSpPr/>
          <p:nvPr/>
        </p:nvGrpSpPr>
        <p:grpSpPr>
          <a:xfrm>
            <a:off x="2113719" y="4171581"/>
            <a:ext cx="528234" cy="419197"/>
            <a:chOff x="425172" y="4381717"/>
            <a:chExt cx="1972559" cy="1666555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D89DAA0A-8606-4D70-9E01-9163330E6008}"/>
                </a:ext>
              </a:extLst>
            </p:cNvPr>
            <p:cNvGrpSpPr/>
            <p:nvPr/>
          </p:nvGrpSpPr>
          <p:grpSpPr>
            <a:xfrm>
              <a:off x="425172" y="4381717"/>
              <a:ext cx="1972559" cy="1666555"/>
              <a:chOff x="2672640" y="1827574"/>
              <a:chExt cx="3809050" cy="3218151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73697EA6-7DE7-4031-ABD8-FE308255F1C2}"/>
                  </a:ext>
                </a:extLst>
              </p:cNvPr>
              <p:cNvSpPr/>
              <p:nvPr/>
            </p:nvSpPr>
            <p:spPr>
              <a:xfrm>
                <a:off x="2672640" y="1827574"/>
                <a:ext cx="3809050" cy="32181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348C18E0-6D67-4D89-84A4-2A62FC46FCE9}"/>
                  </a:ext>
                </a:extLst>
              </p:cNvPr>
              <p:cNvSpPr/>
              <p:nvPr/>
            </p:nvSpPr>
            <p:spPr>
              <a:xfrm>
                <a:off x="2901669" y="2679127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675E0B3-0C3B-4C47-8411-10DC809847B9}"/>
                  </a:ext>
                </a:extLst>
              </p:cNvPr>
              <p:cNvSpPr/>
              <p:nvPr/>
            </p:nvSpPr>
            <p:spPr>
              <a:xfrm>
                <a:off x="3776239" y="2679127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7BC5686B-0640-472D-811D-57638D515276}"/>
                  </a:ext>
                </a:extLst>
              </p:cNvPr>
              <p:cNvSpPr/>
              <p:nvPr/>
            </p:nvSpPr>
            <p:spPr>
              <a:xfrm>
                <a:off x="4650809" y="2680461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D2B84C47-9839-41BD-AD8D-F998ECC2391E}"/>
                  </a:ext>
                </a:extLst>
              </p:cNvPr>
              <p:cNvSpPr/>
              <p:nvPr/>
            </p:nvSpPr>
            <p:spPr>
              <a:xfrm>
                <a:off x="5525379" y="2680461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21DD95B-8B9F-4E4E-92A5-B6B9ACDF4271}"/>
                  </a:ext>
                </a:extLst>
              </p:cNvPr>
              <p:cNvSpPr/>
              <p:nvPr/>
            </p:nvSpPr>
            <p:spPr>
              <a:xfrm>
                <a:off x="2901669" y="3264805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AD140906-FBCC-4592-BB67-DE9786E102AA}"/>
                  </a:ext>
                </a:extLst>
              </p:cNvPr>
              <p:cNvSpPr/>
              <p:nvPr/>
            </p:nvSpPr>
            <p:spPr>
              <a:xfrm>
                <a:off x="3776239" y="3264805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AE674F4E-2429-4491-BB93-24AF48D7C404}"/>
                  </a:ext>
                </a:extLst>
              </p:cNvPr>
              <p:cNvSpPr/>
              <p:nvPr/>
            </p:nvSpPr>
            <p:spPr>
              <a:xfrm>
                <a:off x="4650809" y="3266139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7D1A1F83-D99D-4959-91CA-F62E532FD50D}"/>
                  </a:ext>
                </a:extLst>
              </p:cNvPr>
              <p:cNvSpPr/>
              <p:nvPr/>
            </p:nvSpPr>
            <p:spPr>
              <a:xfrm>
                <a:off x="5525379" y="3266139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66ACB5A-C3FC-4604-B26C-506CBEE67EC1}"/>
                  </a:ext>
                </a:extLst>
              </p:cNvPr>
              <p:cNvSpPr/>
              <p:nvPr/>
            </p:nvSpPr>
            <p:spPr>
              <a:xfrm>
                <a:off x="2901669" y="4251199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1E162EAD-270E-4604-AB61-CC012681E65D}"/>
                  </a:ext>
                </a:extLst>
              </p:cNvPr>
              <p:cNvSpPr/>
              <p:nvPr/>
            </p:nvSpPr>
            <p:spPr>
              <a:xfrm>
                <a:off x="3776239" y="4251198"/>
                <a:ext cx="745228" cy="794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79D11C3C-3651-44FD-8652-8420A7F4708E}"/>
                  </a:ext>
                </a:extLst>
              </p:cNvPr>
              <p:cNvSpPr/>
              <p:nvPr/>
            </p:nvSpPr>
            <p:spPr>
              <a:xfrm>
                <a:off x="4650809" y="4252533"/>
                <a:ext cx="745228" cy="793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5ED282F-4745-4D95-A86E-3C12A38E624E}"/>
                  </a:ext>
                </a:extLst>
              </p:cNvPr>
              <p:cNvSpPr/>
              <p:nvPr/>
            </p:nvSpPr>
            <p:spPr>
              <a:xfrm>
                <a:off x="5525379" y="4252534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31BFC26E-C378-46B8-AFFE-021A5F0EA236}"/>
                  </a:ext>
                </a:extLst>
              </p:cNvPr>
              <p:cNvSpPr/>
              <p:nvPr/>
            </p:nvSpPr>
            <p:spPr>
              <a:xfrm>
                <a:off x="5525379" y="2100470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4E3130E-6E7B-40BF-8DAD-DC01771EC745}"/>
                  </a:ext>
                </a:extLst>
              </p:cNvPr>
              <p:cNvSpPr/>
              <p:nvPr/>
            </p:nvSpPr>
            <p:spPr>
              <a:xfrm>
                <a:off x="2901669" y="2097282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E9A14A9-222D-420F-AA36-ED79973DBDC8}"/>
                  </a:ext>
                </a:extLst>
              </p:cNvPr>
              <p:cNvSpPr/>
              <p:nvPr/>
            </p:nvSpPr>
            <p:spPr>
              <a:xfrm>
                <a:off x="3776239" y="2092760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C91555A-3E8B-44D7-A38C-BBBDB0E92E0F}"/>
                  </a:ext>
                </a:extLst>
              </p:cNvPr>
              <p:cNvSpPr/>
              <p:nvPr/>
            </p:nvSpPr>
            <p:spPr>
              <a:xfrm>
                <a:off x="4650809" y="2094094"/>
                <a:ext cx="745228" cy="533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5385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" name="Cross 204">
              <a:extLst>
                <a:ext uri="{FF2B5EF4-FFF2-40B4-BE49-F238E27FC236}">
                  <a16:creationId xmlns:a16="http://schemas.microsoft.com/office/drawing/2014/main" id="{628A5305-5201-4EAF-97C9-AE43DCD34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2810" y="5414184"/>
              <a:ext cx="207554" cy="213850"/>
            </a:xfrm>
            <a:prstGeom prst="plus">
              <a:avLst>
                <a:gd name="adj" fmla="val 315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27FA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7D7E0FE0-84CF-486D-80A8-543E4FC6740B}"/>
              </a:ext>
            </a:extLst>
          </p:cNvPr>
          <p:cNvSpPr txBox="1"/>
          <p:nvPr/>
        </p:nvSpPr>
        <p:spPr>
          <a:xfrm>
            <a:off x="2087524" y="2587677"/>
            <a:ext cx="580624" cy="290393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EMS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236CEDD-8F8E-4E85-9443-C05C26A4D3A6}"/>
              </a:ext>
            </a:extLst>
          </p:cNvPr>
          <p:cNvSpPr txBox="1"/>
          <p:nvPr/>
        </p:nvSpPr>
        <p:spPr>
          <a:xfrm>
            <a:off x="1683920" y="3481551"/>
            <a:ext cx="1387832" cy="290393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Non-PCI centre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D76DFE9C-CE2A-40EB-9F05-2DDF7567A17E}"/>
              </a:ext>
            </a:extLst>
          </p:cNvPr>
          <p:cNvSpPr txBox="1"/>
          <p:nvPr/>
        </p:nvSpPr>
        <p:spPr>
          <a:xfrm>
            <a:off x="1823217" y="4634284"/>
            <a:ext cx="1109238" cy="290393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PCI centre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6A72B43B-FED0-4573-9E2F-7FF5BBFEE37C}"/>
              </a:ext>
            </a:extLst>
          </p:cNvPr>
          <p:cNvSpPr txBox="1"/>
          <p:nvPr/>
        </p:nvSpPr>
        <p:spPr>
          <a:xfrm>
            <a:off x="8070894" y="2575505"/>
            <a:ext cx="1136606" cy="290393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Wire crossing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77E9770B-8D93-4BA9-86BB-75537E867FAD}"/>
              </a:ext>
            </a:extLst>
          </p:cNvPr>
          <p:cNvSpPr txBox="1"/>
          <p:nvPr/>
        </p:nvSpPr>
        <p:spPr>
          <a:xfrm>
            <a:off x="8070894" y="4677423"/>
            <a:ext cx="1136606" cy="290393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Wire crossing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E1A242A9-9ABF-4B35-9104-164966F2B508}"/>
              </a:ext>
            </a:extLst>
          </p:cNvPr>
          <p:cNvSpPr txBox="1"/>
          <p:nvPr/>
        </p:nvSpPr>
        <p:spPr>
          <a:xfrm>
            <a:off x="8070894" y="3468060"/>
            <a:ext cx="1136606" cy="290393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Lytic bolus*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764AAF78-2F58-435C-98B6-48D4F3A4D593}"/>
              </a:ext>
            </a:extLst>
          </p:cNvPr>
          <p:cNvSpPr txBox="1"/>
          <p:nvPr/>
        </p:nvSpPr>
        <p:spPr>
          <a:xfrm>
            <a:off x="6035696" y="2278352"/>
            <a:ext cx="1387832" cy="322659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ea typeface="+mn-ea"/>
                <a:cs typeface="+mn-cs"/>
              </a:rPr>
              <a:t>Primary PCI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ED92EFC7-99A2-48A0-9DCF-2E952B6A068E}"/>
              </a:ext>
            </a:extLst>
          </p:cNvPr>
          <p:cNvSpPr txBox="1"/>
          <p:nvPr/>
        </p:nvSpPr>
        <p:spPr>
          <a:xfrm>
            <a:off x="6042348" y="4259881"/>
            <a:ext cx="1387832" cy="322659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ea typeface="+mn-ea"/>
                <a:cs typeface="+mn-cs"/>
              </a:rPr>
              <a:t>Primary PCI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259732F0-AC49-43A9-B086-4D45E6CEF2B8}"/>
              </a:ext>
            </a:extLst>
          </p:cNvPr>
          <p:cNvSpPr txBox="1"/>
          <p:nvPr/>
        </p:nvSpPr>
        <p:spPr>
          <a:xfrm>
            <a:off x="6009848" y="3028766"/>
            <a:ext cx="1387832" cy="322659"/>
          </a:xfrm>
          <a:prstGeom prst="roundRect">
            <a:avLst>
              <a:gd name="adj" fmla="val 8786"/>
            </a:avLst>
          </a:prstGeom>
          <a:noFill/>
          <a:ln w="12700">
            <a:noFill/>
          </a:ln>
        </p:spPr>
        <p:txBody>
          <a:bodyPr wrap="square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Fibrinolysis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B0DE66B2-263A-411A-8A91-175F2B9945BF}"/>
              </a:ext>
            </a:extLst>
          </p:cNvPr>
          <p:cNvSpPr txBox="1"/>
          <p:nvPr/>
        </p:nvSpPr>
        <p:spPr>
          <a:xfrm>
            <a:off x="3282974" y="1422858"/>
            <a:ext cx="1057856" cy="4382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noFill/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lvl="0" algn="ctr" defTabSz="914400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STEMI diagnosis</a:t>
            </a:r>
          </a:p>
        </p:txBody>
      </p:sp>
      <p:sp>
        <p:nvSpPr>
          <p:cNvPr id="308" name="Arrow: Right 307">
            <a:extLst>
              <a:ext uri="{FF2B5EF4-FFF2-40B4-BE49-F238E27FC236}">
                <a16:creationId xmlns:a16="http://schemas.microsoft.com/office/drawing/2014/main" id="{66C9ECD5-A5D1-4A39-A7F4-8DB4B622F038}"/>
              </a:ext>
            </a:extLst>
          </p:cNvPr>
          <p:cNvSpPr/>
          <p:nvPr/>
        </p:nvSpPr>
        <p:spPr>
          <a:xfrm>
            <a:off x="3532301" y="2446256"/>
            <a:ext cx="697738" cy="69773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wrap="none" lIns="72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≤10 min</a:t>
            </a:r>
          </a:p>
        </p:txBody>
      </p:sp>
      <p:sp>
        <p:nvSpPr>
          <p:cNvPr id="309" name="Arrow: Right 308">
            <a:extLst>
              <a:ext uri="{FF2B5EF4-FFF2-40B4-BE49-F238E27FC236}">
                <a16:creationId xmlns:a16="http://schemas.microsoft.com/office/drawing/2014/main" id="{3B8F00E5-E4E7-46F6-9451-D52D1972E97D}"/>
              </a:ext>
            </a:extLst>
          </p:cNvPr>
          <p:cNvSpPr/>
          <p:nvPr/>
        </p:nvSpPr>
        <p:spPr>
          <a:xfrm>
            <a:off x="7407110" y="2059572"/>
            <a:ext cx="753815" cy="753815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wrap="none" lIns="72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&lt;90 min</a:t>
            </a:r>
          </a:p>
        </p:txBody>
      </p:sp>
      <p:sp>
        <p:nvSpPr>
          <p:cNvPr id="310" name="Arrow: Right 309">
            <a:extLst>
              <a:ext uri="{FF2B5EF4-FFF2-40B4-BE49-F238E27FC236}">
                <a16:creationId xmlns:a16="http://schemas.microsoft.com/office/drawing/2014/main" id="{2BA470EC-0716-4767-A99A-A12B0A0C93C3}"/>
              </a:ext>
            </a:extLst>
          </p:cNvPr>
          <p:cNvSpPr/>
          <p:nvPr/>
        </p:nvSpPr>
        <p:spPr>
          <a:xfrm>
            <a:off x="7415272" y="2862374"/>
            <a:ext cx="753815" cy="75381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wrap="none" lIns="72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&lt;10 min</a:t>
            </a:r>
          </a:p>
        </p:txBody>
      </p:sp>
      <p:sp>
        <p:nvSpPr>
          <p:cNvPr id="311" name="Arrow: Right 310">
            <a:extLst>
              <a:ext uri="{FF2B5EF4-FFF2-40B4-BE49-F238E27FC236}">
                <a16:creationId xmlns:a16="http://schemas.microsoft.com/office/drawing/2014/main" id="{D5CF6E3D-11FD-4933-AF85-2984E1B2823E}"/>
              </a:ext>
            </a:extLst>
          </p:cNvPr>
          <p:cNvSpPr/>
          <p:nvPr/>
        </p:nvSpPr>
        <p:spPr>
          <a:xfrm>
            <a:off x="7415272" y="4082665"/>
            <a:ext cx="753815" cy="753815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wrap="none" lIns="72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&lt;60 min</a:t>
            </a:r>
          </a:p>
        </p:txBody>
      </p: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A3495E6F-304D-46E8-B025-CB93AEB69FC2}"/>
              </a:ext>
            </a:extLst>
          </p:cNvPr>
          <p:cNvCxnSpPr/>
          <p:nvPr/>
        </p:nvCxnSpPr>
        <p:spPr>
          <a:xfrm flipV="1">
            <a:off x="1262523" y="2494321"/>
            <a:ext cx="308260" cy="34715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B941E0AD-FE1F-4F9D-8DB2-1B42631DF43A}"/>
              </a:ext>
            </a:extLst>
          </p:cNvPr>
          <p:cNvCxnSpPr>
            <a:cxnSpLocks/>
          </p:cNvCxnSpPr>
          <p:nvPr/>
        </p:nvCxnSpPr>
        <p:spPr>
          <a:xfrm flipV="1">
            <a:off x="1306227" y="3331534"/>
            <a:ext cx="495248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C907F953-0269-4744-8FBA-403FA86514FB}"/>
              </a:ext>
            </a:extLst>
          </p:cNvPr>
          <p:cNvCxnSpPr>
            <a:cxnSpLocks/>
          </p:cNvCxnSpPr>
          <p:nvPr/>
        </p:nvCxnSpPr>
        <p:spPr>
          <a:xfrm>
            <a:off x="1181299" y="3776347"/>
            <a:ext cx="447159" cy="338555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647ED6CB-D1EE-4703-A801-AD8D1FF6DB87}"/>
              </a:ext>
            </a:extLst>
          </p:cNvPr>
          <p:cNvCxnSpPr>
            <a:cxnSpLocks/>
          </p:cNvCxnSpPr>
          <p:nvPr/>
        </p:nvCxnSpPr>
        <p:spPr>
          <a:xfrm>
            <a:off x="2840329" y="2369159"/>
            <a:ext cx="335238" cy="374967"/>
          </a:xfrm>
          <a:prstGeom prst="straightConnector1">
            <a:avLst/>
          </a:prstGeom>
          <a:ln w="254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BC933682-AD9E-461D-B194-5FC68A8EFA75}"/>
              </a:ext>
            </a:extLst>
          </p:cNvPr>
          <p:cNvCxnSpPr>
            <a:cxnSpLocks/>
          </p:cNvCxnSpPr>
          <p:nvPr/>
        </p:nvCxnSpPr>
        <p:spPr>
          <a:xfrm flipV="1">
            <a:off x="2854665" y="2979258"/>
            <a:ext cx="289458" cy="318580"/>
          </a:xfrm>
          <a:prstGeom prst="straightConnector1">
            <a:avLst/>
          </a:prstGeom>
          <a:ln w="254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4" name="Arrow: Right 323">
            <a:extLst>
              <a:ext uri="{FF2B5EF4-FFF2-40B4-BE49-F238E27FC236}">
                <a16:creationId xmlns:a16="http://schemas.microsoft.com/office/drawing/2014/main" id="{3BE3559F-E1C1-435D-90EE-E4FF5768FCF0}"/>
              </a:ext>
            </a:extLst>
          </p:cNvPr>
          <p:cNvSpPr/>
          <p:nvPr/>
        </p:nvSpPr>
        <p:spPr>
          <a:xfrm>
            <a:off x="3532301" y="4097600"/>
            <a:ext cx="697738" cy="69773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wrap="none" lIns="72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≤10 min</a:t>
            </a:r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A71DA34E-FF88-425C-8A81-693221764F5D}"/>
              </a:ext>
            </a:extLst>
          </p:cNvPr>
          <p:cNvCxnSpPr>
            <a:cxnSpLocks/>
          </p:cNvCxnSpPr>
          <p:nvPr/>
        </p:nvCxnSpPr>
        <p:spPr>
          <a:xfrm>
            <a:off x="2824128" y="4436244"/>
            <a:ext cx="351439" cy="0"/>
          </a:xfrm>
          <a:prstGeom prst="straightConnector1">
            <a:avLst/>
          </a:prstGeom>
          <a:ln w="254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73700076-D889-4B05-884A-C4963DF53855}"/>
              </a:ext>
            </a:extLst>
          </p:cNvPr>
          <p:cNvSpPr txBox="1"/>
          <p:nvPr/>
        </p:nvSpPr>
        <p:spPr>
          <a:xfrm>
            <a:off x="7843409" y="1422858"/>
            <a:ext cx="1575698" cy="4382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Reperfusion</a:t>
            </a:r>
          </a:p>
        </p:txBody>
      </p: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F1E67B15-4707-4D37-9D37-64A2F4E5573D}"/>
              </a:ext>
            </a:extLst>
          </p:cNvPr>
          <p:cNvCxnSpPr>
            <a:cxnSpLocks/>
          </p:cNvCxnSpPr>
          <p:nvPr/>
        </p:nvCxnSpPr>
        <p:spPr>
          <a:xfrm>
            <a:off x="4392060" y="4428260"/>
            <a:ext cx="1793161" cy="0"/>
          </a:xfrm>
          <a:prstGeom prst="straightConnector1">
            <a:avLst/>
          </a:prstGeom>
          <a:ln w="254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Arrow: Pentagon 333">
            <a:extLst>
              <a:ext uri="{FF2B5EF4-FFF2-40B4-BE49-F238E27FC236}">
                <a16:creationId xmlns:a16="http://schemas.microsoft.com/office/drawing/2014/main" id="{8BF5FE58-000B-49E6-A9C5-6FA76EE85B5A}"/>
              </a:ext>
            </a:extLst>
          </p:cNvPr>
          <p:cNvSpPr/>
          <p:nvPr/>
        </p:nvSpPr>
        <p:spPr>
          <a:xfrm>
            <a:off x="695325" y="5047400"/>
            <a:ext cx="1347375" cy="297023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Patient delay</a:t>
            </a:r>
          </a:p>
        </p:txBody>
      </p:sp>
      <p:sp>
        <p:nvSpPr>
          <p:cNvPr id="335" name="Arrow: Pentagon 334">
            <a:extLst>
              <a:ext uri="{FF2B5EF4-FFF2-40B4-BE49-F238E27FC236}">
                <a16:creationId xmlns:a16="http://schemas.microsoft.com/office/drawing/2014/main" id="{135EDFF2-D6FC-42DF-8006-8FE1D00260C3}"/>
              </a:ext>
            </a:extLst>
          </p:cNvPr>
          <p:cNvSpPr/>
          <p:nvPr/>
        </p:nvSpPr>
        <p:spPr>
          <a:xfrm>
            <a:off x="2060451" y="5041370"/>
            <a:ext cx="7358656" cy="297023"/>
          </a:xfrm>
          <a:prstGeom prst="homePlate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EMS/system delay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2E8FC983-F6B7-49F7-B65C-0F75642309C1}"/>
              </a:ext>
            </a:extLst>
          </p:cNvPr>
          <p:cNvSpPr/>
          <p:nvPr/>
        </p:nvSpPr>
        <p:spPr>
          <a:xfrm>
            <a:off x="695476" y="5622925"/>
            <a:ext cx="8723631" cy="29702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8004C"/>
                </a:solidFill>
                <a:effectLst/>
                <a:uLnTx/>
                <a:uFillTx/>
                <a:ea typeface="+mn-ea"/>
                <a:cs typeface="+mn-cs"/>
              </a:rPr>
              <a:t>Total ischaemic time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id="{2E549476-165A-4C0D-BD83-B0354954B865}"/>
              </a:ext>
            </a:extLst>
          </p:cNvPr>
          <p:cNvSpPr/>
          <p:nvPr/>
        </p:nvSpPr>
        <p:spPr bwMode="auto">
          <a:xfrm>
            <a:off x="4585336" y="2194177"/>
            <a:ext cx="1456987" cy="1299034"/>
          </a:xfrm>
          <a:prstGeom prst="roundRect">
            <a:avLst>
              <a:gd name="adj" fmla="val 2618"/>
            </a:avLst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BF9A052A-070D-44DC-9196-37322443C64B}"/>
              </a:ext>
            </a:extLst>
          </p:cNvPr>
          <p:cNvSpPr/>
          <p:nvPr/>
        </p:nvSpPr>
        <p:spPr>
          <a:xfrm>
            <a:off x="5529672" y="3050892"/>
            <a:ext cx="487956" cy="301108"/>
          </a:xfrm>
          <a:custGeom>
            <a:avLst/>
            <a:gdLst>
              <a:gd name="connsiteX0" fmla="*/ 0 w 1002729"/>
              <a:gd name="connsiteY0" fmla="*/ 0 h 501364"/>
              <a:gd name="connsiteX1" fmla="*/ 1002729 w 1002729"/>
              <a:gd name="connsiteY1" fmla="*/ 0 h 501364"/>
              <a:gd name="connsiteX2" fmla="*/ 1002729 w 1002729"/>
              <a:gd name="connsiteY2" fmla="*/ 501364 h 501364"/>
              <a:gd name="connsiteX3" fmla="*/ 0 w 1002729"/>
              <a:gd name="connsiteY3" fmla="*/ 501364 h 501364"/>
              <a:gd name="connsiteX4" fmla="*/ 0 w 1002729"/>
              <a:gd name="connsiteY4" fmla="*/ 0 h 50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729" h="501364">
                <a:moveTo>
                  <a:pt x="0" y="0"/>
                </a:moveTo>
                <a:lnTo>
                  <a:pt x="1002729" y="0"/>
                </a:lnTo>
                <a:lnTo>
                  <a:pt x="1002729" y="501364"/>
                </a:lnTo>
                <a:lnTo>
                  <a:pt x="0" y="50136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noFill/>
            <a:prstDash val="solid"/>
          </a:ln>
          <a:effectLst/>
        </p:spPr>
        <p:txBody>
          <a:bodyPr spcFirstLastPara="0" vert="horz" wrap="square" lIns="5080" tIns="5080" rIns="5080" bIns="5080" numCol="1" spcCol="1270" anchor="ctr" anchorCtr="0">
            <a:sp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&gt;120 min</a:t>
            </a:r>
          </a:p>
        </p:txBody>
      </p:sp>
      <p:sp>
        <p:nvSpPr>
          <p:cNvPr id="349" name="Freeform: Shape 348">
            <a:extLst>
              <a:ext uri="{FF2B5EF4-FFF2-40B4-BE49-F238E27FC236}">
                <a16:creationId xmlns:a16="http://schemas.microsoft.com/office/drawing/2014/main" id="{5CCD1491-D4CB-4DAE-B730-BEB13627F691}"/>
              </a:ext>
            </a:extLst>
          </p:cNvPr>
          <p:cNvSpPr/>
          <p:nvPr/>
        </p:nvSpPr>
        <p:spPr>
          <a:xfrm>
            <a:off x="5529672" y="2357209"/>
            <a:ext cx="483983" cy="301108"/>
          </a:xfrm>
          <a:custGeom>
            <a:avLst/>
            <a:gdLst>
              <a:gd name="connsiteX0" fmla="*/ 0 w 1002729"/>
              <a:gd name="connsiteY0" fmla="*/ 0 h 501364"/>
              <a:gd name="connsiteX1" fmla="*/ 1002729 w 1002729"/>
              <a:gd name="connsiteY1" fmla="*/ 0 h 501364"/>
              <a:gd name="connsiteX2" fmla="*/ 1002729 w 1002729"/>
              <a:gd name="connsiteY2" fmla="*/ 501364 h 501364"/>
              <a:gd name="connsiteX3" fmla="*/ 0 w 1002729"/>
              <a:gd name="connsiteY3" fmla="*/ 501364 h 501364"/>
              <a:gd name="connsiteX4" fmla="*/ 0 w 1002729"/>
              <a:gd name="connsiteY4" fmla="*/ 0 h 50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729" h="501364">
                <a:moveTo>
                  <a:pt x="0" y="0"/>
                </a:moveTo>
                <a:lnTo>
                  <a:pt x="1002729" y="0"/>
                </a:lnTo>
                <a:lnTo>
                  <a:pt x="1002729" y="501364"/>
                </a:lnTo>
                <a:lnTo>
                  <a:pt x="0" y="50136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noFill/>
            <a:prstDash val="solid"/>
          </a:ln>
          <a:effectLst/>
        </p:spPr>
        <p:txBody>
          <a:bodyPr spcFirstLastPara="0" vert="horz" wrap="square" lIns="5080" tIns="5080" rIns="5080" bIns="5080" numCol="1" spcCol="1270" anchor="ctr" anchorCtr="0">
            <a:sp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rPr>
              <a:t>≤120 min</a:t>
            </a: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E591BF8-9407-4EE2-BC58-442D8D9DCC64}"/>
              </a:ext>
            </a:extLst>
          </p:cNvPr>
          <p:cNvGrpSpPr/>
          <p:nvPr/>
        </p:nvGrpSpPr>
        <p:grpSpPr>
          <a:xfrm>
            <a:off x="5291951" y="2533416"/>
            <a:ext cx="262847" cy="655885"/>
            <a:chOff x="2755775" y="1606021"/>
            <a:chExt cx="510242" cy="655885"/>
          </a:xfrm>
        </p:grpSpPr>
        <p:cxnSp>
          <p:nvCxnSpPr>
            <p:cNvPr id="353" name="Straight Arrow Connector 352">
              <a:extLst>
                <a:ext uri="{FF2B5EF4-FFF2-40B4-BE49-F238E27FC236}">
                  <a16:creationId xmlns:a16="http://schemas.microsoft.com/office/drawing/2014/main" id="{8FCED7BD-A8CD-42DC-8DE9-620E5B07E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775" y="1606021"/>
              <a:ext cx="510242" cy="330449"/>
            </a:xfrm>
            <a:prstGeom prst="straightConnector1">
              <a:avLst/>
            </a:prstGeom>
            <a:noFill/>
            <a:ln w="25400" cap="flat" cmpd="sng" algn="ctr">
              <a:solidFill>
                <a:srgbClr val="4E4D4D"/>
              </a:solidFill>
              <a:prstDash val="solid"/>
              <a:tailEnd type="triangle"/>
            </a:ln>
            <a:effectLst/>
          </p:spPr>
        </p:cxnSp>
        <p:cxnSp>
          <p:nvCxnSpPr>
            <p:cNvPr id="354" name="Straight Arrow Connector 353">
              <a:extLst>
                <a:ext uri="{FF2B5EF4-FFF2-40B4-BE49-F238E27FC236}">
                  <a16:creationId xmlns:a16="http://schemas.microsoft.com/office/drawing/2014/main" id="{2321E203-4AA4-446A-8C11-330335E7833B}"/>
                </a:ext>
              </a:extLst>
            </p:cNvPr>
            <p:cNvCxnSpPr>
              <a:cxnSpLocks/>
            </p:cNvCxnSpPr>
            <p:nvPr/>
          </p:nvCxnSpPr>
          <p:spPr>
            <a:xfrm>
              <a:off x="2755775" y="1931457"/>
              <a:ext cx="510242" cy="330449"/>
            </a:xfrm>
            <a:prstGeom prst="straightConnector1">
              <a:avLst/>
            </a:prstGeom>
            <a:noFill/>
            <a:ln w="25400" cap="flat" cmpd="sng" algn="ctr">
              <a:solidFill>
                <a:srgbClr val="4E4D4D"/>
              </a:solidFill>
              <a:prstDash val="solid"/>
              <a:tailEnd type="triangle"/>
            </a:ln>
            <a:effectLst/>
          </p:spPr>
        </p:cxnSp>
      </p:grp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3FE3A65C-049D-476A-AF0A-AF2BA66CFD4F}"/>
              </a:ext>
            </a:extLst>
          </p:cNvPr>
          <p:cNvSpPr/>
          <p:nvPr/>
        </p:nvSpPr>
        <p:spPr>
          <a:xfrm>
            <a:off x="4591114" y="3050829"/>
            <a:ext cx="756080" cy="387640"/>
          </a:xfrm>
          <a:custGeom>
            <a:avLst/>
            <a:gdLst>
              <a:gd name="connsiteX0" fmla="*/ 0 w 1002729"/>
              <a:gd name="connsiteY0" fmla="*/ 0 h 501364"/>
              <a:gd name="connsiteX1" fmla="*/ 1002729 w 1002729"/>
              <a:gd name="connsiteY1" fmla="*/ 0 h 501364"/>
              <a:gd name="connsiteX2" fmla="*/ 1002729 w 1002729"/>
              <a:gd name="connsiteY2" fmla="*/ 501364 h 501364"/>
              <a:gd name="connsiteX3" fmla="*/ 0 w 1002729"/>
              <a:gd name="connsiteY3" fmla="*/ 501364 h 501364"/>
              <a:gd name="connsiteX4" fmla="*/ 0 w 1002729"/>
              <a:gd name="connsiteY4" fmla="*/ 0 h 50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729" h="501364">
                <a:moveTo>
                  <a:pt x="0" y="0"/>
                </a:moveTo>
                <a:lnTo>
                  <a:pt x="1002729" y="0"/>
                </a:lnTo>
                <a:lnTo>
                  <a:pt x="1002729" y="501364"/>
                </a:lnTo>
                <a:lnTo>
                  <a:pt x="0" y="50136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noFill/>
            <a:prstDash val="solid"/>
          </a:ln>
          <a:effectLst/>
        </p:spPr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E4D4D"/>
                </a:solidFill>
                <a:effectLst/>
                <a:uLnTx/>
                <a:uFillTx/>
                <a:ea typeface="+mn-ea"/>
                <a:cs typeface="+mn-cs"/>
              </a:rPr>
              <a:t>Time to PCI?</a:t>
            </a:r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8E817223-DC61-42F5-9A9B-FA6AD4734C0D}"/>
              </a:ext>
            </a:extLst>
          </p:cNvPr>
          <p:cNvGrpSpPr/>
          <p:nvPr/>
        </p:nvGrpSpPr>
        <p:grpSpPr>
          <a:xfrm>
            <a:off x="4764686" y="2593418"/>
            <a:ext cx="369947" cy="429797"/>
            <a:chOff x="6901149" y="3129019"/>
            <a:chExt cx="659417" cy="766097"/>
          </a:xfrm>
          <a:solidFill>
            <a:schemeClr val="bg1"/>
          </a:solidFill>
        </p:grpSpPr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CA42A5F9-F921-4938-9D2C-B918B72A76F2}"/>
                </a:ext>
              </a:extLst>
            </p:cNvPr>
            <p:cNvSpPr/>
            <p:nvPr/>
          </p:nvSpPr>
          <p:spPr>
            <a:xfrm>
              <a:off x="6901149" y="3235699"/>
              <a:ext cx="659417" cy="659417"/>
            </a:xfrm>
            <a:prstGeom prst="ellipse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7" name="Rounded Rectangle 26">
              <a:extLst>
                <a:ext uri="{FF2B5EF4-FFF2-40B4-BE49-F238E27FC236}">
                  <a16:creationId xmlns:a16="http://schemas.microsoft.com/office/drawing/2014/main" id="{C40DBF47-D818-4F8C-834A-AD48E8100583}"/>
                </a:ext>
              </a:extLst>
            </p:cNvPr>
            <p:cNvSpPr/>
            <p:nvPr/>
          </p:nvSpPr>
          <p:spPr>
            <a:xfrm>
              <a:off x="7158467" y="3129019"/>
              <a:ext cx="144780" cy="108000"/>
            </a:xfrm>
            <a:prstGeom prst="round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8" name="Rounded Rectangle 75">
              <a:extLst>
                <a:ext uri="{FF2B5EF4-FFF2-40B4-BE49-F238E27FC236}">
                  <a16:creationId xmlns:a16="http://schemas.microsoft.com/office/drawing/2014/main" id="{FD303F5A-6E29-48B0-BC81-E4C6C9039108}"/>
                </a:ext>
              </a:extLst>
            </p:cNvPr>
            <p:cNvSpPr/>
            <p:nvPr/>
          </p:nvSpPr>
          <p:spPr>
            <a:xfrm rot="19500000" flipH="1">
              <a:off x="6964265" y="3233553"/>
              <a:ext cx="144780" cy="72000"/>
            </a:xfrm>
            <a:prstGeom prst="round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9" name="Rounded Rectangle 28">
              <a:extLst>
                <a:ext uri="{FF2B5EF4-FFF2-40B4-BE49-F238E27FC236}">
                  <a16:creationId xmlns:a16="http://schemas.microsoft.com/office/drawing/2014/main" id="{217E5105-B029-4D47-9957-2DFDDA3DD236}"/>
                </a:ext>
              </a:extLst>
            </p:cNvPr>
            <p:cNvSpPr/>
            <p:nvPr/>
          </p:nvSpPr>
          <p:spPr>
            <a:xfrm>
              <a:off x="7212857" y="3294158"/>
              <a:ext cx="36000" cy="288000"/>
            </a:xfrm>
            <a:prstGeom prst="roundRect">
              <a:avLst>
                <a:gd name="adj" fmla="val 50000"/>
              </a:avLst>
            </a:prstGeom>
            <a:grp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00A4BDDB-8EAC-4557-9A19-F8D2B37B6153}"/>
                </a:ext>
              </a:extLst>
            </p:cNvPr>
            <p:cNvSpPr/>
            <p:nvPr/>
          </p:nvSpPr>
          <p:spPr>
            <a:xfrm>
              <a:off x="7187677" y="3514699"/>
              <a:ext cx="90000" cy="90000"/>
            </a:xfrm>
            <a:prstGeom prst="ellipse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B4029D4B-E864-44EA-8492-ED026658C9AC}"/>
                </a:ext>
              </a:extLst>
            </p:cNvPr>
            <p:cNvCxnSpPr/>
            <p:nvPr/>
          </p:nvCxnSpPr>
          <p:spPr>
            <a:xfrm flipH="1" flipV="1">
              <a:off x="7054071" y="3369571"/>
              <a:ext cx="151316" cy="170366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6B2D48D6-BC32-48B4-82DA-E7C10F3C695C}"/>
                </a:ext>
              </a:extLst>
            </p:cNvPr>
            <p:cNvCxnSpPr/>
            <p:nvPr/>
          </p:nvCxnSpPr>
          <p:spPr>
            <a:xfrm>
              <a:off x="7230857" y="3784600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55237981-9EB1-43A2-916C-DAA3CCB5EF4A}"/>
                </a:ext>
              </a:extLst>
            </p:cNvPr>
            <p:cNvCxnSpPr/>
            <p:nvPr/>
          </p:nvCxnSpPr>
          <p:spPr>
            <a:xfrm rot="5400000">
              <a:off x="6983706" y="3532699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84" name="Rounded Rectangle 74">
              <a:extLst>
                <a:ext uri="{FF2B5EF4-FFF2-40B4-BE49-F238E27FC236}">
                  <a16:creationId xmlns:a16="http://schemas.microsoft.com/office/drawing/2014/main" id="{4CDE02C0-DC91-4CD0-94B7-0CCB5533A640}"/>
                </a:ext>
              </a:extLst>
            </p:cNvPr>
            <p:cNvSpPr/>
            <p:nvPr/>
          </p:nvSpPr>
          <p:spPr>
            <a:xfrm rot="2100000">
              <a:off x="7357967" y="3233553"/>
              <a:ext cx="144780" cy="72000"/>
            </a:xfrm>
            <a:prstGeom prst="roundRect">
              <a:avLst/>
            </a:prstGeom>
            <a:grp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8A54237-55B4-4F2D-AB41-D4DEBDAFAE14}"/>
                </a:ext>
              </a:extLst>
            </p:cNvPr>
            <p:cNvCxnSpPr/>
            <p:nvPr/>
          </p:nvCxnSpPr>
          <p:spPr>
            <a:xfrm rot="5400000">
              <a:off x="7470340" y="3532699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C2FA45C-4E24-4670-97AA-924A2A0CCF98}"/>
                </a:ext>
              </a:extLst>
            </p:cNvPr>
            <p:cNvCxnSpPr/>
            <p:nvPr/>
          </p:nvCxnSpPr>
          <p:spPr>
            <a:xfrm rot="1800000">
              <a:off x="7350407" y="3327421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443ECED0-22DB-4A69-BC8F-75B58B65E8E4}"/>
                </a:ext>
              </a:extLst>
            </p:cNvPr>
            <p:cNvCxnSpPr/>
            <p:nvPr/>
          </p:nvCxnSpPr>
          <p:spPr>
            <a:xfrm rot="3600000">
              <a:off x="7436706" y="3415053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5E755DB-B073-4236-9EFF-665C54A6BCC5}"/>
                </a:ext>
              </a:extLst>
            </p:cNvPr>
            <p:cNvCxnSpPr/>
            <p:nvPr/>
          </p:nvCxnSpPr>
          <p:spPr>
            <a:xfrm rot="1800000">
              <a:off x="7106703" y="3750092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38EE4300-6284-4416-B5C2-FE381EBF642D}"/>
                </a:ext>
              </a:extLst>
            </p:cNvPr>
            <p:cNvCxnSpPr/>
            <p:nvPr/>
          </p:nvCxnSpPr>
          <p:spPr>
            <a:xfrm rot="3600000">
              <a:off x="7017304" y="3655748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57C43AB3-DFB6-4FC8-8E59-0E6DC9810744}"/>
                </a:ext>
              </a:extLst>
            </p:cNvPr>
            <p:cNvCxnSpPr/>
            <p:nvPr/>
          </p:nvCxnSpPr>
          <p:spPr>
            <a:xfrm rot="19800000" flipV="1">
              <a:off x="7106703" y="3327421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E3B33B1D-074D-4DDC-A5DE-E9674EF5880E}"/>
                </a:ext>
              </a:extLst>
            </p:cNvPr>
            <p:cNvCxnSpPr/>
            <p:nvPr/>
          </p:nvCxnSpPr>
          <p:spPr>
            <a:xfrm rot="18000000" flipV="1">
              <a:off x="7017304" y="3415053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26832FD3-D5AA-465C-BF02-FE9786AD0127}"/>
                </a:ext>
              </a:extLst>
            </p:cNvPr>
            <p:cNvCxnSpPr/>
            <p:nvPr/>
          </p:nvCxnSpPr>
          <p:spPr>
            <a:xfrm rot="18000000" flipV="1">
              <a:off x="7436706" y="3655748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2B9BE4A-BD78-4A11-8D78-C45E246D66C6}"/>
                </a:ext>
              </a:extLst>
            </p:cNvPr>
            <p:cNvCxnSpPr/>
            <p:nvPr/>
          </p:nvCxnSpPr>
          <p:spPr>
            <a:xfrm rot="19800000" flipH="1">
              <a:off x="7350407" y="3750092"/>
              <a:ext cx="1" cy="54000"/>
            </a:xfrm>
            <a:prstGeom prst="line">
              <a:avLst/>
            </a:prstGeom>
            <a:grp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396" name="TextBox 395">
            <a:extLst>
              <a:ext uri="{FF2B5EF4-FFF2-40B4-BE49-F238E27FC236}">
                <a16:creationId xmlns:a16="http://schemas.microsoft.com/office/drawing/2014/main" id="{E1D45B92-D07D-429D-A5BA-4F4F9A6719FC}"/>
              </a:ext>
            </a:extLst>
          </p:cNvPr>
          <p:cNvSpPr txBox="1"/>
          <p:nvPr/>
        </p:nvSpPr>
        <p:spPr>
          <a:xfrm>
            <a:off x="4435466" y="1422858"/>
            <a:ext cx="3308763" cy="4382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noFill/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lvl="0" algn="ctr" defTabSz="914400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Strategy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FF31D131-5925-47EF-9D5B-D26F039DA5BA}"/>
              </a:ext>
            </a:extLst>
          </p:cNvPr>
          <p:cNvCxnSpPr>
            <a:cxnSpLocks/>
          </p:cNvCxnSpPr>
          <p:nvPr/>
        </p:nvCxnSpPr>
        <p:spPr>
          <a:xfrm flipV="1">
            <a:off x="4390418" y="1315537"/>
            <a:ext cx="0" cy="3637491"/>
          </a:xfrm>
          <a:prstGeom prst="line">
            <a:avLst/>
          </a:prstGeom>
          <a:noFill/>
          <a:ln w="25400" cap="flat" cmpd="sng" algn="ctr">
            <a:solidFill>
              <a:srgbClr val="504E53"/>
            </a:solidFill>
            <a:prstDash val="dash"/>
          </a:ln>
          <a:effectLst/>
        </p:spPr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EA2A6D40-7C54-4557-B363-15D85CA92B63}"/>
              </a:ext>
            </a:extLst>
          </p:cNvPr>
          <p:cNvSpPr/>
          <p:nvPr/>
        </p:nvSpPr>
        <p:spPr>
          <a:xfrm>
            <a:off x="8379849" y="2941877"/>
            <a:ext cx="521677" cy="521677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ADF5A06-2B93-48F2-9C96-A438962AB910}"/>
              </a:ext>
            </a:extLst>
          </p:cNvPr>
          <p:cNvGrpSpPr/>
          <p:nvPr/>
        </p:nvGrpSpPr>
        <p:grpSpPr>
          <a:xfrm>
            <a:off x="8470197" y="3060792"/>
            <a:ext cx="339695" cy="312765"/>
            <a:chOff x="-3298825" y="3363913"/>
            <a:chExt cx="2282824" cy="2101850"/>
          </a:xfrm>
          <a:solidFill>
            <a:schemeClr val="accent5">
              <a:lumMod val="50000"/>
            </a:schemeClr>
          </a:solidFill>
        </p:grpSpPr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C296EFB-D28F-4742-AC8A-3911E0B3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825" y="3363913"/>
              <a:ext cx="2084387" cy="2101850"/>
            </a:xfrm>
            <a:custGeom>
              <a:avLst/>
              <a:gdLst>
                <a:gd name="T0" fmla="*/ 178 w 630"/>
                <a:gd name="T1" fmla="*/ 605 h 636"/>
                <a:gd name="T2" fmla="*/ 122 w 630"/>
                <a:gd name="T3" fmla="*/ 548 h 636"/>
                <a:gd name="T4" fmla="*/ 178 w 630"/>
                <a:gd name="T5" fmla="*/ 492 h 636"/>
                <a:gd name="T6" fmla="*/ 217 w 630"/>
                <a:gd name="T7" fmla="*/ 531 h 636"/>
                <a:gd name="T8" fmla="*/ 232 w 630"/>
                <a:gd name="T9" fmla="*/ 531 h 636"/>
                <a:gd name="T10" fmla="*/ 270 w 630"/>
                <a:gd name="T11" fmla="*/ 493 h 636"/>
                <a:gd name="T12" fmla="*/ 221 w 630"/>
                <a:gd name="T13" fmla="*/ 443 h 636"/>
                <a:gd name="T14" fmla="*/ 221 w 630"/>
                <a:gd name="T15" fmla="*/ 429 h 636"/>
                <a:gd name="T16" fmla="*/ 235 w 630"/>
                <a:gd name="T17" fmla="*/ 429 h 636"/>
                <a:gd name="T18" fmla="*/ 284 w 630"/>
                <a:gd name="T19" fmla="*/ 478 h 636"/>
                <a:gd name="T20" fmla="*/ 314 w 630"/>
                <a:gd name="T21" fmla="*/ 449 h 636"/>
                <a:gd name="T22" fmla="*/ 265 w 630"/>
                <a:gd name="T23" fmla="*/ 399 h 636"/>
                <a:gd name="T24" fmla="*/ 265 w 630"/>
                <a:gd name="T25" fmla="*/ 385 h 636"/>
                <a:gd name="T26" fmla="*/ 279 w 630"/>
                <a:gd name="T27" fmla="*/ 385 h 636"/>
                <a:gd name="T28" fmla="*/ 328 w 630"/>
                <a:gd name="T29" fmla="*/ 434 h 636"/>
                <a:gd name="T30" fmla="*/ 358 w 630"/>
                <a:gd name="T31" fmla="*/ 405 h 636"/>
                <a:gd name="T32" fmla="*/ 309 w 630"/>
                <a:gd name="T33" fmla="*/ 355 h 636"/>
                <a:gd name="T34" fmla="*/ 309 w 630"/>
                <a:gd name="T35" fmla="*/ 341 h 636"/>
                <a:gd name="T36" fmla="*/ 323 w 630"/>
                <a:gd name="T37" fmla="*/ 341 h 636"/>
                <a:gd name="T38" fmla="*/ 372 w 630"/>
                <a:gd name="T39" fmla="*/ 390 h 636"/>
                <a:gd name="T40" fmla="*/ 402 w 630"/>
                <a:gd name="T41" fmla="*/ 361 h 636"/>
                <a:gd name="T42" fmla="*/ 353 w 630"/>
                <a:gd name="T43" fmla="*/ 311 h 636"/>
                <a:gd name="T44" fmla="*/ 353 w 630"/>
                <a:gd name="T45" fmla="*/ 297 h 636"/>
                <a:gd name="T46" fmla="*/ 367 w 630"/>
                <a:gd name="T47" fmla="*/ 297 h 636"/>
                <a:gd name="T48" fmla="*/ 416 w 630"/>
                <a:gd name="T49" fmla="*/ 346 h 636"/>
                <a:gd name="T50" fmla="*/ 446 w 630"/>
                <a:gd name="T51" fmla="*/ 317 h 636"/>
                <a:gd name="T52" fmla="*/ 397 w 630"/>
                <a:gd name="T53" fmla="*/ 267 h 636"/>
                <a:gd name="T54" fmla="*/ 397 w 630"/>
                <a:gd name="T55" fmla="*/ 253 h 636"/>
                <a:gd name="T56" fmla="*/ 411 w 630"/>
                <a:gd name="T57" fmla="*/ 253 h 636"/>
                <a:gd name="T58" fmla="*/ 460 w 630"/>
                <a:gd name="T59" fmla="*/ 302 h 636"/>
                <a:gd name="T60" fmla="*/ 494 w 630"/>
                <a:gd name="T61" fmla="*/ 268 h 636"/>
                <a:gd name="T62" fmla="*/ 497 w 630"/>
                <a:gd name="T63" fmla="*/ 261 h 636"/>
                <a:gd name="T64" fmla="*/ 498 w 630"/>
                <a:gd name="T65" fmla="*/ 157 h 636"/>
                <a:gd name="T66" fmla="*/ 627 w 630"/>
                <a:gd name="T67" fmla="*/ 18 h 636"/>
                <a:gd name="T68" fmla="*/ 626 w 630"/>
                <a:gd name="T69" fmla="*/ 4 h 636"/>
                <a:gd name="T70" fmla="*/ 613 w 630"/>
                <a:gd name="T71" fmla="*/ 4 h 636"/>
                <a:gd name="T72" fmla="*/ 476 w 630"/>
                <a:gd name="T73" fmla="*/ 133 h 636"/>
                <a:gd name="T74" fmla="*/ 372 w 630"/>
                <a:gd name="T75" fmla="*/ 141 h 636"/>
                <a:gd name="T76" fmla="*/ 365 w 630"/>
                <a:gd name="T77" fmla="*/ 144 h 636"/>
                <a:gd name="T78" fmla="*/ 105 w 630"/>
                <a:gd name="T79" fmla="*/ 404 h 636"/>
                <a:gd name="T80" fmla="*/ 105 w 630"/>
                <a:gd name="T81" fmla="*/ 418 h 636"/>
                <a:gd name="T82" fmla="*/ 144 w 630"/>
                <a:gd name="T83" fmla="*/ 457 h 636"/>
                <a:gd name="T84" fmla="*/ 87 w 630"/>
                <a:gd name="T85" fmla="*/ 514 h 636"/>
                <a:gd name="T86" fmla="*/ 31 w 630"/>
                <a:gd name="T87" fmla="*/ 458 h 636"/>
                <a:gd name="T88" fmla="*/ 17 w 630"/>
                <a:gd name="T89" fmla="*/ 458 h 636"/>
                <a:gd name="T90" fmla="*/ 4 w 630"/>
                <a:gd name="T91" fmla="*/ 471 h 636"/>
                <a:gd name="T92" fmla="*/ 4 w 630"/>
                <a:gd name="T93" fmla="*/ 485 h 636"/>
                <a:gd name="T94" fmla="*/ 151 w 630"/>
                <a:gd name="T95" fmla="*/ 632 h 636"/>
                <a:gd name="T96" fmla="*/ 165 w 630"/>
                <a:gd name="T97" fmla="*/ 632 h 636"/>
                <a:gd name="T98" fmla="*/ 178 w 630"/>
                <a:gd name="T99" fmla="*/ 619 h 636"/>
                <a:gd name="T100" fmla="*/ 178 w 630"/>
                <a:gd name="T101" fmla="*/ 605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0" h="636">
                  <a:moveTo>
                    <a:pt x="178" y="605"/>
                  </a:moveTo>
                  <a:cubicBezTo>
                    <a:pt x="122" y="548"/>
                    <a:pt x="122" y="548"/>
                    <a:pt x="122" y="548"/>
                  </a:cubicBezTo>
                  <a:cubicBezTo>
                    <a:pt x="178" y="492"/>
                    <a:pt x="178" y="492"/>
                    <a:pt x="178" y="492"/>
                  </a:cubicBezTo>
                  <a:cubicBezTo>
                    <a:pt x="217" y="531"/>
                    <a:pt x="217" y="531"/>
                    <a:pt x="217" y="531"/>
                  </a:cubicBezTo>
                  <a:cubicBezTo>
                    <a:pt x="221" y="535"/>
                    <a:pt x="228" y="535"/>
                    <a:pt x="232" y="531"/>
                  </a:cubicBezTo>
                  <a:cubicBezTo>
                    <a:pt x="270" y="493"/>
                    <a:pt x="270" y="493"/>
                    <a:pt x="270" y="493"/>
                  </a:cubicBezTo>
                  <a:cubicBezTo>
                    <a:pt x="221" y="443"/>
                    <a:pt x="221" y="443"/>
                    <a:pt x="221" y="443"/>
                  </a:cubicBezTo>
                  <a:cubicBezTo>
                    <a:pt x="217" y="439"/>
                    <a:pt x="217" y="433"/>
                    <a:pt x="221" y="429"/>
                  </a:cubicBezTo>
                  <a:cubicBezTo>
                    <a:pt x="225" y="425"/>
                    <a:pt x="231" y="425"/>
                    <a:pt x="235" y="429"/>
                  </a:cubicBezTo>
                  <a:cubicBezTo>
                    <a:pt x="284" y="478"/>
                    <a:pt x="284" y="478"/>
                    <a:pt x="284" y="478"/>
                  </a:cubicBezTo>
                  <a:cubicBezTo>
                    <a:pt x="314" y="449"/>
                    <a:pt x="314" y="449"/>
                    <a:pt x="314" y="449"/>
                  </a:cubicBezTo>
                  <a:cubicBezTo>
                    <a:pt x="265" y="399"/>
                    <a:pt x="265" y="399"/>
                    <a:pt x="265" y="399"/>
                  </a:cubicBezTo>
                  <a:cubicBezTo>
                    <a:pt x="261" y="395"/>
                    <a:pt x="261" y="389"/>
                    <a:pt x="265" y="385"/>
                  </a:cubicBezTo>
                  <a:cubicBezTo>
                    <a:pt x="269" y="381"/>
                    <a:pt x="275" y="381"/>
                    <a:pt x="279" y="385"/>
                  </a:cubicBezTo>
                  <a:cubicBezTo>
                    <a:pt x="328" y="434"/>
                    <a:pt x="328" y="434"/>
                    <a:pt x="328" y="434"/>
                  </a:cubicBezTo>
                  <a:cubicBezTo>
                    <a:pt x="358" y="405"/>
                    <a:pt x="358" y="405"/>
                    <a:pt x="358" y="405"/>
                  </a:cubicBezTo>
                  <a:cubicBezTo>
                    <a:pt x="309" y="355"/>
                    <a:pt x="309" y="355"/>
                    <a:pt x="309" y="355"/>
                  </a:cubicBezTo>
                  <a:cubicBezTo>
                    <a:pt x="305" y="351"/>
                    <a:pt x="305" y="345"/>
                    <a:pt x="309" y="341"/>
                  </a:cubicBezTo>
                  <a:cubicBezTo>
                    <a:pt x="313" y="337"/>
                    <a:pt x="319" y="337"/>
                    <a:pt x="323" y="341"/>
                  </a:cubicBezTo>
                  <a:cubicBezTo>
                    <a:pt x="372" y="390"/>
                    <a:pt x="372" y="390"/>
                    <a:pt x="372" y="390"/>
                  </a:cubicBezTo>
                  <a:cubicBezTo>
                    <a:pt x="402" y="361"/>
                    <a:pt x="402" y="361"/>
                    <a:pt x="402" y="361"/>
                  </a:cubicBezTo>
                  <a:cubicBezTo>
                    <a:pt x="353" y="311"/>
                    <a:pt x="353" y="311"/>
                    <a:pt x="353" y="311"/>
                  </a:cubicBezTo>
                  <a:cubicBezTo>
                    <a:pt x="349" y="307"/>
                    <a:pt x="349" y="301"/>
                    <a:pt x="353" y="297"/>
                  </a:cubicBezTo>
                  <a:cubicBezTo>
                    <a:pt x="357" y="293"/>
                    <a:pt x="363" y="293"/>
                    <a:pt x="367" y="297"/>
                  </a:cubicBezTo>
                  <a:cubicBezTo>
                    <a:pt x="416" y="346"/>
                    <a:pt x="416" y="346"/>
                    <a:pt x="416" y="346"/>
                  </a:cubicBezTo>
                  <a:cubicBezTo>
                    <a:pt x="446" y="317"/>
                    <a:pt x="446" y="317"/>
                    <a:pt x="446" y="317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3" y="263"/>
                    <a:pt x="393" y="257"/>
                    <a:pt x="397" y="253"/>
                  </a:cubicBezTo>
                  <a:cubicBezTo>
                    <a:pt x="400" y="249"/>
                    <a:pt x="407" y="249"/>
                    <a:pt x="411" y="253"/>
                  </a:cubicBezTo>
                  <a:cubicBezTo>
                    <a:pt x="460" y="302"/>
                    <a:pt x="460" y="302"/>
                    <a:pt x="460" y="302"/>
                  </a:cubicBezTo>
                  <a:cubicBezTo>
                    <a:pt x="494" y="268"/>
                    <a:pt x="494" y="268"/>
                    <a:pt x="494" y="268"/>
                  </a:cubicBezTo>
                  <a:cubicBezTo>
                    <a:pt x="496" y="266"/>
                    <a:pt x="497" y="264"/>
                    <a:pt x="497" y="261"/>
                  </a:cubicBezTo>
                  <a:cubicBezTo>
                    <a:pt x="498" y="157"/>
                    <a:pt x="498" y="157"/>
                    <a:pt x="498" y="157"/>
                  </a:cubicBezTo>
                  <a:cubicBezTo>
                    <a:pt x="627" y="18"/>
                    <a:pt x="627" y="18"/>
                    <a:pt x="627" y="18"/>
                  </a:cubicBezTo>
                  <a:cubicBezTo>
                    <a:pt x="630" y="14"/>
                    <a:pt x="630" y="8"/>
                    <a:pt x="626" y="4"/>
                  </a:cubicBezTo>
                  <a:cubicBezTo>
                    <a:pt x="623" y="0"/>
                    <a:pt x="617" y="0"/>
                    <a:pt x="613" y="4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9" y="142"/>
                    <a:pt x="367" y="143"/>
                    <a:pt x="365" y="144"/>
                  </a:cubicBezTo>
                  <a:cubicBezTo>
                    <a:pt x="105" y="404"/>
                    <a:pt x="105" y="404"/>
                    <a:pt x="105" y="404"/>
                  </a:cubicBezTo>
                  <a:cubicBezTo>
                    <a:pt x="101" y="408"/>
                    <a:pt x="101" y="415"/>
                    <a:pt x="105" y="418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87" y="514"/>
                    <a:pt x="87" y="514"/>
                    <a:pt x="87" y="514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27" y="454"/>
                    <a:pt x="21" y="454"/>
                    <a:pt x="17" y="458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0" y="475"/>
                    <a:pt x="0" y="481"/>
                    <a:pt x="4" y="485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55" y="636"/>
                    <a:pt x="161" y="636"/>
                    <a:pt x="165" y="632"/>
                  </a:cubicBezTo>
                  <a:cubicBezTo>
                    <a:pt x="178" y="619"/>
                    <a:pt x="178" y="619"/>
                    <a:pt x="178" y="619"/>
                  </a:cubicBezTo>
                  <a:cubicBezTo>
                    <a:pt x="182" y="615"/>
                    <a:pt x="182" y="609"/>
                    <a:pt x="178" y="6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FD1D73F6-D415-47F6-94BE-41FE7B9A9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3188" y="3492501"/>
              <a:ext cx="357187" cy="427038"/>
            </a:xfrm>
            <a:custGeom>
              <a:avLst/>
              <a:gdLst>
                <a:gd name="T0" fmla="*/ 92 w 108"/>
                <a:gd name="T1" fmla="*/ 74 h 129"/>
                <a:gd name="T2" fmla="*/ 54 w 108"/>
                <a:gd name="T3" fmla="*/ 0 h 129"/>
                <a:gd name="T4" fmla="*/ 17 w 108"/>
                <a:gd name="T5" fmla="*/ 74 h 129"/>
                <a:gd name="T6" fmla="*/ 54 w 108"/>
                <a:gd name="T7" fmla="*/ 129 h 129"/>
                <a:gd name="T8" fmla="*/ 92 w 108"/>
                <a:gd name="T9" fmla="*/ 7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9">
                  <a:moveTo>
                    <a:pt x="92" y="74"/>
                  </a:moveTo>
                  <a:cubicBezTo>
                    <a:pt x="56" y="14"/>
                    <a:pt x="54" y="0"/>
                    <a:pt x="54" y="0"/>
                  </a:cubicBezTo>
                  <a:cubicBezTo>
                    <a:pt x="54" y="0"/>
                    <a:pt x="52" y="14"/>
                    <a:pt x="17" y="74"/>
                  </a:cubicBezTo>
                  <a:cubicBezTo>
                    <a:pt x="0" y="102"/>
                    <a:pt x="28" y="129"/>
                    <a:pt x="54" y="129"/>
                  </a:cubicBezTo>
                  <a:cubicBezTo>
                    <a:pt x="80" y="129"/>
                    <a:pt x="108" y="102"/>
                    <a:pt x="92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4D53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C9485E-7E01-4DE2-8725-0B25308FAD69}"/>
              </a:ext>
            </a:extLst>
          </p:cNvPr>
          <p:cNvGrpSpPr>
            <a:grpSpLocks noChangeAspect="1"/>
          </p:cNvGrpSpPr>
          <p:nvPr/>
        </p:nvGrpSpPr>
        <p:grpSpPr>
          <a:xfrm>
            <a:off x="8370687" y="2021114"/>
            <a:ext cx="540000" cy="540000"/>
            <a:chOff x="1825407" y="2153707"/>
            <a:chExt cx="718792" cy="718792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88966A8-E3BD-4C85-B613-064BC438047A}"/>
                </a:ext>
              </a:extLst>
            </p:cNvPr>
            <p:cNvGrpSpPr/>
            <p:nvPr/>
          </p:nvGrpSpPr>
          <p:grpSpPr>
            <a:xfrm rot="19144929">
              <a:off x="1835400" y="2362792"/>
              <a:ext cx="693630" cy="306733"/>
              <a:chOff x="2931851" y="2380009"/>
              <a:chExt cx="652912" cy="216000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43EF23A-1A2C-4F49-8E8E-61A8678EF537}"/>
                  </a:ext>
                </a:extLst>
              </p:cNvPr>
              <p:cNvSpPr/>
              <p:nvPr/>
            </p:nvSpPr>
            <p:spPr>
              <a:xfrm rot="5400000">
                <a:off x="3151553" y="2162798"/>
                <a:ext cx="216000" cy="650421"/>
              </a:xfrm>
              <a:custGeom>
                <a:avLst/>
                <a:gdLst>
                  <a:gd name="connsiteX0" fmla="*/ 0 w 257081"/>
                  <a:gd name="connsiteY0" fmla="*/ 21919 h 719312"/>
                  <a:gd name="connsiteX1" fmla="*/ 8266 w 257081"/>
                  <a:gd name="connsiteY1" fmla="*/ 18265 h 719312"/>
                  <a:gd name="connsiteX2" fmla="*/ 213138 w 257081"/>
                  <a:gd name="connsiteY2" fmla="*/ 11798 h 719312"/>
                  <a:gd name="connsiteX3" fmla="*/ 257081 w 257081"/>
                  <a:gd name="connsiteY3" fmla="*/ 28155 h 719312"/>
                  <a:gd name="connsiteX4" fmla="*/ 257081 w 257081"/>
                  <a:gd name="connsiteY4" fmla="*/ 691154 h 719312"/>
                  <a:gd name="connsiteX5" fmla="*/ 234697 w 257081"/>
                  <a:gd name="connsiteY5" fmla="*/ 701047 h 719312"/>
                  <a:gd name="connsiteX6" fmla="*/ 29825 w 257081"/>
                  <a:gd name="connsiteY6" fmla="*/ 707515 h 719312"/>
                  <a:gd name="connsiteX7" fmla="*/ 0 w 257081"/>
                  <a:gd name="connsiteY7" fmla="*/ 696413 h 719312"/>
                  <a:gd name="connsiteX0" fmla="*/ 0 w 290066"/>
                  <a:gd name="connsiteY0" fmla="*/ 21919 h 719312"/>
                  <a:gd name="connsiteX1" fmla="*/ 8266 w 290066"/>
                  <a:gd name="connsiteY1" fmla="*/ 18265 h 719312"/>
                  <a:gd name="connsiteX2" fmla="*/ 213138 w 290066"/>
                  <a:gd name="connsiteY2" fmla="*/ 11798 h 719312"/>
                  <a:gd name="connsiteX3" fmla="*/ 257081 w 290066"/>
                  <a:gd name="connsiteY3" fmla="*/ 28155 h 719312"/>
                  <a:gd name="connsiteX4" fmla="*/ 290066 w 290066"/>
                  <a:gd name="connsiteY4" fmla="*/ 373226 h 719312"/>
                  <a:gd name="connsiteX5" fmla="*/ 257081 w 290066"/>
                  <a:gd name="connsiteY5" fmla="*/ 691154 h 719312"/>
                  <a:gd name="connsiteX6" fmla="*/ 234697 w 290066"/>
                  <a:gd name="connsiteY6" fmla="*/ 701047 h 719312"/>
                  <a:gd name="connsiteX7" fmla="*/ 29825 w 290066"/>
                  <a:gd name="connsiteY7" fmla="*/ 707515 h 719312"/>
                  <a:gd name="connsiteX8" fmla="*/ 0 w 290066"/>
                  <a:gd name="connsiteY8" fmla="*/ 696413 h 719312"/>
                  <a:gd name="connsiteX9" fmla="*/ 0 w 290066"/>
                  <a:gd name="connsiteY9" fmla="*/ 21919 h 719312"/>
                  <a:gd name="connsiteX0" fmla="*/ 26037 w 316103"/>
                  <a:gd name="connsiteY0" fmla="*/ 21919 h 719312"/>
                  <a:gd name="connsiteX1" fmla="*/ 34303 w 316103"/>
                  <a:gd name="connsiteY1" fmla="*/ 18265 h 719312"/>
                  <a:gd name="connsiteX2" fmla="*/ 239175 w 316103"/>
                  <a:gd name="connsiteY2" fmla="*/ 11798 h 719312"/>
                  <a:gd name="connsiteX3" fmla="*/ 283118 w 316103"/>
                  <a:gd name="connsiteY3" fmla="*/ 28155 h 719312"/>
                  <a:gd name="connsiteX4" fmla="*/ 316103 w 316103"/>
                  <a:gd name="connsiteY4" fmla="*/ 373226 h 719312"/>
                  <a:gd name="connsiteX5" fmla="*/ 283118 w 316103"/>
                  <a:gd name="connsiteY5" fmla="*/ 691154 h 719312"/>
                  <a:gd name="connsiteX6" fmla="*/ 260734 w 316103"/>
                  <a:gd name="connsiteY6" fmla="*/ 701047 h 719312"/>
                  <a:gd name="connsiteX7" fmla="*/ 55862 w 316103"/>
                  <a:gd name="connsiteY7" fmla="*/ 707515 h 719312"/>
                  <a:gd name="connsiteX8" fmla="*/ 26037 w 316103"/>
                  <a:gd name="connsiteY8" fmla="*/ 696413 h 719312"/>
                  <a:gd name="connsiteX9" fmla="*/ 0 w 316103"/>
                  <a:gd name="connsiteY9" fmla="*/ 361867 h 719312"/>
                  <a:gd name="connsiteX10" fmla="*/ 26037 w 316103"/>
                  <a:gd name="connsiteY10" fmla="*/ 21919 h 719312"/>
                  <a:gd name="connsiteX0" fmla="*/ 26037 w 334420"/>
                  <a:gd name="connsiteY0" fmla="*/ 21919 h 719312"/>
                  <a:gd name="connsiteX1" fmla="*/ 34303 w 334420"/>
                  <a:gd name="connsiteY1" fmla="*/ 18265 h 719312"/>
                  <a:gd name="connsiteX2" fmla="*/ 239175 w 334420"/>
                  <a:gd name="connsiteY2" fmla="*/ 11798 h 719312"/>
                  <a:gd name="connsiteX3" fmla="*/ 283118 w 334420"/>
                  <a:gd name="connsiteY3" fmla="*/ 28155 h 719312"/>
                  <a:gd name="connsiteX4" fmla="*/ 334420 w 334420"/>
                  <a:gd name="connsiteY4" fmla="*/ 367052 h 719312"/>
                  <a:gd name="connsiteX5" fmla="*/ 283118 w 334420"/>
                  <a:gd name="connsiteY5" fmla="*/ 691154 h 719312"/>
                  <a:gd name="connsiteX6" fmla="*/ 260734 w 334420"/>
                  <a:gd name="connsiteY6" fmla="*/ 701047 h 719312"/>
                  <a:gd name="connsiteX7" fmla="*/ 55862 w 334420"/>
                  <a:gd name="connsiteY7" fmla="*/ 707515 h 719312"/>
                  <a:gd name="connsiteX8" fmla="*/ 26037 w 334420"/>
                  <a:gd name="connsiteY8" fmla="*/ 696413 h 719312"/>
                  <a:gd name="connsiteX9" fmla="*/ 0 w 334420"/>
                  <a:gd name="connsiteY9" fmla="*/ 361867 h 719312"/>
                  <a:gd name="connsiteX10" fmla="*/ 26037 w 334420"/>
                  <a:gd name="connsiteY10" fmla="*/ 21919 h 719312"/>
                  <a:gd name="connsiteX0" fmla="*/ 26037 w 334576"/>
                  <a:gd name="connsiteY0" fmla="*/ 21919 h 719312"/>
                  <a:gd name="connsiteX1" fmla="*/ 34303 w 334576"/>
                  <a:gd name="connsiteY1" fmla="*/ 18265 h 719312"/>
                  <a:gd name="connsiteX2" fmla="*/ 239175 w 334576"/>
                  <a:gd name="connsiteY2" fmla="*/ 11798 h 719312"/>
                  <a:gd name="connsiteX3" fmla="*/ 283118 w 334576"/>
                  <a:gd name="connsiteY3" fmla="*/ 28155 h 719312"/>
                  <a:gd name="connsiteX4" fmla="*/ 334420 w 334576"/>
                  <a:gd name="connsiteY4" fmla="*/ 367052 h 719312"/>
                  <a:gd name="connsiteX5" fmla="*/ 283118 w 334576"/>
                  <a:gd name="connsiteY5" fmla="*/ 691154 h 719312"/>
                  <a:gd name="connsiteX6" fmla="*/ 260734 w 334576"/>
                  <a:gd name="connsiteY6" fmla="*/ 701047 h 719312"/>
                  <a:gd name="connsiteX7" fmla="*/ 55862 w 334576"/>
                  <a:gd name="connsiteY7" fmla="*/ 707515 h 719312"/>
                  <a:gd name="connsiteX8" fmla="*/ 26037 w 334576"/>
                  <a:gd name="connsiteY8" fmla="*/ 696413 h 719312"/>
                  <a:gd name="connsiteX9" fmla="*/ 0 w 334576"/>
                  <a:gd name="connsiteY9" fmla="*/ 361867 h 719312"/>
                  <a:gd name="connsiteX10" fmla="*/ 26037 w 334576"/>
                  <a:gd name="connsiteY10" fmla="*/ 21919 h 719312"/>
                  <a:gd name="connsiteX0" fmla="*/ 27816 w 336355"/>
                  <a:gd name="connsiteY0" fmla="*/ 21919 h 719312"/>
                  <a:gd name="connsiteX1" fmla="*/ 36082 w 336355"/>
                  <a:gd name="connsiteY1" fmla="*/ 18265 h 719312"/>
                  <a:gd name="connsiteX2" fmla="*/ 240954 w 336355"/>
                  <a:gd name="connsiteY2" fmla="*/ 11798 h 719312"/>
                  <a:gd name="connsiteX3" fmla="*/ 284897 w 336355"/>
                  <a:gd name="connsiteY3" fmla="*/ 28155 h 719312"/>
                  <a:gd name="connsiteX4" fmla="*/ 336199 w 336355"/>
                  <a:gd name="connsiteY4" fmla="*/ 367052 h 719312"/>
                  <a:gd name="connsiteX5" fmla="*/ 284897 w 336355"/>
                  <a:gd name="connsiteY5" fmla="*/ 691154 h 719312"/>
                  <a:gd name="connsiteX6" fmla="*/ 262513 w 336355"/>
                  <a:gd name="connsiteY6" fmla="*/ 701047 h 719312"/>
                  <a:gd name="connsiteX7" fmla="*/ 57641 w 336355"/>
                  <a:gd name="connsiteY7" fmla="*/ 707515 h 719312"/>
                  <a:gd name="connsiteX8" fmla="*/ 27816 w 336355"/>
                  <a:gd name="connsiteY8" fmla="*/ 696413 h 719312"/>
                  <a:gd name="connsiteX9" fmla="*/ 1779 w 336355"/>
                  <a:gd name="connsiteY9" fmla="*/ 361867 h 719312"/>
                  <a:gd name="connsiteX10" fmla="*/ 27816 w 336355"/>
                  <a:gd name="connsiteY10" fmla="*/ 21919 h 719312"/>
                  <a:gd name="connsiteX0" fmla="*/ 62377 w 370916"/>
                  <a:gd name="connsiteY0" fmla="*/ 21919 h 719312"/>
                  <a:gd name="connsiteX1" fmla="*/ 70643 w 370916"/>
                  <a:gd name="connsiteY1" fmla="*/ 18265 h 719312"/>
                  <a:gd name="connsiteX2" fmla="*/ 275515 w 370916"/>
                  <a:gd name="connsiteY2" fmla="*/ 11798 h 719312"/>
                  <a:gd name="connsiteX3" fmla="*/ 319458 w 370916"/>
                  <a:gd name="connsiteY3" fmla="*/ 28155 h 719312"/>
                  <a:gd name="connsiteX4" fmla="*/ 370760 w 370916"/>
                  <a:gd name="connsiteY4" fmla="*/ 367052 h 719312"/>
                  <a:gd name="connsiteX5" fmla="*/ 319458 w 370916"/>
                  <a:gd name="connsiteY5" fmla="*/ 691154 h 719312"/>
                  <a:gd name="connsiteX6" fmla="*/ 297074 w 370916"/>
                  <a:gd name="connsiteY6" fmla="*/ 701047 h 719312"/>
                  <a:gd name="connsiteX7" fmla="*/ 92202 w 370916"/>
                  <a:gd name="connsiteY7" fmla="*/ 707515 h 719312"/>
                  <a:gd name="connsiteX8" fmla="*/ 62377 w 370916"/>
                  <a:gd name="connsiteY8" fmla="*/ 696413 h 719312"/>
                  <a:gd name="connsiteX9" fmla="*/ 843 w 370916"/>
                  <a:gd name="connsiteY9" fmla="*/ 362794 h 719312"/>
                  <a:gd name="connsiteX10" fmla="*/ 62377 w 370916"/>
                  <a:gd name="connsiteY10" fmla="*/ 21919 h 7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916" h="719312">
                    <a:moveTo>
                      <a:pt x="62377" y="21919"/>
                    </a:moveTo>
                    <a:lnTo>
                      <a:pt x="70643" y="18265"/>
                    </a:lnTo>
                    <a:cubicBezTo>
                      <a:pt x="136411" y="-3479"/>
                      <a:pt x="207744" y="-6027"/>
                      <a:pt x="275515" y="11798"/>
                    </a:cubicBezTo>
                    <a:lnTo>
                      <a:pt x="319458" y="28155"/>
                    </a:lnTo>
                    <a:cubicBezTo>
                      <a:pt x="319680" y="141548"/>
                      <a:pt x="370538" y="253659"/>
                      <a:pt x="370760" y="367052"/>
                    </a:cubicBezTo>
                    <a:cubicBezTo>
                      <a:pt x="373618" y="477819"/>
                      <a:pt x="336559" y="583120"/>
                      <a:pt x="319458" y="691154"/>
                    </a:cubicBezTo>
                    <a:lnTo>
                      <a:pt x="297074" y="701047"/>
                    </a:lnTo>
                    <a:cubicBezTo>
                      <a:pt x="231306" y="722792"/>
                      <a:pt x="159972" y="725340"/>
                      <a:pt x="92202" y="707515"/>
                    </a:cubicBezTo>
                    <a:lnTo>
                      <a:pt x="62377" y="696413"/>
                    </a:lnTo>
                    <a:cubicBezTo>
                      <a:pt x="53067" y="638805"/>
                      <a:pt x="-7836" y="476110"/>
                      <a:pt x="843" y="362794"/>
                    </a:cubicBezTo>
                    <a:lnTo>
                      <a:pt x="62377" y="21919"/>
                    </a:lnTo>
                    <a:close/>
                  </a:path>
                </a:pathLst>
              </a:custGeom>
              <a:solidFill>
                <a:srgbClr val="FEF4B8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4D53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0C8BFE8-D829-4B66-8983-7AC102FD8EBD}"/>
                  </a:ext>
                </a:extLst>
              </p:cNvPr>
              <p:cNvSpPr/>
              <p:nvPr/>
            </p:nvSpPr>
            <p:spPr>
              <a:xfrm rot="5400000">
                <a:off x="3185243" y="2166004"/>
                <a:ext cx="143638" cy="650421"/>
              </a:xfrm>
              <a:custGeom>
                <a:avLst/>
                <a:gdLst>
                  <a:gd name="connsiteX0" fmla="*/ 0 w 257081"/>
                  <a:gd name="connsiteY0" fmla="*/ 21919 h 719312"/>
                  <a:gd name="connsiteX1" fmla="*/ 8266 w 257081"/>
                  <a:gd name="connsiteY1" fmla="*/ 18265 h 719312"/>
                  <a:gd name="connsiteX2" fmla="*/ 213138 w 257081"/>
                  <a:gd name="connsiteY2" fmla="*/ 11798 h 719312"/>
                  <a:gd name="connsiteX3" fmla="*/ 257081 w 257081"/>
                  <a:gd name="connsiteY3" fmla="*/ 28155 h 719312"/>
                  <a:gd name="connsiteX4" fmla="*/ 257081 w 257081"/>
                  <a:gd name="connsiteY4" fmla="*/ 691154 h 719312"/>
                  <a:gd name="connsiteX5" fmla="*/ 234697 w 257081"/>
                  <a:gd name="connsiteY5" fmla="*/ 701047 h 719312"/>
                  <a:gd name="connsiteX6" fmla="*/ 29825 w 257081"/>
                  <a:gd name="connsiteY6" fmla="*/ 707515 h 719312"/>
                  <a:gd name="connsiteX7" fmla="*/ 0 w 257081"/>
                  <a:gd name="connsiteY7" fmla="*/ 696413 h 719312"/>
                  <a:gd name="connsiteX0" fmla="*/ 0 w 290066"/>
                  <a:gd name="connsiteY0" fmla="*/ 21919 h 719312"/>
                  <a:gd name="connsiteX1" fmla="*/ 8266 w 290066"/>
                  <a:gd name="connsiteY1" fmla="*/ 18265 h 719312"/>
                  <a:gd name="connsiteX2" fmla="*/ 213138 w 290066"/>
                  <a:gd name="connsiteY2" fmla="*/ 11798 h 719312"/>
                  <a:gd name="connsiteX3" fmla="*/ 257081 w 290066"/>
                  <a:gd name="connsiteY3" fmla="*/ 28155 h 719312"/>
                  <a:gd name="connsiteX4" fmla="*/ 290066 w 290066"/>
                  <a:gd name="connsiteY4" fmla="*/ 373226 h 719312"/>
                  <a:gd name="connsiteX5" fmla="*/ 257081 w 290066"/>
                  <a:gd name="connsiteY5" fmla="*/ 691154 h 719312"/>
                  <a:gd name="connsiteX6" fmla="*/ 234697 w 290066"/>
                  <a:gd name="connsiteY6" fmla="*/ 701047 h 719312"/>
                  <a:gd name="connsiteX7" fmla="*/ 29825 w 290066"/>
                  <a:gd name="connsiteY7" fmla="*/ 707515 h 719312"/>
                  <a:gd name="connsiteX8" fmla="*/ 0 w 290066"/>
                  <a:gd name="connsiteY8" fmla="*/ 696413 h 719312"/>
                  <a:gd name="connsiteX9" fmla="*/ 0 w 290066"/>
                  <a:gd name="connsiteY9" fmla="*/ 21919 h 719312"/>
                  <a:gd name="connsiteX0" fmla="*/ 26037 w 316103"/>
                  <a:gd name="connsiteY0" fmla="*/ 21919 h 719312"/>
                  <a:gd name="connsiteX1" fmla="*/ 34303 w 316103"/>
                  <a:gd name="connsiteY1" fmla="*/ 18265 h 719312"/>
                  <a:gd name="connsiteX2" fmla="*/ 239175 w 316103"/>
                  <a:gd name="connsiteY2" fmla="*/ 11798 h 719312"/>
                  <a:gd name="connsiteX3" fmla="*/ 283118 w 316103"/>
                  <a:gd name="connsiteY3" fmla="*/ 28155 h 719312"/>
                  <a:gd name="connsiteX4" fmla="*/ 316103 w 316103"/>
                  <a:gd name="connsiteY4" fmla="*/ 373226 h 719312"/>
                  <a:gd name="connsiteX5" fmla="*/ 283118 w 316103"/>
                  <a:gd name="connsiteY5" fmla="*/ 691154 h 719312"/>
                  <a:gd name="connsiteX6" fmla="*/ 260734 w 316103"/>
                  <a:gd name="connsiteY6" fmla="*/ 701047 h 719312"/>
                  <a:gd name="connsiteX7" fmla="*/ 55862 w 316103"/>
                  <a:gd name="connsiteY7" fmla="*/ 707515 h 719312"/>
                  <a:gd name="connsiteX8" fmla="*/ 26037 w 316103"/>
                  <a:gd name="connsiteY8" fmla="*/ 696413 h 719312"/>
                  <a:gd name="connsiteX9" fmla="*/ 0 w 316103"/>
                  <a:gd name="connsiteY9" fmla="*/ 361867 h 719312"/>
                  <a:gd name="connsiteX10" fmla="*/ 26037 w 316103"/>
                  <a:gd name="connsiteY10" fmla="*/ 21919 h 719312"/>
                  <a:gd name="connsiteX0" fmla="*/ 26037 w 334420"/>
                  <a:gd name="connsiteY0" fmla="*/ 21919 h 719312"/>
                  <a:gd name="connsiteX1" fmla="*/ 34303 w 334420"/>
                  <a:gd name="connsiteY1" fmla="*/ 18265 h 719312"/>
                  <a:gd name="connsiteX2" fmla="*/ 239175 w 334420"/>
                  <a:gd name="connsiteY2" fmla="*/ 11798 h 719312"/>
                  <a:gd name="connsiteX3" fmla="*/ 283118 w 334420"/>
                  <a:gd name="connsiteY3" fmla="*/ 28155 h 719312"/>
                  <a:gd name="connsiteX4" fmla="*/ 334420 w 334420"/>
                  <a:gd name="connsiteY4" fmla="*/ 367052 h 719312"/>
                  <a:gd name="connsiteX5" fmla="*/ 283118 w 334420"/>
                  <a:gd name="connsiteY5" fmla="*/ 691154 h 719312"/>
                  <a:gd name="connsiteX6" fmla="*/ 260734 w 334420"/>
                  <a:gd name="connsiteY6" fmla="*/ 701047 h 719312"/>
                  <a:gd name="connsiteX7" fmla="*/ 55862 w 334420"/>
                  <a:gd name="connsiteY7" fmla="*/ 707515 h 719312"/>
                  <a:gd name="connsiteX8" fmla="*/ 26037 w 334420"/>
                  <a:gd name="connsiteY8" fmla="*/ 696413 h 719312"/>
                  <a:gd name="connsiteX9" fmla="*/ 0 w 334420"/>
                  <a:gd name="connsiteY9" fmla="*/ 361867 h 719312"/>
                  <a:gd name="connsiteX10" fmla="*/ 26037 w 334420"/>
                  <a:gd name="connsiteY10" fmla="*/ 21919 h 719312"/>
                  <a:gd name="connsiteX0" fmla="*/ 26037 w 334576"/>
                  <a:gd name="connsiteY0" fmla="*/ 21919 h 719312"/>
                  <a:gd name="connsiteX1" fmla="*/ 34303 w 334576"/>
                  <a:gd name="connsiteY1" fmla="*/ 18265 h 719312"/>
                  <a:gd name="connsiteX2" fmla="*/ 239175 w 334576"/>
                  <a:gd name="connsiteY2" fmla="*/ 11798 h 719312"/>
                  <a:gd name="connsiteX3" fmla="*/ 283118 w 334576"/>
                  <a:gd name="connsiteY3" fmla="*/ 28155 h 719312"/>
                  <a:gd name="connsiteX4" fmla="*/ 334420 w 334576"/>
                  <a:gd name="connsiteY4" fmla="*/ 367052 h 719312"/>
                  <a:gd name="connsiteX5" fmla="*/ 283118 w 334576"/>
                  <a:gd name="connsiteY5" fmla="*/ 691154 h 719312"/>
                  <a:gd name="connsiteX6" fmla="*/ 260734 w 334576"/>
                  <a:gd name="connsiteY6" fmla="*/ 701047 h 719312"/>
                  <a:gd name="connsiteX7" fmla="*/ 55862 w 334576"/>
                  <a:gd name="connsiteY7" fmla="*/ 707515 h 719312"/>
                  <a:gd name="connsiteX8" fmla="*/ 26037 w 334576"/>
                  <a:gd name="connsiteY8" fmla="*/ 696413 h 719312"/>
                  <a:gd name="connsiteX9" fmla="*/ 0 w 334576"/>
                  <a:gd name="connsiteY9" fmla="*/ 361867 h 719312"/>
                  <a:gd name="connsiteX10" fmla="*/ 26037 w 334576"/>
                  <a:gd name="connsiteY10" fmla="*/ 21919 h 719312"/>
                  <a:gd name="connsiteX0" fmla="*/ 27816 w 336355"/>
                  <a:gd name="connsiteY0" fmla="*/ 21919 h 719312"/>
                  <a:gd name="connsiteX1" fmla="*/ 36082 w 336355"/>
                  <a:gd name="connsiteY1" fmla="*/ 18265 h 719312"/>
                  <a:gd name="connsiteX2" fmla="*/ 240954 w 336355"/>
                  <a:gd name="connsiteY2" fmla="*/ 11798 h 719312"/>
                  <a:gd name="connsiteX3" fmla="*/ 284897 w 336355"/>
                  <a:gd name="connsiteY3" fmla="*/ 28155 h 719312"/>
                  <a:gd name="connsiteX4" fmla="*/ 336199 w 336355"/>
                  <a:gd name="connsiteY4" fmla="*/ 367052 h 719312"/>
                  <a:gd name="connsiteX5" fmla="*/ 284897 w 336355"/>
                  <a:gd name="connsiteY5" fmla="*/ 691154 h 719312"/>
                  <a:gd name="connsiteX6" fmla="*/ 262513 w 336355"/>
                  <a:gd name="connsiteY6" fmla="*/ 701047 h 719312"/>
                  <a:gd name="connsiteX7" fmla="*/ 57641 w 336355"/>
                  <a:gd name="connsiteY7" fmla="*/ 707515 h 719312"/>
                  <a:gd name="connsiteX8" fmla="*/ 27816 w 336355"/>
                  <a:gd name="connsiteY8" fmla="*/ 696413 h 719312"/>
                  <a:gd name="connsiteX9" fmla="*/ 1779 w 336355"/>
                  <a:gd name="connsiteY9" fmla="*/ 361867 h 719312"/>
                  <a:gd name="connsiteX10" fmla="*/ 27816 w 336355"/>
                  <a:gd name="connsiteY10" fmla="*/ 21919 h 719312"/>
                  <a:gd name="connsiteX0" fmla="*/ 62377 w 370916"/>
                  <a:gd name="connsiteY0" fmla="*/ 21919 h 719312"/>
                  <a:gd name="connsiteX1" fmla="*/ 70643 w 370916"/>
                  <a:gd name="connsiteY1" fmla="*/ 18265 h 719312"/>
                  <a:gd name="connsiteX2" fmla="*/ 275515 w 370916"/>
                  <a:gd name="connsiteY2" fmla="*/ 11798 h 719312"/>
                  <a:gd name="connsiteX3" fmla="*/ 319458 w 370916"/>
                  <a:gd name="connsiteY3" fmla="*/ 28155 h 719312"/>
                  <a:gd name="connsiteX4" fmla="*/ 370760 w 370916"/>
                  <a:gd name="connsiteY4" fmla="*/ 367052 h 719312"/>
                  <a:gd name="connsiteX5" fmla="*/ 319458 w 370916"/>
                  <a:gd name="connsiteY5" fmla="*/ 691154 h 719312"/>
                  <a:gd name="connsiteX6" fmla="*/ 297074 w 370916"/>
                  <a:gd name="connsiteY6" fmla="*/ 701047 h 719312"/>
                  <a:gd name="connsiteX7" fmla="*/ 92202 w 370916"/>
                  <a:gd name="connsiteY7" fmla="*/ 707515 h 719312"/>
                  <a:gd name="connsiteX8" fmla="*/ 62377 w 370916"/>
                  <a:gd name="connsiteY8" fmla="*/ 696413 h 719312"/>
                  <a:gd name="connsiteX9" fmla="*/ 843 w 370916"/>
                  <a:gd name="connsiteY9" fmla="*/ 362794 h 719312"/>
                  <a:gd name="connsiteX10" fmla="*/ 62377 w 370916"/>
                  <a:gd name="connsiteY10" fmla="*/ 21919 h 719312"/>
                  <a:gd name="connsiteX0" fmla="*/ 68765 w 377304"/>
                  <a:gd name="connsiteY0" fmla="*/ 21919 h 719312"/>
                  <a:gd name="connsiteX1" fmla="*/ 77031 w 377304"/>
                  <a:gd name="connsiteY1" fmla="*/ 18265 h 719312"/>
                  <a:gd name="connsiteX2" fmla="*/ 281903 w 377304"/>
                  <a:gd name="connsiteY2" fmla="*/ 11798 h 719312"/>
                  <a:gd name="connsiteX3" fmla="*/ 325846 w 377304"/>
                  <a:gd name="connsiteY3" fmla="*/ 28155 h 719312"/>
                  <a:gd name="connsiteX4" fmla="*/ 377148 w 377304"/>
                  <a:gd name="connsiteY4" fmla="*/ 367052 h 719312"/>
                  <a:gd name="connsiteX5" fmla="*/ 325846 w 377304"/>
                  <a:gd name="connsiteY5" fmla="*/ 691154 h 719312"/>
                  <a:gd name="connsiteX6" fmla="*/ 303462 w 377304"/>
                  <a:gd name="connsiteY6" fmla="*/ 701047 h 719312"/>
                  <a:gd name="connsiteX7" fmla="*/ 98590 w 377304"/>
                  <a:gd name="connsiteY7" fmla="*/ 707515 h 719312"/>
                  <a:gd name="connsiteX8" fmla="*/ 7435 w 377304"/>
                  <a:gd name="connsiteY8" fmla="*/ 699046 h 719312"/>
                  <a:gd name="connsiteX9" fmla="*/ 7231 w 377304"/>
                  <a:gd name="connsiteY9" fmla="*/ 362794 h 719312"/>
                  <a:gd name="connsiteX10" fmla="*/ 68765 w 377304"/>
                  <a:gd name="connsiteY10" fmla="*/ 21919 h 719312"/>
                  <a:gd name="connsiteX0" fmla="*/ 23380 w 374847"/>
                  <a:gd name="connsiteY0" fmla="*/ 19286 h 719312"/>
                  <a:gd name="connsiteX1" fmla="*/ 74574 w 374847"/>
                  <a:gd name="connsiteY1" fmla="*/ 18265 h 719312"/>
                  <a:gd name="connsiteX2" fmla="*/ 279446 w 374847"/>
                  <a:gd name="connsiteY2" fmla="*/ 11798 h 719312"/>
                  <a:gd name="connsiteX3" fmla="*/ 323389 w 374847"/>
                  <a:gd name="connsiteY3" fmla="*/ 28155 h 719312"/>
                  <a:gd name="connsiteX4" fmla="*/ 374691 w 374847"/>
                  <a:gd name="connsiteY4" fmla="*/ 367052 h 719312"/>
                  <a:gd name="connsiteX5" fmla="*/ 323389 w 374847"/>
                  <a:gd name="connsiteY5" fmla="*/ 691154 h 719312"/>
                  <a:gd name="connsiteX6" fmla="*/ 301005 w 374847"/>
                  <a:gd name="connsiteY6" fmla="*/ 701047 h 719312"/>
                  <a:gd name="connsiteX7" fmla="*/ 96133 w 374847"/>
                  <a:gd name="connsiteY7" fmla="*/ 707515 h 719312"/>
                  <a:gd name="connsiteX8" fmla="*/ 4978 w 374847"/>
                  <a:gd name="connsiteY8" fmla="*/ 699046 h 719312"/>
                  <a:gd name="connsiteX9" fmla="*/ 4774 w 374847"/>
                  <a:gd name="connsiteY9" fmla="*/ 362794 h 719312"/>
                  <a:gd name="connsiteX10" fmla="*/ 23380 w 374847"/>
                  <a:gd name="connsiteY10" fmla="*/ 19286 h 719312"/>
                  <a:gd name="connsiteX0" fmla="*/ 23380 w 378023"/>
                  <a:gd name="connsiteY0" fmla="*/ 19286 h 719312"/>
                  <a:gd name="connsiteX1" fmla="*/ 74574 w 378023"/>
                  <a:gd name="connsiteY1" fmla="*/ 18265 h 719312"/>
                  <a:gd name="connsiteX2" fmla="*/ 279446 w 378023"/>
                  <a:gd name="connsiteY2" fmla="*/ 11798 h 719312"/>
                  <a:gd name="connsiteX3" fmla="*/ 323389 w 378023"/>
                  <a:gd name="connsiteY3" fmla="*/ 28155 h 719312"/>
                  <a:gd name="connsiteX4" fmla="*/ 374691 w 378023"/>
                  <a:gd name="connsiteY4" fmla="*/ 367052 h 719312"/>
                  <a:gd name="connsiteX5" fmla="*/ 366330 w 378023"/>
                  <a:gd name="connsiteY5" fmla="*/ 693788 h 719312"/>
                  <a:gd name="connsiteX6" fmla="*/ 301005 w 378023"/>
                  <a:gd name="connsiteY6" fmla="*/ 701047 h 719312"/>
                  <a:gd name="connsiteX7" fmla="*/ 96133 w 378023"/>
                  <a:gd name="connsiteY7" fmla="*/ 707515 h 719312"/>
                  <a:gd name="connsiteX8" fmla="*/ 4978 w 378023"/>
                  <a:gd name="connsiteY8" fmla="*/ 699046 h 719312"/>
                  <a:gd name="connsiteX9" fmla="*/ 4774 w 378023"/>
                  <a:gd name="connsiteY9" fmla="*/ 362794 h 719312"/>
                  <a:gd name="connsiteX10" fmla="*/ 23380 w 378023"/>
                  <a:gd name="connsiteY10" fmla="*/ 19286 h 719312"/>
                  <a:gd name="connsiteX0" fmla="*/ 23380 w 378023"/>
                  <a:gd name="connsiteY0" fmla="*/ 19286 h 719312"/>
                  <a:gd name="connsiteX1" fmla="*/ 74574 w 378023"/>
                  <a:gd name="connsiteY1" fmla="*/ 18265 h 719312"/>
                  <a:gd name="connsiteX2" fmla="*/ 279446 w 378023"/>
                  <a:gd name="connsiteY2" fmla="*/ 11798 h 719312"/>
                  <a:gd name="connsiteX3" fmla="*/ 360191 w 378023"/>
                  <a:gd name="connsiteY3" fmla="*/ 38688 h 719312"/>
                  <a:gd name="connsiteX4" fmla="*/ 374691 w 378023"/>
                  <a:gd name="connsiteY4" fmla="*/ 367052 h 719312"/>
                  <a:gd name="connsiteX5" fmla="*/ 366330 w 378023"/>
                  <a:gd name="connsiteY5" fmla="*/ 693788 h 719312"/>
                  <a:gd name="connsiteX6" fmla="*/ 301005 w 378023"/>
                  <a:gd name="connsiteY6" fmla="*/ 701047 h 719312"/>
                  <a:gd name="connsiteX7" fmla="*/ 96133 w 378023"/>
                  <a:gd name="connsiteY7" fmla="*/ 707515 h 719312"/>
                  <a:gd name="connsiteX8" fmla="*/ 4978 w 378023"/>
                  <a:gd name="connsiteY8" fmla="*/ 699046 h 719312"/>
                  <a:gd name="connsiteX9" fmla="*/ 4774 w 378023"/>
                  <a:gd name="connsiteY9" fmla="*/ 362794 h 719312"/>
                  <a:gd name="connsiteX10" fmla="*/ 23380 w 378023"/>
                  <a:gd name="connsiteY10" fmla="*/ 19286 h 719312"/>
                  <a:gd name="connsiteX0" fmla="*/ 23380 w 370360"/>
                  <a:gd name="connsiteY0" fmla="*/ 19286 h 719312"/>
                  <a:gd name="connsiteX1" fmla="*/ 74574 w 370360"/>
                  <a:gd name="connsiteY1" fmla="*/ 18265 h 719312"/>
                  <a:gd name="connsiteX2" fmla="*/ 279446 w 370360"/>
                  <a:gd name="connsiteY2" fmla="*/ 11798 h 719312"/>
                  <a:gd name="connsiteX3" fmla="*/ 360191 w 370360"/>
                  <a:gd name="connsiteY3" fmla="*/ 38688 h 719312"/>
                  <a:gd name="connsiteX4" fmla="*/ 337889 w 370360"/>
                  <a:gd name="connsiteY4" fmla="*/ 367052 h 719312"/>
                  <a:gd name="connsiteX5" fmla="*/ 366330 w 370360"/>
                  <a:gd name="connsiteY5" fmla="*/ 693788 h 719312"/>
                  <a:gd name="connsiteX6" fmla="*/ 301005 w 370360"/>
                  <a:gd name="connsiteY6" fmla="*/ 701047 h 719312"/>
                  <a:gd name="connsiteX7" fmla="*/ 96133 w 370360"/>
                  <a:gd name="connsiteY7" fmla="*/ 707515 h 719312"/>
                  <a:gd name="connsiteX8" fmla="*/ 4978 w 370360"/>
                  <a:gd name="connsiteY8" fmla="*/ 699046 h 719312"/>
                  <a:gd name="connsiteX9" fmla="*/ 4774 w 370360"/>
                  <a:gd name="connsiteY9" fmla="*/ 362794 h 719312"/>
                  <a:gd name="connsiteX10" fmla="*/ 23380 w 370360"/>
                  <a:gd name="connsiteY10" fmla="*/ 19286 h 719312"/>
                  <a:gd name="connsiteX0" fmla="*/ 23380 w 371517"/>
                  <a:gd name="connsiteY0" fmla="*/ 19286 h 719312"/>
                  <a:gd name="connsiteX1" fmla="*/ 74574 w 371517"/>
                  <a:gd name="connsiteY1" fmla="*/ 18265 h 719312"/>
                  <a:gd name="connsiteX2" fmla="*/ 279446 w 371517"/>
                  <a:gd name="connsiteY2" fmla="*/ 11798 h 719312"/>
                  <a:gd name="connsiteX3" fmla="*/ 360191 w 371517"/>
                  <a:gd name="connsiteY3" fmla="*/ 38688 h 719312"/>
                  <a:gd name="connsiteX4" fmla="*/ 350162 w 371517"/>
                  <a:gd name="connsiteY4" fmla="*/ 367051 h 719312"/>
                  <a:gd name="connsiteX5" fmla="*/ 366330 w 371517"/>
                  <a:gd name="connsiteY5" fmla="*/ 693788 h 719312"/>
                  <a:gd name="connsiteX6" fmla="*/ 301005 w 371517"/>
                  <a:gd name="connsiteY6" fmla="*/ 701047 h 719312"/>
                  <a:gd name="connsiteX7" fmla="*/ 96133 w 371517"/>
                  <a:gd name="connsiteY7" fmla="*/ 707515 h 719312"/>
                  <a:gd name="connsiteX8" fmla="*/ 4978 w 371517"/>
                  <a:gd name="connsiteY8" fmla="*/ 699046 h 719312"/>
                  <a:gd name="connsiteX9" fmla="*/ 4774 w 371517"/>
                  <a:gd name="connsiteY9" fmla="*/ 362794 h 719312"/>
                  <a:gd name="connsiteX10" fmla="*/ 23380 w 371517"/>
                  <a:gd name="connsiteY10" fmla="*/ 19286 h 719312"/>
                  <a:gd name="connsiteX0" fmla="*/ 21847 w 369984"/>
                  <a:gd name="connsiteY0" fmla="*/ 19286 h 719312"/>
                  <a:gd name="connsiteX1" fmla="*/ 73041 w 369984"/>
                  <a:gd name="connsiteY1" fmla="*/ 18265 h 719312"/>
                  <a:gd name="connsiteX2" fmla="*/ 277913 w 369984"/>
                  <a:gd name="connsiteY2" fmla="*/ 11798 h 719312"/>
                  <a:gd name="connsiteX3" fmla="*/ 358658 w 369984"/>
                  <a:gd name="connsiteY3" fmla="*/ 38688 h 719312"/>
                  <a:gd name="connsiteX4" fmla="*/ 348629 w 369984"/>
                  <a:gd name="connsiteY4" fmla="*/ 367051 h 719312"/>
                  <a:gd name="connsiteX5" fmla="*/ 364797 w 369984"/>
                  <a:gd name="connsiteY5" fmla="*/ 693788 h 719312"/>
                  <a:gd name="connsiteX6" fmla="*/ 299472 w 369984"/>
                  <a:gd name="connsiteY6" fmla="*/ 701047 h 719312"/>
                  <a:gd name="connsiteX7" fmla="*/ 94600 w 369984"/>
                  <a:gd name="connsiteY7" fmla="*/ 707515 h 719312"/>
                  <a:gd name="connsiteX8" fmla="*/ 3445 w 369984"/>
                  <a:gd name="connsiteY8" fmla="*/ 699046 h 719312"/>
                  <a:gd name="connsiteX9" fmla="*/ 9376 w 369984"/>
                  <a:gd name="connsiteY9" fmla="*/ 365427 h 719312"/>
                  <a:gd name="connsiteX10" fmla="*/ 21847 w 369984"/>
                  <a:gd name="connsiteY10" fmla="*/ 19286 h 7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984" h="719312">
                    <a:moveTo>
                      <a:pt x="21847" y="19286"/>
                    </a:moveTo>
                    <a:lnTo>
                      <a:pt x="73041" y="18265"/>
                    </a:lnTo>
                    <a:cubicBezTo>
                      <a:pt x="138809" y="-3479"/>
                      <a:pt x="210142" y="-6027"/>
                      <a:pt x="277913" y="11798"/>
                    </a:cubicBezTo>
                    <a:lnTo>
                      <a:pt x="358658" y="38688"/>
                    </a:lnTo>
                    <a:cubicBezTo>
                      <a:pt x="358880" y="152081"/>
                      <a:pt x="348407" y="253658"/>
                      <a:pt x="348629" y="367051"/>
                    </a:cubicBezTo>
                    <a:cubicBezTo>
                      <a:pt x="351487" y="477818"/>
                      <a:pt x="381898" y="585754"/>
                      <a:pt x="364797" y="693788"/>
                    </a:cubicBezTo>
                    <a:lnTo>
                      <a:pt x="299472" y="701047"/>
                    </a:lnTo>
                    <a:cubicBezTo>
                      <a:pt x="233704" y="722792"/>
                      <a:pt x="162370" y="725340"/>
                      <a:pt x="94600" y="707515"/>
                    </a:cubicBezTo>
                    <a:lnTo>
                      <a:pt x="3445" y="699046"/>
                    </a:lnTo>
                    <a:cubicBezTo>
                      <a:pt x="-5865" y="641438"/>
                      <a:pt x="6309" y="478720"/>
                      <a:pt x="9376" y="365427"/>
                    </a:cubicBezTo>
                    <a:cubicBezTo>
                      <a:pt x="12443" y="252134"/>
                      <a:pt x="1336" y="132911"/>
                      <a:pt x="21847" y="192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4D53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9898FCE6-3896-4938-B9E3-3ADF888C6683}"/>
                  </a:ext>
                </a:extLst>
              </p:cNvPr>
              <p:cNvGrpSpPr/>
              <p:nvPr/>
            </p:nvGrpSpPr>
            <p:grpSpPr>
              <a:xfrm>
                <a:off x="2931853" y="2412996"/>
                <a:ext cx="650422" cy="150024"/>
                <a:chOff x="2931653" y="2414932"/>
                <a:chExt cx="622474" cy="150024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B914CB9-73E3-410E-BDB2-4C1054A7C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1651" y="2492868"/>
                  <a:ext cx="622474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00EB2B55-2F4B-40AD-BDB7-5DC3178B247A}"/>
                    </a:ext>
                  </a:extLst>
                </p:cNvPr>
                <p:cNvGrpSpPr/>
                <p:nvPr/>
              </p:nvGrpSpPr>
              <p:grpSpPr>
                <a:xfrm rot="420000">
                  <a:off x="3072981" y="2414932"/>
                  <a:ext cx="339815" cy="150024"/>
                  <a:chOff x="2007847" y="2447027"/>
                  <a:chExt cx="339815" cy="150024"/>
                </a:xfrm>
              </p:grpSpPr>
              <p:sp>
                <p:nvSpPr>
                  <p:cNvPr id="152" name="Oval 11">
                    <a:extLst>
                      <a:ext uri="{FF2B5EF4-FFF2-40B4-BE49-F238E27FC236}">
                        <a16:creationId xmlns:a16="http://schemas.microsoft.com/office/drawing/2014/main" id="{D582B853-0DAF-425E-A72C-1640D64F73D6}"/>
                      </a:ext>
                    </a:extLst>
                  </p:cNvPr>
                  <p:cNvSpPr/>
                  <p:nvPr/>
                </p:nvSpPr>
                <p:spPr>
                  <a:xfrm rot="4981034">
                    <a:off x="2103420" y="2352809"/>
                    <a:ext cx="148669" cy="3398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7D262D85-567F-4CEA-B5AC-64ADA907EBFF}"/>
                      </a:ext>
                    </a:extLst>
                  </p:cNvPr>
                  <p:cNvSpPr/>
                  <p:nvPr/>
                </p:nvSpPr>
                <p:spPr>
                  <a:xfrm rot="4981034">
                    <a:off x="2103418" y="2404951"/>
                    <a:ext cx="148670" cy="232822"/>
                  </a:xfrm>
                  <a:custGeom>
                    <a:avLst/>
                    <a:gdLst>
                      <a:gd name="connsiteX0" fmla="*/ 19819 w 148670"/>
                      <a:gd name="connsiteY0" fmla="*/ 0 h 232822"/>
                      <a:gd name="connsiteX1" fmla="*/ 129524 w 148670"/>
                      <a:gd name="connsiteY1" fmla="*/ 2282 h 232822"/>
                      <a:gd name="connsiteX2" fmla="*/ 142828 w 148670"/>
                      <a:gd name="connsiteY2" fmla="*/ 47387 h 232822"/>
                      <a:gd name="connsiteX3" fmla="*/ 148670 w 148670"/>
                      <a:gd name="connsiteY3" fmla="*/ 113523 h 232822"/>
                      <a:gd name="connsiteX4" fmla="*/ 142828 w 148670"/>
                      <a:gd name="connsiteY4" fmla="*/ 179659 h 232822"/>
                      <a:gd name="connsiteX5" fmla="*/ 127147 w 148670"/>
                      <a:gd name="connsiteY5" fmla="*/ 232822 h 232822"/>
                      <a:gd name="connsiteX6" fmla="*/ 20871 w 148670"/>
                      <a:gd name="connsiteY6" fmla="*/ 230612 h 232822"/>
                      <a:gd name="connsiteX7" fmla="*/ 5842 w 148670"/>
                      <a:gd name="connsiteY7" fmla="*/ 179659 h 232822"/>
                      <a:gd name="connsiteX8" fmla="*/ 0 w 148670"/>
                      <a:gd name="connsiteY8" fmla="*/ 113523 h 232822"/>
                      <a:gd name="connsiteX9" fmla="*/ 5842 w 148670"/>
                      <a:gd name="connsiteY9" fmla="*/ 47387 h 23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8670" h="232822">
                        <a:moveTo>
                          <a:pt x="19819" y="0"/>
                        </a:moveTo>
                        <a:lnTo>
                          <a:pt x="129524" y="2282"/>
                        </a:lnTo>
                        <a:lnTo>
                          <a:pt x="142828" y="47387"/>
                        </a:lnTo>
                        <a:cubicBezTo>
                          <a:pt x="146590" y="67715"/>
                          <a:pt x="148670" y="90063"/>
                          <a:pt x="148670" y="113523"/>
                        </a:cubicBezTo>
                        <a:cubicBezTo>
                          <a:pt x="148670" y="136982"/>
                          <a:pt x="146590" y="159332"/>
                          <a:pt x="142828" y="179659"/>
                        </a:cubicBezTo>
                        <a:lnTo>
                          <a:pt x="127147" y="232822"/>
                        </a:lnTo>
                        <a:lnTo>
                          <a:pt x="20871" y="230612"/>
                        </a:lnTo>
                        <a:lnTo>
                          <a:pt x="5842" y="179659"/>
                        </a:lnTo>
                        <a:cubicBezTo>
                          <a:pt x="2080" y="159332"/>
                          <a:pt x="0" y="136983"/>
                          <a:pt x="0" y="113523"/>
                        </a:cubicBezTo>
                        <a:cubicBezTo>
                          <a:pt x="0" y="90063"/>
                          <a:pt x="2080" y="67715"/>
                          <a:pt x="5842" y="47387"/>
                        </a:cubicBezTo>
                        <a:close/>
                      </a:path>
                    </a:pathLst>
                  </a:custGeom>
                  <a:pattFill prst="pct60">
                    <a:fgClr>
                      <a:schemeClr val="bg1"/>
                    </a:fgClr>
                    <a:bgClr>
                      <a:schemeClr val="tx1"/>
                    </a:bgClr>
                  </a:patt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81019D8-7766-4064-995F-F8A16FA9DA57}"/>
                </a:ext>
              </a:extLst>
            </p:cNvPr>
            <p:cNvSpPr/>
            <p:nvPr/>
          </p:nvSpPr>
          <p:spPr>
            <a:xfrm>
              <a:off x="1825407" y="2153707"/>
              <a:ext cx="718792" cy="718792"/>
            </a:xfrm>
            <a:prstGeom prst="ellipse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EEBEAAD-1D36-4A7F-A3F9-DF6ECE55D430}"/>
              </a:ext>
            </a:extLst>
          </p:cNvPr>
          <p:cNvGrpSpPr>
            <a:grpSpLocks noChangeAspect="1"/>
          </p:cNvGrpSpPr>
          <p:nvPr/>
        </p:nvGrpSpPr>
        <p:grpSpPr>
          <a:xfrm>
            <a:off x="8370687" y="4091868"/>
            <a:ext cx="540000" cy="540000"/>
            <a:chOff x="1825407" y="2153707"/>
            <a:chExt cx="718792" cy="718792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D95FA98-588F-42AE-B5B5-8F4181F2FB8B}"/>
                </a:ext>
              </a:extLst>
            </p:cNvPr>
            <p:cNvGrpSpPr/>
            <p:nvPr/>
          </p:nvGrpSpPr>
          <p:grpSpPr>
            <a:xfrm rot="19144929">
              <a:off x="1835400" y="2362792"/>
              <a:ext cx="693630" cy="306733"/>
              <a:chOff x="2931851" y="2380009"/>
              <a:chExt cx="652912" cy="216000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680353B-532F-42EF-8F9D-BCBF3A3972D7}"/>
                  </a:ext>
                </a:extLst>
              </p:cNvPr>
              <p:cNvSpPr/>
              <p:nvPr/>
            </p:nvSpPr>
            <p:spPr>
              <a:xfrm rot="5400000">
                <a:off x="3151553" y="2162798"/>
                <a:ext cx="216000" cy="650421"/>
              </a:xfrm>
              <a:custGeom>
                <a:avLst/>
                <a:gdLst>
                  <a:gd name="connsiteX0" fmla="*/ 0 w 257081"/>
                  <a:gd name="connsiteY0" fmla="*/ 21919 h 719312"/>
                  <a:gd name="connsiteX1" fmla="*/ 8266 w 257081"/>
                  <a:gd name="connsiteY1" fmla="*/ 18265 h 719312"/>
                  <a:gd name="connsiteX2" fmla="*/ 213138 w 257081"/>
                  <a:gd name="connsiteY2" fmla="*/ 11798 h 719312"/>
                  <a:gd name="connsiteX3" fmla="*/ 257081 w 257081"/>
                  <a:gd name="connsiteY3" fmla="*/ 28155 h 719312"/>
                  <a:gd name="connsiteX4" fmla="*/ 257081 w 257081"/>
                  <a:gd name="connsiteY4" fmla="*/ 691154 h 719312"/>
                  <a:gd name="connsiteX5" fmla="*/ 234697 w 257081"/>
                  <a:gd name="connsiteY5" fmla="*/ 701047 h 719312"/>
                  <a:gd name="connsiteX6" fmla="*/ 29825 w 257081"/>
                  <a:gd name="connsiteY6" fmla="*/ 707515 h 719312"/>
                  <a:gd name="connsiteX7" fmla="*/ 0 w 257081"/>
                  <a:gd name="connsiteY7" fmla="*/ 696413 h 719312"/>
                  <a:gd name="connsiteX0" fmla="*/ 0 w 290066"/>
                  <a:gd name="connsiteY0" fmla="*/ 21919 h 719312"/>
                  <a:gd name="connsiteX1" fmla="*/ 8266 w 290066"/>
                  <a:gd name="connsiteY1" fmla="*/ 18265 h 719312"/>
                  <a:gd name="connsiteX2" fmla="*/ 213138 w 290066"/>
                  <a:gd name="connsiteY2" fmla="*/ 11798 h 719312"/>
                  <a:gd name="connsiteX3" fmla="*/ 257081 w 290066"/>
                  <a:gd name="connsiteY3" fmla="*/ 28155 h 719312"/>
                  <a:gd name="connsiteX4" fmla="*/ 290066 w 290066"/>
                  <a:gd name="connsiteY4" fmla="*/ 373226 h 719312"/>
                  <a:gd name="connsiteX5" fmla="*/ 257081 w 290066"/>
                  <a:gd name="connsiteY5" fmla="*/ 691154 h 719312"/>
                  <a:gd name="connsiteX6" fmla="*/ 234697 w 290066"/>
                  <a:gd name="connsiteY6" fmla="*/ 701047 h 719312"/>
                  <a:gd name="connsiteX7" fmla="*/ 29825 w 290066"/>
                  <a:gd name="connsiteY7" fmla="*/ 707515 h 719312"/>
                  <a:gd name="connsiteX8" fmla="*/ 0 w 290066"/>
                  <a:gd name="connsiteY8" fmla="*/ 696413 h 719312"/>
                  <a:gd name="connsiteX9" fmla="*/ 0 w 290066"/>
                  <a:gd name="connsiteY9" fmla="*/ 21919 h 719312"/>
                  <a:gd name="connsiteX0" fmla="*/ 26037 w 316103"/>
                  <a:gd name="connsiteY0" fmla="*/ 21919 h 719312"/>
                  <a:gd name="connsiteX1" fmla="*/ 34303 w 316103"/>
                  <a:gd name="connsiteY1" fmla="*/ 18265 h 719312"/>
                  <a:gd name="connsiteX2" fmla="*/ 239175 w 316103"/>
                  <a:gd name="connsiteY2" fmla="*/ 11798 h 719312"/>
                  <a:gd name="connsiteX3" fmla="*/ 283118 w 316103"/>
                  <a:gd name="connsiteY3" fmla="*/ 28155 h 719312"/>
                  <a:gd name="connsiteX4" fmla="*/ 316103 w 316103"/>
                  <a:gd name="connsiteY4" fmla="*/ 373226 h 719312"/>
                  <a:gd name="connsiteX5" fmla="*/ 283118 w 316103"/>
                  <a:gd name="connsiteY5" fmla="*/ 691154 h 719312"/>
                  <a:gd name="connsiteX6" fmla="*/ 260734 w 316103"/>
                  <a:gd name="connsiteY6" fmla="*/ 701047 h 719312"/>
                  <a:gd name="connsiteX7" fmla="*/ 55862 w 316103"/>
                  <a:gd name="connsiteY7" fmla="*/ 707515 h 719312"/>
                  <a:gd name="connsiteX8" fmla="*/ 26037 w 316103"/>
                  <a:gd name="connsiteY8" fmla="*/ 696413 h 719312"/>
                  <a:gd name="connsiteX9" fmla="*/ 0 w 316103"/>
                  <a:gd name="connsiteY9" fmla="*/ 361867 h 719312"/>
                  <a:gd name="connsiteX10" fmla="*/ 26037 w 316103"/>
                  <a:gd name="connsiteY10" fmla="*/ 21919 h 719312"/>
                  <a:gd name="connsiteX0" fmla="*/ 26037 w 334420"/>
                  <a:gd name="connsiteY0" fmla="*/ 21919 h 719312"/>
                  <a:gd name="connsiteX1" fmla="*/ 34303 w 334420"/>
                  <a:gd name="connsiteY1" fmla="*/ 18265 h 719312"/>
                  <a:gd name="connsiteX2" fmla="*/ 239175 w 334420"/>
                  <a:gd name="connsiteY2" fmla="*/ 11798 h 719312"/>
                  <a:gd name="connsiteX3" fmla="*/ 283118 w 334420"/>
                  <a:gd name="connsiteY3" fmla="*/ 28155 h 719312"/>
                  <a:gd name="connsiteX4" fmla="*/ 334420 w 334420"/>
                  <a:gd name="connsiteY4" fmla="*/ 367052 h 719312"/>
                  <a:gd name="connsiteX5" fmla="*/ 283118 w 334420"/>
                  <a:gd name="connsiteY5" fmla="*/ 691154 h 719312"/>
                  <a:gd name="connsiteX6" fmla="*/ 260734 w 334420"/>
                  <a:gd name="connsiteY6" fmla="*/ 701047 h 719312"/>
                  <a:gd name="connsiteX7" fmla="*/ 55862 w 334420"/>
                  <a:gd name="connsiteY7" fmla="*/ 707515 h 719312"/>
                  <a:gd name="connsiteX8" fmla="*/ 26037 w 334420"/>
                  <a:gd name="connsiteY8" fmla="*/ 696413 h 719312"/>
                  <a:gd name="connsiteX9" fmla="*/ 0 w 334420"/>
                  <a:gd name="connsiteY9" fmla="*/ 361867 h 719312"/>
                  <a:gd name="connsiteX10" fmla="*/ 26037 w 334420"/>
                  <a:gd name="connsiteY10" fmla="*/ 21919 h 719312"/>
                  <a:gd name="connsiteX0" fmla="*/ 26037 w 334576"/>
                  <a:gd name="connsiteY0" fmla="*/ 21919 h 719312"/>
                  <a:gd name="connsiteX1" fmla="*/ 34303 w 334576"/>
                  <a:gd name="connsiteY1" fmla="*/ 18265 h 719312"/>
                  <a:gd name="connsiteX2" fmla="*/ 239175 w 334576"/>
                  <a:gd name="connsiteY2" fmla="*/ 11798 h 719312"/>
                  <a:gd name="connsiteX3" fmla="*/ 283118 w 334576"/>
                  <a:gd name="connsiteY3" fmla="*/ 28155 h 719312"/>
                  <a:gd name="connsiteX4" fmla="*/ 334420 w 334576"/>
                  <a:gd name="connsiteY4" fmla="*/ 367052 h 719312"/>
                  <a:gd name="connsiteX5" fmla="*/ 283118 w 334576"/>
                  <a:gd name="connsiteY5" fmla="*/ 691154 h 719312"/>
                  <a:gd name="connsiteX6" fmla="*/ 260734 w 334576"/>
                  <a:gd name="connsiteY6" fmla="*/ 701047 h 719312"/>
                  <a:gd name="connsiteX7" fmla="*/ 55862 w 334576"/>
                  <a:gd name="connsiteY7" fmla="*/ 707515 h 719312"/>
                  <a:gd name="connsiteX8" fmla="*/ 26037 w 334576"/>
                  <a:gd name="connsiteY8" fmla="*/ 696413 h 719312"/>
                  <a:gd name="connsiteX9" fmla="*/ 0 w 334576"/>
                  <a:gd name="connsiteY9" fmla="*/ 361867 h 719312"/>
                  <a:gd name="connsiteX10" fmla="*/ 26037 w 334576"/>
                  <a:gd name="connsiteY10" fmla="*/ 21919 h 719312"/>
                  <a:gd name="connsiteX0" fmla="*/ 27816 w 336355"/>
                  <a:gd name="connsiteY0" fmla="*/ 21919 h 719312"/>
                  <a:gd name="connsiteX1" fmla="*/ 36082 w 336355"/>
                  <a:gd name="connsiteY1" fmla="*/ 18265 h 719312"/>
                  <a:gd name="connsiteX2" fmla="*/ 240954 w 336355"/>
                  <a:gd name="connsiteY2" fmla="*/ 11798 h 719312"/>
                  <a:gd name="connsiteX3" fmla="*/ 284897 w 336355"/>
                  <a:gd name="connsiteY3" fmla="*/ 28155 h 719312"/>
                  <a:gd name="connsiteX4" fmla="*/ 336199 w 336355"/>
                  <a:gd name="connsiteY4" fmla="*/ 367052 h 719312"/>
                  <a:gd name="connsiteX5" fmla="*/ 284897 w 336355"/>
                  <a:gd name="connsiteY5" fmla="*/ 691154 h 719312"/>
                  <a:gd name="connsiteX6" fmla="*/ 262513 w 336355"/>
                  <a:gd name="connsiteY6" fmla="*/ 701047 h 719312"/>
                  <a:gd name="connsiteX7" fmla="*/ 57641 w 336355"/>
                  <a:gd name="connsiteY7" fmla="*/ 707515 h 719312"/>
                  <a:gd name="connsiteX8" fmla="*/ 27816 w 336355"/>
                  <a:gd name="connsiteY8" fmla="*/ 696413 h 719312"/>
                  <a:gd name="connsiteX9" fmla="*/ 1779 w 336355"/>
                  <a:gd name="connsiteY9" fmla="*/ 361867 h 719312"/>
                  <a:gd name="connsiteX10" fmla="*/ 27816 w 336355"/>
                  <a:gd name="connsiteY10" fmla="*/ 21919 h 719312"/>
                  <a:gd name="connsiteX0" fmla="*/ 62377 w 370916"/>
                  <a:gd name="connsiteY0" fmla="*/ 21919 h 719312"/>
                  <a:gd name="connsiteX1" fmla="*/ 70643 w 370916"/>
                  <a:gd name="connsiteY1" fmla="*/ 18265 h 719312"/>
                  <a:gd name="connsiteX2" fmla="*/ 275515 w 370916"/>
                  <a:gd name="connsiteY2" fmla="*/ 11798 h 719312"/>
                  <a:gd name="connsiteX3" fmla="*/ 319458 w 370916"/>
                  <a:gd name="connsiteY3" fmla="*/ 28155 h 719312"/>
                  <a:gd name="connsiteX4" fmla="*/ 370760 w 370916"/>
                  <a:gd name="connsiteY4" fmla="*/ 367052 h 719312"/>
                  <a:gd name="connsiteX5" fmla="*/ 319458 w 370916"/>
                  <a:gd name="connsiteY5" fmla="*/ 691154 h 719312"/>
                  <a:gd name="connsiteX6" fmla="*/ 297074 w 370916"/>
                  <a:gd name="connsiteY6" fmla="*/ 701047 h 719312"/>
                  <a:gd name="connsiteX7" fmla="*/ 92202 w 370916"/>
                  <a:gd name="connsiteY7" fmla="*/ 707515 h 719312"/>
                  <a:gd name="connsiteX8" fmla="*/ 62377 w 370916"/>
                  <a:gd name="connsiteY8" fmla="*/ 696413 h 719312"/>
                  <a:gd name="connsiteX9" fmla="*/ 843 w 370916"/>
                  <a:gd name="connsiteY9" fmla="*/ 362794 h 719312"/>
                  <a:gd name="connsiteX10" fmla="*/ 62377 w 370916"/>
                  <a:gd name="connsiteY10" fmla="*/ 21919 h 7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916" h="719312">
                    <a:moveTo>
                      <a:pt x="62377" y="21919"/>
                    </a:moveTo>
                    <a:lnTo>
                      <a:pt x="70643" y="18265"/>
                    </a:lnTo>
                    <a:cubicBezTo>
                      <a:pt x="136411" y="-3479"/>
                      <a:pt x="207744" y="-6027"/>
                      <a:pt x="275515" y="11798"/>
                    </a:cubicBezTo>
                    <a:lnTo>
                      <a:pt x="319458" y="28155"/>
                    </a:lnTo>
                    <a:cubicBezTo>
                      <a:pt x="319680" y="141548"/>
                      <a:pt x="370538" y="253659"/>
                      <a:pt x="370760" y="367052"/>
                    </a:cubicBezTo>
                    <a:cubicBezTo>
                      <a:pt x="373618" y="477819"/>
                      <a:pt x="336559" y="583120"/>
                      <a:pt x="319458" y="691154"/>
                    </a:cubicBezTo>
                    <a:lnTo>
                      <a:pt x="297074" y="701047"/>
                    </a:lnTo>
                    <a:cubicBezTo>
                      <a:pt x="231306" y="722792"/>
                      <a:pt x="159972" y="725340"/>
                      <a:pt x="92202" y="707515"/>
                    </a:cubicBezTo>
                    <a:lnTo>
                      <a:pt x="62377" y="696413"/>
                    </a:lnTo>
                    <a:cubicBezTo>
                      <a:pt x="53067" y="638805"/>
                      <a:pt x="-7836" y="476110"/>
                      <a:pt x="843" y="362794"/>
                    </a:cubicBezTo>
                    <a:lnTo>
                      <a:pt x="62377" y="21919"/>
                    </a:lnTo>
                    <a:close/>
                  </a:path>
                </a:pathLst>
              </a:custGeom>
              <a:solidFill>
                <a:srgbClr val="FEF4B8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4D53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809357F4-A149-4B5E-8121-B95234A8B0A9}"/>
                  </a:ext>
                </a:extLst>
              </p:cNvPr>
              <p:cNvSpPr/>
              <p:nvPr/>
            </p:nvSpPr>
            <p:spPr>
              <a:xfrm rot="5400000">
                <a:off x="3185243" y="2166004"/>
                <a:ext cx="143638" cy="650421"/>
              </a:xfrm>
              <a:custGeom>
                <a:avLst/>
                <a:gdLst>
                  <a:gd name="connsiteX0" fmla="*/ 0 w 257081"/>
                  <a:gd name="connsiteY0" fmla="*/ 21919 h 719312"/>
                  <a:gd name="connsiteX1" fmla="*/ 8266 w 257081"/>
                  <a:gd name="connsiteY1" fmla="*/ 18265 h 719312"/>
                  <a:gd name="connsiteX2" fmla="*/ 213138 w 257081"/>
                  <a:gd name="connsiteY2" fmla="*/ 11798 h 719312"/>
                  <a:gd name="connsiteX3" fmla="*/ 257081 w 257081"/>
                  <a:gd name="connsiteY3" fmla="*/ 28155 h 719312"/>
                  <a:gd name="connsiteX4" fmla="*/ 257081 w 257081"/>
                  <a:gd name="connsiteY4" fmla="*/ 691154 h 719312"/>
                  <a:gd name="connsiteX5" fmla="*/ 234697 w 257081"/>
                  <a:gd name="connsiteY5" fmla="*/ 701047 h 719312"/>
                  <a:gd name="connsiteX6" fmla="*/ 29825 w 257081"/>
                  <a:gd name="connsiteY6" fmla="*/ 707515 h 719312"/>
                  <a:gd name="connsiteX7" fmla="*/ 0 w 257081"/>
                  <a:gd name="connsiteY7" fmla="*/ 696413 h 719312"/>
                  <a:gd name="connsiteX0" fmla="*/ 0 w 290066"/>
                  <a:gd name="connsiteY0" fmla="*/ 21919 h 719312"/>
                  <a:gd name="connsiteX1" fmla="*/ 8266 w 290066"/>
                  <a:gd name="connsiteY1" fmla="*/ 18265 h 719312"/>
                  <a:gd name="connsiteX2" fmla="*/ 213138 w 290066"/>
                  <a:gd name="connsiteY2" fmla="*/ 11798 h 719312"/>
                  <a:gd name="connsiteX3" fmla="*/ 257081 w 290066"/>
                  <a:gd name="connsiteY3" fmla="*/ 28155 h 719312"/>
                  <a:gd name="connsiteX4" fmla="*/ 290066 w 290066"/>
                  <a:gd name="connsiteY4" fmla="*/ 373226 h 719312"/>
                  <a:gd name="connsiteX5" fmla="*/ 257081 w 290066"/>
                  <a:gd name="connsiteY5" fmla="*/ 691154 h 719312"/>
                  <a:gd name="connsiteX6" fmla="*/ 234697 w 290066"/>
                  <a:gd name="connsiteY6" fmla="*/ 701047 h 719312"/>
                  <a:gd name="connsiteX7" fmla="*/ 29825 w 290066"/>
                  <a:gd name="connsiteY7" fmla="*/ 707515 h 719312"/>
                  <a:gd name="connsiteX8" fmla="*/ 0 w 290066"/>
                  <a:gd name="connsiteY8" fmla="*/ 696413 h 719312"/>
                  <a:gd name="connsiteX9" fmla="*/ 0 w 290066"/>
                  <a:gd name="connsiteY9" fmla="*/ 21919 h 719312"/>
                  <a:gd name="connsiteX0" fmla="*/ 26037 w 316103"/>
                  <a:gd name="connsiteY0" fmla="*/ 21919 h 719312"/>
                  <a:gd name="connsiteX1" fmla="*/ 34303 w 316103"/>
                  <a:gd name="connsiteY1" fmla="*/ 18265 h 719312"/>
                  <a:gd name="connsiteX2" fmla="*/ 239175 w 316103"/>
                  <a:gd name="connsiteY2" fmla="*/ 11798 h 719312"/>
                  <a:gd name="connsiteX3" fmla="*/ 283118 w 316103"/>
                  <a:gd name="connsiteY3" fmla="*/ 28155 h 719312"/>
                  <a:gd name="connsiteX4" fmla="*/ 316103 w 316103"/>
                  <a:gd name="connsiteY4" fmla="*/ 373226 h 719312"/>
                  <a:gd name="connsiteX5" fmla="*/ 283118 w 316103"/>
                  <a:gd name="connsiteY5" fmla="*/ 691154 h 719312"/>
                  <a:gd name="connsiteX6" fmla="*/ 260734 w 316103"/>
                  <a:gd name="connsiteY6" fmla="*/ 701047 h 719312"/>
                  <a:gd name="connsiteX7" fmla="*/ 55862 w 316103"/>
                  <a:gd name="connsiteY7" fmla="*/ 707515 h 719312"/>
                  <a:gd name="connsiteX8" fmla="*/ 26037 w 316103"/>
                  <a:gd name="connsiteY8" fmla="*/ 696413 h 719312"/>
                  <a:gd name="connsiteX9" fmla="*/ 0 w 316103"/>
                  <a:gd name="connsiteY9" fmla="*/ 361867 h 719312"/>
                  <a:gd name="connsiteX10" fmla="*/ 26037 w 316103"/>
                  <a:gd name="connsiteY10" fmla="*/ 21919 h 719312"/>
                  <a:gd name="connsiteX0" fmla="*/ 26037 w 334420"/>
                  <a:gd name="connsiteY0" fmla="*/ 21919 h 719312"/>
                  <a:gd name="connsiteX1" fmla="*/ 34303 w 334420"/>
                  <a:gd name="connsiteY1" fmla="*/ 18265 h 719312"/>
                  <a:gd name="connsiteX2" fmla="*/ 239175 w 334420"/>
                  <a:gd name="connsiteY2" fmla="*/ 11798 h 719312"/>
                  <a:gd name="connsiteX3" fmla="*/ 283118 w 334420"/>
                  <a:gd name="connsiteY3" fmla="*/ 28155 h 719312"/>
                  <a:gd name="connsiteX4" fmla="*/ 334420 w 334420"/>
                  <a:gd name="connsiteY4" fmla="*/ 367052 h 719312"/>
                  <a:gd name="connsiteX5" fmla="*/ 283118 w 334420"/>
                  <a:gd name="connsiteY5" fmla="*/ 691154 h 719312"/>
                  <a:gd name="connsiteX6" fmla="*/ 260734 w 334420"/>
                  <a:gd name="connsiteY6" fmla="*/ 701047 h 719312"/>
                  <a:gd name="connsiteX7" fmla="*/ 55862 w 334420"/>
                  <a:gd name="connsiteY7" fmla="*/ 707515 h 719312"/>
                  <a:gd name="connsiteX8" fmla="*/ 26037 w 334420"/>
                  <a:gd name="connsiteY8" fmla="*/ 696413 h 719312"/>
                  <a:gd name="connsiteX9" fmla="*/ 0 w 334420"/>
                  <a:gd name="connsiteY9" fmla="*/ 361867 h 719312"/>
                  <a:gd name="connsiteX10" fmla="*/ 26037 w 334420"/>
                  <a:gd name="connsiteY10" fmla="*/ 21919 h 719312"/>
                  <a:gd name="connsiteX0" fmla="*/ 26037 w 334576"/>
                  <a:gd name="connsiteY0" fmla="*/ 21919 h 719312"/>
                  <a:gd name="connsiteX1" fmla="*/ 34303 w 334576"/>
                  <a:gd name="connsiteY1" fmla="*/ 18265 h 719312"/>
                  <a:gd name="connsiteX2" fmla="*/ 239175 w 334576"/>
                  <a:gd name="connsiteY2" fmla="*/ 11798 h 719312"/>
                  <a:gd name="connsiteX3" fmla="*/ 283118 w 334576"/>
                  <a:gd name="connsiteY3" fmla="*/ 28155 h 719312"/>
                  <a:gd name="connsiteX4" fmla="*/ 334420 w 334576"/>
                  <a:gd name="connsiteY4" fmla="*/ 367052 h 719312"/>
                  <a:gd name="connsiteX5" fmla="*/ 283118 w 334576"/>
                  <a:gd name="connsiteY5" fmla="*/ 691154 h 719312"/>
                  <a:gd name="connsiteX6" fmla="*/ 260734 w 334576"/>
                  <a:gd name="connsiteY6" fmla="*/ 701047 h 719312"/>
                  <a:gd name="connsiteX7" fmla="*/ 55862 w 334576"/>
                  <a:gd name="connsiteY7" fmla="*/ 707515 h 719312"/>
                  <a:gd name="connsiteX8" fmla="*/ 26037 w 334576"/>
                  <a:gd name="connsiteY8" fmla="*/ 696413 h 719312"/>
                  <a:gd name="connsiteX9" fmla="*/ 0 w 334576"/>
                  <a:gd name="connsiteY9" fmla="*/ 361867 h 719312"/>
                  <a:gd name="connsiteX10" fmla="*/ 26037 w 334576"/>
                  <a:gd name="connsiteY10" fmla="*/ 21919 h 719312"/>
                  <a:gd name="connsiteX0" fmla="*/ 27816 w 336355"/>
                  <a:gd name="connsiteY0" fmla="*/ 21919 h 719312"/>
                  <a:gd name="connsiteX1" fmla="*/ 36082 w 336355"/>
                  <a:gd name="connsiteY1" fmla="*/ 18265 h 719312"/>
                  <a:gd name="connsiteX2" fmla="*/ 240954 w 336355"/>
                  <a:gd name="connsiteY2" fmla="*/ 11798 h 719312"/>
                  <a:gd name="connsiteX3" fmla="*/ 284897 w 336355"/>
                  <a:gd name="connsiteY3" fmla="*/ 28155 h 719312"/>
                  <a:gd name="connsiteX4" fmla="*/ 336199 w 336355"/>
                  <a:gd name="connsiteY4" fmla="*/ 367052 h 719312"/>
                  <a:gd name="connsiteX5" fmla="*/ 284897 w 336355"/>
                  <a:gd name="connsiteY5" fmla="*/ 691154 h 719312"/>
                  <a:gd name="connsiteX6" fmla="*/ 262513 w 336355"/>
                  <a:gd name="connsiteY6" fmla="*/ 701047 h 719312"/>
                  <a:gd name="connsiteX7" fmla="*/ 57641 w 336355"/>
                  <a:gd name="connsiteY7" fmla="*/ 707515 h 719312"/>
                  <a:gd name="connsiteX8" fmla="*/ 27816 w 336355"/>
                  <a:gd name="connsiteY8" fmla="*/ 696413 h 719312"/>
                  <a:gd name="connsiteX9" fmla="*/ 1779 w 336355"/>
                  <a:gd name="connsiteY9" fmla="*/ 361867 h 719312"/>
                  <a:gd name="connsiteX10" fmla="*/ 27816 w 336355"/>
                  <a:gd name="connsiteY10" fmla="*/ 21919 h 719312"/>
                  <a:gd name="connsiteX0" fmla="*/ 62377 w 370916"/>
                  <a:gd name="connsiteY0" fmla="*/ 21919 h 719312"/>
                  <a:gd name="connsiteX1" fmla="*/ 70643 w 370916"/>
                  <a:gd name="connsiteY1" fmla="*/ 18265 h 719312"/>
                  <a:gd name="connsiteX2" fmla="*/ 275515 w 370916"/>
                  <a:gd name="connsiteY2" fmla="*/ 11798 h 719312"/>
                  <a:gd name="connsiteX3" fmla="*/ 319458 w 370916"/>
                  <a:gd name="connsiteY3" fmla="*/ 28155 h 719312"/>
                  <a:gd name="connsiteX4" fmla="*/ 370760 w 370916"/>
                  <a:gd name="connsiteY4" fmla="*/ 367052 h 719312"/>
                  <a:gd name="connsiteX5" fmla="*/ 319458 w 370916"/>
                  <a:gd name="connsiteY5" fmla="*/ 691154 h 719312"/>
                  <a:gd name="connsiteX6" fmla="*/ 297074 w 370916"/>
                  <a:gd name="connsiteY6" fmla="*/ 701047 h 719312"/>
                  <a:gd name="connsiteX7" fmla="*/ 92202 w 370916"/>
                  <a:gd name="connsiteY7" fmla="*/ 707515 h 719312"/>
                  <a:gd name="connsiteX8" fmla="*/ 62377 w 370916"/>
                  <a:gd name="connsiteY8" fmla="*/ 696413 h 719312"/>
                  <a:gd name="connsiteX9" fmla="*/ 843 w 370916"/>
                  <a:gd name="connsiteY9" fmla="*/ 362794 h 719312"/>
                  <a:gd name="connsiteX10" fmla="*/ 62377 w 370916"/>
                  <a:gd name="connsiteY10" fmla="*/ 21919 h 719312"/>
                  <a:gd name="connsiteX0" fmla="*/ 68765 w 377304"/>
                  <a:gd name="connsiteY0" fmla="*/ 21919 h 719312"/>
                  <a:gd name="connsiteX1" fmla="*/ 77031 w 377304"/>
                  <a:gd name="connsiteY1" fmla="*/ 18265 h 719312"/>
                  <a:gd name="connsiteX2" fmla="*/ 281903 w 377304"/>
                  <a:gd name="connsiteY2" fmla="*/ 11798 h 719312"/>
                  <a:gd name="connsiteX3" fmla="*/ 325846 w 377304"/>
                  <a:gd name="connsiteY3" fmla="*/ 28155 h 719312"/>
                  <a:gd name="connsiteX4" fmla="*/ 377148 w 377304"/>
                  <a:gd name="connsiteY4" fmla="*/ 367052 h 719312"/>
                  <a:gd name="connsiteX5" fmla="*/ 325846 w 377304"/>
                  <a:gd name="connsiteY5" fmla="*/ 691154 h 719312"/>
                  <a:gd name="connsiteX6" fmla="*/ 303462 w 377304"/>
                  <a:gd name="connsiteY6" fmla="*/ 701047 h 719312"/>
                  <a:gd name="connsiteX7" fmla="*/ 98590 w 377304"/>
                  <a:gd name="connsiteY7" fmla="*/ 707515 h 719312"/>
                  <a:gd name="connsiteX8" fmla="*/ 7435 w 377304"/>
                  <a:gd name="connsiteY8" fmla="*/ 699046 h 719312"/>
                  <a:gd name="connsiteX9" fmla="*/ 7231 w 377304"/>
                  <a:gd name="connsiteY9" fmla="*/ 362794 h 719312"/>
                  <a:gd name="connsiteX10" fmla="*/ 68765 w 377304"/>
                  <a:gd name="connsiteY10" fmla="*/ 21919 h 719312"/>
                  <a:gd name="connsiteX0" fmla="*/ 23380 w 374847"/>
                  <a:gd name="connsiteY0" fmla="*/ 19286 h 719312"/>
                  <a:gd name="connsiteX1" fmla="*/ 74574 w 374847"/>
                  <a:gd name="connsiteY1" fmla="*/ 18265 h 719312"/>
                  <a:gd name="connsiteX2" fmla="*/ 279446 w 374847"/>
                  <a:gd name="connsiteY2" fmla="*/ 11798 h 719312"/>
                  <a:gd name="connsiteX3" fmla="*/ 323389 w 374847"/>
                  <a:gd name="connsiteY3" fmla="*/ 28155 h 719312"/>
                  <a:gd name="connsiteX4" fmla="*/ 374691 w 374847"/>
                  <a:gd name="connsiteY4" fmla="*/ 367052 h 719312"/>
                  <a:gd name="connsiteX5" fmla="*/ 323389 w 374847"/>
                  <a:gd name="connsiteY5" fmla="*/ 691154 h 719312"/>
                  <a:gd name="connsiteX6" fmla="*/ 301005 w 374847"/>
                  <a:gd name="connsiteY6" fmla="*/ 701047 h 719312"/>
                  <a:gd name="connsiteX7" fmla="*/ 96133 w 374847"/>
                  <a:gd name="connsiteY7" fmla="*/ 707515 h 719312"/>
                  <a:gd name="connsiteX8" fmla="*/ 4978 w 374847"/>
                  <a:gd name="connsiteY8" fmla="*/ 699046 h 719312"/>
                  <a:gd name="connsiteX9" fmla="*/ 4774 w 374847"/>
                  <a:gd name="connsiteY9" fmla="*/ 362794 h 719312"/>
                  <a:gd name="connsiteX10" fmla="*/ 23380 w 374847"/>
                  <a:gd name="connsiteY10" fmla="*/ 19286 h 719312"/>
                  <a:gd name="connsiteX0" fmla="*/ 23380 w 378023"/>
                  <a:gd name="connsiteY0" fmla="*/ 19286 h 719312"/>
                  <a:gd name="connsiteX1" fmla="*/ 74574 w 378023"/>
                  <a:gd name="connsiteY1" fmla="*/ 18265 h 719312"/>
                  <a:gd name="connsiteX2" fmla="*/ 279446 w 378023"/>
                  <a:gd name="connsiteY2" fmla="*/ 11798 h 719312"/>
                  <a:gd name="connsiteX3" fmla="*/ 323389 w 378023"/>
                  <a:gd name="connsiteY3" fmla="*/ 28155 h 719312"/>
                  <a:gd name="connsiteX4" fmla="*/ 374691 w 378023"/>
                  <a:gd name="connsiteY4" fmla="*/ 367052 h 719312"/>
                  <a:gd name="connsiteX5" fmla="*/ 366330 w 378023"/>
                  <a:gd name="connsiteY5" fmla="*/ 693788 h 719312"/>
                  <a:gd name="connsiteX6" fmla="*/ 301005 w 378023"/>
                  <a:gd name="connsiteY6" fmla="*/ 701047 h 719312"/>
                  <a:gd name="connsiteX7" fmla="*/ 96133 w 378023"/>
                  <a:gd name="connsiteY7" fmla="*/ 707515 h 719312"/>
                  <a:gd name="connsiteX8" fmla="*/ 4978 w 378023"/>
                  <a:gd name="connsiteY8" fmla="*/ 699046 h 719312"/>
                  <a:gd name="connsiteX9" fmla="*/ 4774 w 378023"/>
                  <a:gd name="connsiteY9" fmla="*/ 362794 h 719312"/>
                  <a:gd name="connsiteX10" fmla="*/ 23380 w 378023"/>
                  <a:gd name="connsiteY10" fmla="*/ 19286 h 719312"/>
                  <a:gd name="connsiteX0" fmla="*/ 23380 w 378023"/>
                  <a:gd name="connsiteY0" fmla="*/ 19286 h 719312"/>
                  <a:gd name="connsiteX1" fmla="*/ 74574 w 378023"/>
                  <a:gd name="connsiteY1" fmla="*/ 18265 h 719312"/>
                  <a:gd name="connsiteX2" fmla="*/ 279446 w 378023"/>
                  <a:gd name="connsiteY2" fmla="*/ 11798 h 719312"/>
                  <a:gd name="connsiteX3" fmla="*/ 360191 w 378023"/>
                  <a:gd name="connsiteY3" fmla="*/ 38688 h 719312"/>
                  <a:gd name="connsiteX4" fmla="*/ 374691 w 378023"/>
                  <a:gd name="connsiteY4" fmla="*/ 367052 h 719312"/>
                  <a:gd name="connsiteX5" fmla="*/ 366330 w 378023"/>
                  <a:gd name="connsiteY5" fmla="*/ 693788 h 719312"/>
                  <a:gd name="connsiteX6" fmla="*/ 301005 w 378023"/>
                  <a:gd name="connsiteY6" fmla="*/ 701047 h 719312"/>
                  <a:gd name="connsiteX7" fmla="*/ 96133 w 378023"/>
                  <a:gd name="connsiteY7" fmla="*/ 707515 h 719312"/>
                  <a:gd name="connsiteX8" fmla="*/ 4978 w 378023"/>
                  <a:gd name="connsiteY8" fmla="*/ 699046 h 719312"/>
                  <a:gd name="connsiteX9" fmla="*/ 4774 w 378023"/>
                  <a:gd name="connsiteY9" fmla="*/ 362794 h 719312"/>
                  <a:gd name="connsiteX10" fmla="*/ 23380 w 378023"/>
                  <a:gd name="connsiteY10" fmla="*/ 19286 h 719312"/>
                  <a:gd name="connsiteX0" fmla="*/ 23380 w 370360"/>
                  <a:gd name="connsiteY0" fmla="*/ 19286 h 719312"/>
                  <a:gd name="connsiteX1" fmla="*/ 74574 w 370360"/>
                  <a:gd name="connsiteY1" fmla="*/ 18265 h 719312"/>
                  <a:gd name="connsiteX2" fmla="*/ 279446 w 370360"/>
                  <a:gd name="connsiteY2" fmla="*/ 11798 h 719312"/>
                  <a:gd name="connsiteX3" fmla="*/ 360191 w 370360"/>
                  <a:gd name="connsiteY3" fmla="*/ 38688 h 719312"/>
                  <a:gd name="connsiteX4" fmla="*/ 337889 w 370360"/>
                  <a:gd name="connsiteY4" fmla="*/ 367052 h 719312"/>
                  <a:gd name="connsiteX5" fmla="*/ 366330 w 370360"/>
                  <a:gd name="connsiteY5" fmla="*/ 693788 h 719312"/>
                  <a:gd name="connsiteX6" fmla="*/ 301005 w 370360"/>
                  <a:gd name="connsiteY6" fmla="*/ 701047 h 719312"/>
                  <a:gd name="connsiteX7" fmla="*/ 96133 w 370360"/>
                  <a:gd name="connsiteY7" fmla="*/ 707515 h 719312"/>
                  <a:gd name="connsiteX8" fmla="*/ 4978 w 370360"/>
                  <a:gd name="connsiteY8" fmla="*/ 699046 h 719312"/>
                  <a:gd name="connsiteX9" fmla="*/ 4774 w 370360"/>
                  <a:gd name="connsiteY9" fmla="*/ 362794 h 719312"/>
                  <a:gd name="connsiteX10" fmla="*/ 23380 w 370360"/>
                  <a:gd name="connsiteY10" fmla="*/ 19286 h 719312"/>
                  <a:gd name="connsiteX0" fmla="*/ 23380 w 371517"/>
                  <a:gd name="connsiteY0" fmla="*/ 19286 h 719312"/>
                  <a:gd name="connsiteX1" fmla="*/ 74574 w 371517"/>
                  <a:gd name="connsiteY1" fmla="*/ 18265 h 719312"/>
                  <a:gd name="connsiteX2" fmla="*/ 279446 w 371517"/>
                  <a:gd name="connsiteY2" fmla="*/ 11798 h 719312"/>
                  <a:gd name="connsiteX3" fmla="*/ 360191 w 371517"/>
                  <a:gd name="connsiteY3" fmla="*/ 38688 h 719312"/>
                  <a:gd name="connsiteX4" fmla="*/ 350162 w 371517"/>
                  <a:gd name="connsiteY4" fmla="*/ 367051 h 719312"/>
                  <a:gd name="connsiteX5" fmla="*/ 366330 w 371517"/>
                  <a:gd name="connsiteY5" fmla="*/ 693788 h 719312"/>
                  <a:gd name="connsiteX6" fmla="*/ 301005 w 371517"/>
                  <a:gd name="connsiteY6" fmla="*/ 701047 h 719312"/>
                  <a:gd name="connsiteX7" fmla="*/ 96133 w 371517"/>
                  <a:gd name="connsiteY7" fmla="*/ 707515 h 719312"/>
                  <a:gd name="connsiteX8" fmla="*/ 4978 w 371517"/>
                  <a:gd name="connsiteY8" fmla="*/ 699046 h 719312"/>
                  <a:gd name="connsiteX9" fmla="*/ 4774 w 371517"/>
                  <a:gd name="connsiteY9" fmla="*/ 362794 h 719312"/>
                  <a:gd name="connsiteX10" fmla="*/ 23380 w 371517"/>
                  <a:gd name="connsiteY10" fmla="*/ 19286 h 719312"/>
                  <a:gd name="connsiteX0" fmla="*/ 21847 w 369984"/>
                  <a:gd name="connsiteY0" fmla="*/ 19286 h 719312"/>
                  <a:gd name="connsiteX1" fmla="*/ 73041 w 369984"/>
                  <a:gd name="connsiteY1" fmla="*/ 18265 h 719312"/>
                  <a:gd name="connsiteX2" fmla="*/ 277913 w 369984"/>
                  <a:gd name="connsiteY2" fmla="*/ 11798 h 719312"/>
                  <a:gd name="connsiteX3" fmla="*/ 358658 w 369984"/>
                  <a:gd name="connsiteY3" fmla="*/ 38688 h 719312"/>
                  <a:gd name="connsiteX4" fmla="*/ 348629 w 369984"/>
                  <a:gd name="connsiteY4" fmla="*/ 367051 h 719312"/>
                  <a:gd name="connsiteX5" fmla="*/ 364797 w 369984"/>
                  <a:gd name="connsiteY5" fmla="*/ 693788 h 719312"/>
                  <a:gd name="connsiteX6" fmla="*/ 299472 w 369984"/>
                  <a:gd name="connsiteY6" fmla="*/ 701047 h 719312"/>
                  <a:gd name="connsiteX7" fmla="*/ 94600 w 369984"/>
                  <a:gd name="connsiteY7" fmla="*/ 707515 h 719312"/>
                  <a:gd name="connsiteX8" fmla="*/ 3445 w 369984"/>
                  <a:gd name="connsiteY8" fmla="*/ 699046 h 719312"/>
                  <a:gd name="connsiteX9" fmla="*/ 9376 w 369984"/>
                  <a:gd name="connsiteY9" fmla="*/ 365427 h 719312"/>
                  <a:gd name="connsiteX10" fmla="*/ 21847 w 369984"/>
                  <a:gd name="connsiteY10" fmla="*/ 19286 h 7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984" h="719312">
                    <a:moveTo>
                      <a:pt x="21847" y="19286"/>
                    </a:moveTo>
                    <a:lnTo>
                      <a:pt x="73041" y="18265"/>
                    </a:lnTo>
                    <a:cubicBezTo>
                      <a:pt x="138809" y="-3479"/>
                      <a:pt x="210142" y="-6027"/>
                      <a:pt x="277913" y="11798"/>
                    </a:cubicBezTo>
                    <a:lnTo>
                      <a:pt x="358658" y="38688"/>
                    </a:lnTo>
                    <a:cubicBezTo>
                      <a:pt x="358880" y="152081"/>
                      <a:pt x="348407" y="253658"/>
                      <a:pt x="348629" y="367051"/>
                    </a:cubicBezTo>
                    <a:cubicBezTo>
                      <a:pt x="351487" y="477818"/>
                      <a:pt x="381898" y="585754"/>
                      <a:pt x="364797" y="693788"/>
                    </a:cubicBezTo>
                    <a:lnTo>
                      <a:pt x="299472" y="701047"/>
                    </a:lnTo>
                    <a:cubicBezTo>
                      <a:pt x="233704" y="722792"/>
                      <a:pt x="162370" y="725340"/>
                      <a:pt x="94600" y="707515"/>
                    </a:cubicBezTo>
                    <a:lnTo>
                      <a:pt x="3445" y="699046"/>
                    </a:lnTo>
                    <a:cubicBezTo>
                      <a:pt x="-5865" y="641438"/>
                      <a:pt x="6309" y="478720"/>
                      <a:pt x="9376" y="365427"/>
                    </a:cubicBezTo>
                    <a:cubicBezTo>
                      <a:pt x="12443" y="252134"/>
                      <a:pt x="1336" y="132911"/>
                      <a:pt x="21847" y="192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04D53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E96674A-5C6E-4258-AA38-2716A9416502}"/>
                  </a:ext>
                </a:extLst>
              </p:cNvPr>
              <p:cNvGrpSpPr/>
              <p:nvPr/>
            </p:nvGrpSpPr>
            <p:grpSpPr>
              <a:xfrm>
                <a:off x="2931853" y="2412996"/>
                <a:ext cx="650422" cy="150024"/>
                <a:chOff x="2931653" y="2414932"/>
                <a:chExt cx="622474" cy="150024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7626C69-9575-4FE4-9DF0-4245D235A7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1651" y="2492868"/>
                  <a:ext cx="622474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712B55E1-8779-4918-8EAF-55B58518D5FB}"/>
                    </a:ext>
                  </a:extLst>
                </p:cNvPr>
                <p:cNvGrpSpPr/>
                <p:nvPr/>
              </p:nvGrpSpPr>
              <p:grpSpPr>
                <a:xfrm rot="420000">
                  <a:off x="3072981" y="2414932"/>
                  <a:ext cx="339815" cy="150024"/>
                  <a:chOff x="2007847" y="2447027"/>
                  <a:chExt cx="339815" cy="150024"/>
                </a:xfrm>
              </p:grpSpPr>
              <p:sp>
                <p:nvSpPr>
                  <p:cNvPr id="162" name="Oval 11">
                    <a:extLst>
                      <a:ext uri="{FF2B5EF4-FFF2-40B4-BE49-F238E27FC236}">
                        <a16:creationId xmlns:a16="http://schemas.microsoft.com/office/drawing/2014/main" id="{C399CC5F-52D1-423C-A285-873C17A1458D}"/>
                      </a:ext>
                    </a:extLst>
                  </p:cNvPr>
                  <p:cNvSpPr/>
                  <p:nvPr/>
                </p:nvSpPr>
                <p:spPr>
                  <a:xfrm rot="4981034">
                    <a:off x="2103420" y="2352809"/>
                    <a:ext cx="148669" cy="3398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90ECB28C-CEBF-48FB-8768-B4DDCB5D904C}"/>
                      </a:ext>
                    </a:extLst>
                  </p:cNvPr>
                  <p:cNvSpPr/>
                  <p:nvPr/>
                </p:nvSpPr>
                <p:spPr>
                  <a:xfrm rot="4981034">
                    <a:off x="2103418" y="2404951"/>
                    <a:ext cx="148670" cy="232822"/>
                  </a:xfrm>
                  <a:custGeom>
                    <a:avLst/>
                    <a:gdLst>
                      <a:gd name="connsiteX0" fmla="*/ 19819 w 148670"/>
                      <a:gd name="connsiteY0" fmla="*/ 0 h 232822"/>
                      <a:gd name="connsiteX1" fmla="*/ 129524 w 148670"/>
                      <a:gd name="connsiteY1" fmla="*/ 2282 h 232822"/>
                      <a:gd name="connsiteX2" fmla="*/ 142828 w 148670"/>
                      <a:gd name="connsiteY2" fmla="*/ 47387 h 232822"/>
                      <a:gd name="connsiteX3" fmla="*/ 148670 w 148670"/>
                      <a:gd name="connsiteY3" fmla="*/ 113523 h 232822"/>
                      <a:gd name="connsiteX4" fmla="*/ 142828 w 148670"/>
                      <a:gd name="connsiteY4" fmla="*/ 179659 h 232822"/>
                      <a:gd name="connsiteX5" fmla="*/ 127147 w 148670"/>
                      <a:gd name="connsiteY5" fmla="*/ 232822 h 232822"/>
                      <a:gd name="connsiteX6" fmla="*/ 20871 w 148670"/>
                      <a:gd name="connsiteY6" fmla="*/ 230612 h 232822"/>
                      <a:gd name="connsiteX7" fmla="*/ 5842 w 148670"/>
                      <a:gd name="connsiteY7" fmla="*/ 179659 h 232822"/>
                      <a:gd name="connsiteX8" fmla="*/ 0 w 148670"/>
                      <a:gd name="connsiteY8" fmla="*/ 113523 h 232822"/>
                      <a:gd name="connsiteX9" fmla="*/ 5842 w 148670"/>
                      <a:gd name="connsiteY9" fmla="*/ 47387 h 23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8670" h="232822">
                        <a:moveTo>
                          <a:pt x="19819" y="0"/>
                        </a:moveTo>
                        <a:lnTo>
                          <a:pt x="129524" y="2282"/>
                        </a:lnTo>
                        <a:lnTo>
                          <a:pt x="142828" y="47387"/>
                        </a:lnTo>
                        <a:cubicBezTo>
                          <a:pt x="146590" y="67715"/>
                          <a:pt x="148670" y="90063"/>
                          <a:pt x="148670" y="113523"/>
                        </a:cubicBezTo>
                        <a:cubicBezTo>
                          <a:pt x="148670" y="136982"/>
                          <a:pt x="146590" y="159332"/>
                          <a:pt x="142828" y="179659"/>
                        </a:cubicBezTo>
                        <a:lnTo>
                          <a:pt x="127147" y="232822"/>
                        </a:lnTo>
                        <a:lnTo>
                          <a:pt x="20871" y="230612"/>
                        </a:lnTo>
                        <a:lnTo>
                          <a:pt x="5842" y="179659"/>
                        </a:lnTo>
                        <a:cubicBezTo>
                          <a:pt x="2080" y="159332"/>
                          <a:pt x="0" y="136983"/>
                          <a:pt x="0" y="113523"/>
                        </a:cubicBezTo>
                        <a:cubicBezTo>
                          <a:pt x="0" y="90063"/>
                          <a:pt x="2080" y="67715"/>
                          <a:pt x="5842" y="47387"/>
                        </a:cubicBezTo>
                        <a:close/>
                      </a:path>
                    </a:pathLst>
                  </a:custGeom>
                  <a:pattFill prst="pct60">
                    <a:fgClr>
                      <a:schemeClr val="bg1"/>
                    </a:fgClr>
                    <a:bgClr>
                      <a:schemeClr val="tx1"/>
                    </a:bgClr>
                  </a:patt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B78C4A8-53D9-4340-8FC7-529F3FD9D41D}"/>
                </a:ext>
              </a:extLst>
            </p:cNvPr>
            <p:cNvSpPr/>
            <p:nvPr/>
          </p:nvSpPr>
          <p:spPr>
            <a:xfrm>
              <a:off x="1825407" y="2153707"/>
              <a:ext cx="718792" cy="718792"/>
            </a:xfrm>
            <a:prstGeom prst="ellipse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EF4AEF3-D00D-47B4-8F05-964A67331CF0}"/>
              </a:ext>
            </a:extLst>
          </p:cNvPr>
          <p:cNvGrpSpPr/>
          <p:nvPr/>
        </p:nvGrpSpPr>
        <p:grpSpPr>
          <a:xfrm>
            <a:off x="1468475" y="2076987"/>
            <a:ext cx="398227" cy="387464"/>
            <a:chOff x="2124075" y="3309938"/>
            <a:chExt cx="528638" cy="514350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228" name="Freeform 174">
              <a:extLst>
                <a:ext uri="{FF2B5EF4-FFF2-40B4-BE49-F238E27FC236}">
                  <a16:creationId xmlns:a16="http://schemas.microsoft.com/office/drawing/2014/main" id="{1C8E29CB-7C52-48B7-892C-7F35F0D3D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075" y="3348038"/>
              <a:ext cx="444500" cy="476250"/>
            </a:xfrm>
            <a:custGeom>
              <a:avLst/>
              <a:gdLst>
                <a:gd name="T0" fmla="*/ 84 w 137"/>
                <a:gd name="T1" fmla="*/ 93 h 147"/>
                <a:gd name="T2" fmla="*/ 78 w 137"/>
                <a:gd name="T3" fmla="*/ 105 h 147"/>
                <a:gd name="T4" fmla="*/ 59 w 137"/>
                <a:gd name="T5" fmla="*/ 88 h 147"/>
                <a:gd name="T6" fmla="*/ 42 w 137"/>
                <a:gd name="T7" fmla="*/ 62 h 147"/>
                <a:gd name="T8" fmla="*/ 53 w 137"/>
                <a:gd name="T9" fmla="*/ 57 h 147"/>
                <a:gd name="T10" fmla="*/ 34 w 137"/>
                <a:gd name="T11" fmla="*/ 3 h 147"/>
                <a:gd name="T12" fmla="*/ 28 w 137"/>
                <a:gd name="T13" fmla="*/ 3 h 147"/>
                <a:gd name="T14" fmla="*/ 9 w 137"/>
                <a:gd name="T15" fmla="*/ 28 h 147"/>
                <a:gd name="T16" fmla="*/ 28 w 137"/>
                <a:gd name="T17" fmla="*/ 93 h 147"/>
                <a:gd name="T18" fmla="*/ 39 w 137"/>
                <a:gd name="T19" fmla="*/ 108 h 147"/>
                <a:gd name="T20" fmla="*/ 42 w 137"/>
                <a:gd name="T21" fmla="*/ 110 h 147"/>
                <a:gd name="T22" fmla="*/ 106 w 137"/>
                <a:gd name="T23" fmla="*/ 144 h 147"/>
                <a:gd name="T24" fmla="*/ 134 w 137"/>
                <a:gd name="T25" fmla="*/ 127 h 147"/>
                <a:gd name="T26" fmla="*/ 134 w 137"/>
                <a:gd name="T27" fmla="*/ 122 h 147"/>
                <a:gd name="T28" fmla="*/ 84 w 137"/>
                <a:gd name="T29" fmla="*/ 93 h 147"/>
                <a:gd name="T30" fmla="*/ 48 w 137"/>
                <a:gd name="T31" fmla="*/ 108 h 147"/>
                <a:gd name="T32" fmla="*/ 45 w 137"/>
                <a:gd name="T33" fmla="*/ 105 h 147"/>
                <a:gd name="T34" fmla="*/ 42 w 137"/>
                <a:gd name="T35" fmla="*/ 102 h 147"/>
                <a:gd name="T36" fmla="*/ 34 w 137"/>
                <a:gd name="T37" fmla="*/ 91 h 147"/>
                <a:gd name="T38" fmla="*/ 11 w 137"/>
                <a:gd name="T39" fmla="*/ 37 h 147"/>
                <a:gd name="T40" fmla="*/ 28 w 137"/>
                <a:gd name="T41" fmla="*/ 14 h 147"/>
                <a:gd name="T42" fmla="*/ 34 w 137"/>
                <a:gd name="T43" fmla="*/ 14 h 147"/>
                <a:gd name="T44" fmla="*/ 37 w 137"/>
                <a:gd name="T45" fmla="*/ 17 h 147"/>
                <a:gd name="T46" fmla="*/ 20 w 137"/>
                <a:gd name="T47" fmla="*/ 39 h 147"/>
                <a:gd name="T48" fmla="*/ 37 w 137"/>
                <a:gd name="T49" fmla="*/ 93 h 147"/>
                <a:gd name="T50" fmla="*/ 48 w 137"/>
                <a:gd name="T51" fmla="*/ 105 h 147"/>
                <a:gd name="T52" fmla="*/ 48 w 137"/>
                <a:gd name="T53" fmla="*/ 10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47">
                  <a:moveTo>
                    <a:pt x="84" y="93"/>
                  </a:moveTo>
                  <a:cubicBezTo>
                    <a:pt x="84" y="99"/>
                    <a:pt x="84" y="105"/>
                    <a:pt x="78" y="105"/>
                  </a:cubicBezTo>
                  <a:cubicBezTo>
                    <a:pt x="73" y="105"/>
                    <a:pt x="65" y="93"/>
                    <a:pt x="59" y="88"/>
                  </a:cubicBezTo>
                  <a:cubicBezTo>
                    <a:pt x="53" y="82"/>
                    <a:pt x="42" y="68"/>
                    <a:pt x="42" y="62"/>
                  </a:cubicBezTo>
                  <a:cubicBezTo>
                    <a:pt x="45" y="57"/>
                    <a:pt x="51" y="59"/>
                    <a:pt x="53" y="57"/>
                  </a:cubicBezTo>
                  <a:cubicBezTo>
                    <a:pt x="56" y="57"/>
                    <a:pt x="59" y="31"/>
                    <a:pt x="34" y="3"/>
                  </a:cubicBezTo>
                  <a:cubicBezTo>
                    <a:pt x="34" y="3"/>
                    <a:pt x="28" y="0"/>
                    <a:pt x="28" y="3"/>
                  </a:cubicBezTo>
                  <a:cubicBezTo>
                    <a:pt x="20" y="8"/>
                    <a:pt x="11" y="14"/>
                    <a:pt x="9" y="28"/>
                  </a:cubicBezTo>
                  <a:cubicBezTo>
                    <a:pt x="6" y="39"/>
                    <a:pt x="0" y="57"/>
                    <a:pt x="28" y="93"/>
                  </a:cubicBezTo>
                  <a:cubicBezTo>
                    <a:pt x="31" y="96"/>
                    <a:pt x="34" y="102"/>
                    <a:pt x="39" y="108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78" y="147"/>
                    <a:pt x="95" y="147"/>
                    <a:pt x="106" y="144"/>
                  </a:cubicBezTo>
                  <a:cubicBezTo>
                    <a:pt x="120" y="144"/>
                    <a:pt x="126" y="136"/>
                    <a:pt x="134" y="127"/>
                  </a:cubicBezTo>
                  <a:cubicBezTo>
                    <a:pt x="137" y="127"/>
                    <a:pt x="137" y="125"/>
                    <a:pt x="134" y="122"/>
                  </a:cubicBezTo>
                  <a:cubicBezTo>
                    <a:pt x="112" y="93"/>
                    <a:pt x="84" y="93"/>
                    <a:pt x="84" y="93"/>
                  </a:cubicBezTo>
                  <a:close/>
                  <a:moveTo>
                    <a:pt x="48" y="108"/>
                  </a:moveTo>
                  <a:cubicBezTo>
                    <a:pt x="48" y="105"/>
                    <a:pt x="45" y="105"/>
                    <a:pt x="45" y="105"/>
                  </a:cubicBezTo>
                  <a:cubicBezTo>
                    <a:pt x="45" y="105"/>
                    <a:pt x="45" y="102"/>
                    <a:pt x="42" y="102"/>
                  </a:cubicBezTo>
                  <a:cubicBezTo>
                    <a:pt x="39" y="96"/>
                    <a:pt x="34" y="93"/>
                    <a:pt x="34" y="91"/>
                  </a:cubicBezTo>
                  <a:cubicBezTo>
                    <a:pt x="9" y="59"/>
                    <a:pt x="11" y="45"/>
                    <a:pt x="11" y="37"/>
                  </a:cubicBezTo>
                  <a:cubicBezTo>
                    <a:pt x="14" y="25"/>
                    <a:pt x="23" y="20"/>
                    <a:pt x="28" y="14"/>
                  </a:cubicBezTo>
                  <a:cubicBezTo>
                    <a:pt x="31" y="14"/>
                    <a:pt x="34" y="14"/>
                    <a:pt x="34" y="1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1" y="22"/>
                    <a:pt x="23" y="28"/>
                    <a:pt x="20" y="39"/>
                  </a:cubicBezTo>
                  <a:cubicBezTo>
                    <a:pt x="17" y="48"/>
                    <a:pt x="14" y="62"/>
                    <a:pt x="37" y="93"/>
                  </a:cubicBezTo>
                  <a:cubicBezTo>
                    <a:pt x="39" y="96"/>
                    <a:pt x="42" y="102"/>
                    <a:pt x="48" y="105"/>
                  </a:cubicBezTo>
                  <a:cubicBezTo>
                    <a:pt x="48" y="108"/>
                    <a:pt x="48" y="108"/>
                    <a:pt x="4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9" name="Freeform 175">
              <a:extLst>
                <a:ext uri="{FF2B5EF4-FFF2-40B4-BE49-F238E27FC236}">
                  <a16:creationId xmlns:a16="http://schemas.microsoft.com/office/drawing/2014/main" id="{853E73CA-1FA5-4EC7-8A79-45440F3A8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3309938"/>
              <a:ext cx="323850" cy="320675"/>
            </a:xfrm>
            <a:custGeom>
              <a:avLst/>
              <a:gdLst>
                <a:gd name="T0" fmla="*/ 13 w 100"/>
                <a:gd name="T1" fmla="*/ 0 h 99"/>
                <a:gd name="T2" fmla="*/ 0 w 100"/>
                <a:gd name="T3" fmla="*/ 12 h 99"/>
                <a:gd name="T4" fmla="*/ 13 w 100"/>
                <a:gd name="T5" fmla="*/ 28 h 99"/>
                <a:gd name="T6" fmla="*/ 72 w 100"/>
                <a:gd name="T7" fmla="*/ 86 h 99"/>
                <a:gd name="T8" fmla="*/ 85 w 100"/>
                <a:gd name="T9" fmla="*/ 99 h 99"/>
                <a:gd name="T10" fmla="*/ 100 w 100"/>
                <a:gd name="T11" fmla="*/ 86 h 99"/>
                <a:gd name="T12" fmla="*/ 13 w 100"/>
                <a:gd name="T13" fmla="*/ 0 h 99"/>
                <a:gd name="T14" fmla="*/ 85 w 100"/>
                <a:gd name="T15" fmla="*/ 91 h 99"/>
                <a:gd name="T16" fmla="*/ 80 w 100"/>
                <a:gd name="T17" fmla="*/ 86 h 99"/>
                <a:gd name="T18" fmla="*/ 13 w 100"/>
                <a:gd name="T19" fmla="*/ 20 h 99"/>
                <a:gd name="T20" fmla="*/ 8 w 100"/>
                <a:gd name="T21" fmla="*/ 12 h 99"/>
                <a:gd name="T22" fmla="*/ 13 w 100"/>
                <a:gd name="T23" fmla="*/ 8 h 99"/>
                <a:gd name="T24" fmla="*/ 92 w 100"/>
                <a:gd name="T25" fmla="*/ 86 h 99"/>
                <a:gd name="T26" fmla="*/ 85 w 100"/>
                <a:gd name="T27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99">
                  <a:moveTo>
                    <a:pt x="13" y="0"/>
                  </a:moveTo>
                  <a:cubicBezTo>
                    <a:pt x="5" y="0"/>
                    <a:pt x="0" y="4"/>
                    <a:pt x="0" y="12"/>
                  </a:cubicBezTo>
                  <a:cubicBezTo>
                    <a:pt x="0" y="21"/>
                    <a:pt x="6" y="28"/>
                    <a:pt x="13" y="28"/>
                  </a:cubicBezTo>
                  <a:cubicBezTo>
                    <a:pt x="46" y="28"/>
                    <a:pt x="72" y="54"/>
                    <a:pt x="72" y="86"/>
                  </a:cubicBezTo>
                  <a:cubicBezTo>
                    <a:pt x="72" y="94"/>
                    <a:pt x="77" y="99"/>
                    <a:pt x="85" y="99"/>
                  </a:cubicBezTo>
                  <a:cubicBezTo>
                    <a:pt x="93" y="99"/>
                    <a:pt x="100" y="94"/>
                    <a:pt x="100" y="86"/>
                  </a:cubicBezTo>
                  <a:cubicBezTo>
                    <a:pt x="100" y="38"/>
                    <a:pt x="61" y="0"/>
                    <a:pt x="13" y="0"/>
                  </a:cubicBezTo>
                  <a:close/>
                  <a:moveTo>
                    <a:pt x="85" y="91"/>
                  </a:moveTo>
                  <a:cubicBezTo>
                    <a:pt x="82" y="91"/>
                    <a:pt x="80" y="90"/>
                    <a:pt x="80" y="86"/>
                  </a:cubicBezTo>
                  <a:cubicBezTo>
                    <a:pt x="80" y="50"/>
                    <a:pt x="50" y="20"/>
                    <a:pt x="13" y="20"/>
                  </a:cubicBezTo>
                  <a:cubicBezTo>
                    <a:pt x="10" y="20"/>
                    <a:pt x="8" y="15"/>
                    <a:pt x="8" y="12"/>
                  </a:cubicBezTo>
                  <a:cubicBezTo>
                    <a:pt x="8" y="8"/>
                    <a:pt x="10" y="8"/>
                    <a:pt x="13" y="8"/>
                  </a:cubicBezTo>
                  <a:cubicBezTo>
                    <a:pt x="57" y="8"/>
                    <a:pt x="92" y="42"/>
                    <a:pt x="92" y="86"/>
                  </a:cubicBezTo>
                  <a:cubicBezTo>
                    <a:pt x="92" y="90"/>
                    <a:pt x="87" y="91"/>
                    <a:pt x="8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0" name="Freeform 176">
              <a:extLst>
                <a:ext uri="{FF2B5EF4-FFF2-40B4-BE49-F238E27FC236}">
                  <a16:creationId xmlns:a16="http://schemas.microsoft.com/office/drawing/2014/main" id="{BCF47415-B328-416E-BE82-A1DF99074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3413125"/>
              <a:ext cx="217488" cy="217487"/>
            </a:xfrm>
            <a:custGeom>
              <a:avLst/>
              <a:gdLst>
                <a:gd name="T0" fmla="*/ 13 w 67"/>
                <a:gd name="T1" fmla="*/ 28 h 67"/>
                <a:gd name="T2" fmla="*/ 43 w 67"/>
                <a:gd name="T3" fmla="*/ 54 h 67"/>
                <a:gd name="T4" fmla="*/ 55 w 67"/>
                <a:gd name="T5" fmla="*/ 67 h 67"/>
                <a:gd name="T6" fmla="*/ 67 w 67"/>
                <a:gd name="T7" fmla="*/ 54 h 67"/>
                <a:gd name="T8" fmla="*/ 13 w 67"/>
                <a:gd name="T9" fmla="*/ 0 h 67"/>
                <a:gd name="T10" fmla="*/ 0 w 67"/>
                <a:gd name="T11" fmla="*/ 12 h 67"/>
                <a:gd name="T12" fmla="*/ 13 w 67"/>
                <a:gd name="T13" fmla="*/ 28 h 67"/>
                <a:gd name="T14" fmla="*/ 13 w 67"/>
                <a:gd name="T15" fmla="*/ 8 h 67"/>
                <a:gd name="T16" fmla="*/ 59 w 67"/>
                <a:gd name="T17" fmla="*/ 54 h 67"/>
                <a:gd name="T18" fmla="*/ 55 w 67"/>
                <a:gd name="T19" fmla="*/ 59 h 67"/>
                <a:gd name="T20" fmla="*/ 51 w 67"/>
                <a:gd name="T21" fmla="*/ 54 h 67"/>
                <a:gd name="T22" fmla="*/ 13 w 67"/>
                <a:gd name="T23" fmla="*/ 20 h 67"/>
                <a:gd name="T24" fmla="*/ 13 w 67"/>
                <a:gd name="T25" fmla="*/ 20 h 67"/>
                <a:gd name="T26" fmla="*/ 8 w 67"/>
                <a:gd name="T27" fmla="*/ 12 h 67"/>
                <a:gd name="T28" fmla="*/ 13 w 67"/>
                <a:gd name="T29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7">
                  <a:moveTo>
                    <a:pt x="13" y="28"/>
                  </a:moveTo>
                  <a:cubicBezTo>
                    <a:pt x="30" y="28"/>
                    <a:pt x="43" y="39"/>
                    <a:pt x="43" y="54"/>
                  </a:cubicBezTo>
                  <a:cubicBezTo>
                    <a:pt x="43" y="62"/>
                    <a:pt x="47" y="67"/>
                    <a:pt x="55" y="67"/>
                  </a:cubicBezTo>
                  <a:cubicBezTo>
                    <a:pt x="63" y="67"/>
                    <a:pt x="67" y="62"/>
                    <a:pt x="67" y="54"/>
                  </a:cubicBezTo>
                  <a:cubicBezTo>
                    <a:pt x="67" y="24"/>
                    <a:pt x="43" y="0"/>
                    <a:pt x="13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0" y="20"/>
                    <a:pt x="8" y="28"/>
                    <a:pt x="13" y="28"/>
                  </a:cubicBezTo>
                  <a:close/>
                  <a:moveTo>
                    <a:pt x="13" y="8"/>
                  </a:moveTo>
                  <a:cubicBezTo>
                    <a:pt x="38" y="8"/>
                    <a:pt x="59" y="29"/>
                    <a:pt x="59" y="54"/>
                  </a:cubicBezTo>
                  <a:cubicBezTo>
                    <a:pt x="59" y="58"/>
                    <a:pt x="58" y="59"/>
                    <a:pt x="55" y="59"/>
                  </a:cubicBezTo>
                  <a:cubicBezTo>
                    <a:pt x="52" y="59"/>
                    <a:pt x="51" y="58"/>
                    <a:pt x="51" y="54"/>
                  </a:cubicBezTo>
                  <a:cubicBezTo>
                    <a:pt x="51" y="35"/>
                    <a:pt x="3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8" y="16"/>
                    <a:pt x="8" y="12"/>
                  </a:cubicBezTo>
                  <a:cubicBezTo>
                    <a:pt x="8" y="9"/>
                    <a:pt x="12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65" name="Dreieck 164">
            <a:extLst>
              <a:ext uri="{FF2B5EF4-FFF2-40B4-BE49-F238E27FC236}">
                <a16:creationId xmlns:a16="http://schemas.microsoft.com/office/drawing/2014/main" id="{29D0E6B6-65AF-0B4D-9DD2-CBA9794DCF84}"/>
              </a:ext>
            </a:extLst>
          </p:cNvPr>
          <p:cNvSpPr/>
          <p:nvPr/>
        </p:nvSpPr>
        <p:spPr>
          <a:xfrm rot="10800000">
            <a:off x="695322" y="5418173"/>
            <a:ext cx="8512175" cy="22475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3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070CC-4267-48D8-9FE3-7F87D5FE8F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Improving access to STEMI reperfusion</a:t>
            </a:r>
            <a:endParaRPr lang="en-US" sz="4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DBD8DC-7078-4044-95B9-3411CBC10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Strategies for improving access to STEMI reperfusion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Guideline recommendations for improving access to STEMI reperfusion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STEMI</a:t>
            </a:r>
            <a:r>
              <a:rPr lang="en-US" dirty="0"/>
              <a:t> networks guidelines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ACFD5E-6498-B64C-8E76-A17D5888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A36E-FA80-B34E-B27F-652B2FE2F09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7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etalyse 2017">
      <a:dk1>
        <a:srgbClr val="504D53"/>
      </a:dk1>
      <a:lt1>
        <a:srgbClr val="FFFFFF"/>
      </a:lt1>
      <a:dk2>
        <a:srgbClr val="A7A6A8"/>
      </a:dk2>
      <a:lt2>
        <a:srgbClr val="E7E6E6"/>
      </a:lt2>
      <a:accent1>
        <a:srgbClr val="C8004C"/>
      </a:accent1>
      <a:accent2>
        <a:srgbClr val="E27FA4"/>
      </a:accent2>
      <a:accent3>
        <a:srgbClr val="F8E5EC"/>
      </a:accent3>
      <a:accent4>
        <a:srgbClr val="B1DB78"/>
      </a:accent4>
      <a:accent5>
        <a:srgbClr val="D0EBB2"/>
      </a:accent5>
      <a:accent6>
        <a:srgbClr val="F6FBF0"/>
      </a:accent6>
      <a:hlink>
        <a:srgbClr val="504D53"/>
      </a:hlink>
      <a:folHlink>
        <a:srgbClr val="A7A6A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2749</Words>
  <Application>Microsoft Office PowerPoint</Application>
  <PresentationFormat>Breitbild</PresentationFormat>
  <Paragraphs>350</Paragraphs>
  <Slides>23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 Neue LT Std 57 Condensed</vt:lpstr>
      <vt:lpstr>Trebuchet MS</vt:lpstr>
      <vt:lpstr>Trebuchet MS Standard</vt:lpstr>
      <vt:lpstr>Office-Design</vt:lpstr>
      <vt:lpstr>PowerPoint-Präsentation</vt:lpstr>
      <vt:lpstr>Table of contents</vt:lpstr>
      <vt:lpstr>Objectives</vt:lpstr>
      <vt:lpstr>STEMI reperfusion – an unmet need in many regions</vt:lpstr>
      <vt:lpstr>STEMI reperfusion strategies and guideline recommendations</vt:lpstr>
      <vt:lpstr>Criteria for PPCI and challenges of meeting them</vt:lpstr>
      <vt:lpstr>Importance of the time window for STEMI reperfusion</vt:lpstr>
      <vt:lpstr>ESC 2017: Factors that lead to delayed reperfusion &amp; greater ischaemic time</vt:lpstr>
      <vt:lpstr>Improving access to STEMI reperfusion</vt:lpstr>
      <vt:lpstr>Strategies for improving access to STEMI reperfusion</vt:lpstr>
      <vt:lpstr>PowerPoint-Präsentation</vt:lpstr>
      <vt:lpstr>STEMI network ─ Recommended structure and features</vt:lpstr>
      <vt:lpstr>Definition and structure  of a STEMI network</vt:lpstr>
      <vt:lpstr>STEMI network organisation</vt:lpstr>
      <vt:lpstr>Challenges and solutions</vt:lpstr>
      <vt:lpstr>Network’s benefits – for patients</vt:lpstr>
      <vt:lpstr>Network’s benefits – for healthcare professionals</vt:lpstr>
      <vt:lpstr>STEMI networks in practice</vt:lpstr>
      <vt:lpstr>Barriers and challenges by developmental status </vt:lpstr>
      <vt:lpstr>Vital Heart Response Network (Alberta, Canada): Features &amp; results </vt:lpstr>
      <vt:lpstr>São Paulo STEMI network</vt:lpstr>
      <vt:lpstr>The Vienna STEMI network </vt:lpstr>
      <vt:lpstr>STEMI care in Indonesia:  Jakarta Cardiovascular Care Unit Network System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Sascha Tkacz</dc:creator>
  <cp:lastModifiedBy>Anna Hermann</cp:lastModifiedBy>
  <cp:revision>365</cp:revision>
  <dcterms:created xsi:type="dcterms:W3CDTF">2019-04-03T10:27:56Z</dcterms:created>
  <dcterms:modified xsi:type="dcterms:W3CDTF">2020-10-27T12:07:17Z</dcterms:modified>
</cp:coreProperties>
</file>